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343" r:id="rId6"/>
    <p:sldId id="334" r:id="rId7"/>
    <p:sldId id="265" r:id="rId8"/>
    <p:sldId id="345" r:id="rId9"/>
    <p:sldId id="346" r:id="rId10"/>
    <p:sldId id="342" r:id="rId11"/>
    <p:sldId id="344" r:id="rId12"/>
  </p:sldIdLst>
  <p:sldSz cx="12192000" cy="6858000"/>
  <p:notesSz cx="6858000" cy="1952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Nunn" initials="AN" lastIdx="7" clrIdx="0">
    <p:extLst>
      <p:ext uri="{19B8F6BF-5375-455C-9EA6-DF929625EA0E}">
        <p15:presenceInfo xmlns:p15="http://schemas.microsoft.com/office/powerpoint/2012/main" userId="S::andyn@accelerate-people.co.uk::3c30c911-be60-45dd-ac8c-8d9cc19f391f" providerId="AD"/>
      </p:ext>
    </p:extLst>
  </p:cmAuthor>
  <p:cmAuthor id="2" name="John Pritchard" initials="JP" lastIdx="6" clrIdx="1">
    <p:extLst>
      <p:ext uri="{19B8F6BF-5375-455C-9EA6-DF929625EA0E}">
        <p15:presenceInfo xmlns:p15="http://schemas.microsoft.com/office/powerpoint/2012/main" userId="S::john@accelerate-people.co.uk::27ac78aa-6383-437c-97bc-5db5a0119ef0" providerId="AD"/>
      </p:ext>
    </p:extLst>
  </p:cmAuthor>
  <p:cmAuthor id="3" name="Owen Davis" initials="OD" lastIdx="1" clrIdx="2">
    <p:extLst>
      <p:ext uri="{19B8F6BF-5375-455C-9EA6-DF929625EA0E}">
        <p15:presenceInfo xmlns:p15="http://schemas.microsoft.com/office/powerpoint/2012/main" userId="S::owen@accelerate-people.co.uk::ba3ae9b6-c713-442b-84e3-fa910ae517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47A"/>
    <a:srgbClr val="AC3279"/>
    <a:srgbClr val="5B2281"/>
    <a:srgbClr val="AE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C65A4-25C5-4668-AD03-EEBF696F1F32}" v="6" dt="2020-11-19T19:21:06.163"/>
    <p1510:client id="{7E218D4F-DF0F-470F-8344-8B3059417A64}" v="4" dt="2020-11-20T13:27:26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WN" userId="d39c22c0-0d5a-4269-9719-f756ff115e3f" providerId="ADAL" clId="{7E218D4F-DF0F-470F-8344-8B3059417A64}"/>
    <pc:docChg chg="undo custSel modSld">
      <pc:chgData name="ANDREW BROWN" userId="d39c22c0-0d5a-4269-9719-f756ff115e3f" providerId="ADAL" clId="{7E218D4F-DF0F-470F-8344-8B3059417A64}" dt="2020-11-20T13:55:36.019" v="424" actId="20577"/>
      <pc:docMkLst>
        <pc:docMk/>
      </pc:docMkLst>
      <pc:sldChg chg="modSp mod">
        <pc:chgData name="ANDREW BROWN" userId="d39c22c0-0d5a-4269-9719-f756ff115e3f" providerId="ADAL" clId="{7E218D4F-DF0F-470F-8344-8B3059417A64}" dt="2020-11-20T13:55:36.019" v="424" actId="20577"/>
        <pc:sldMkLst>
          <pc:docMk/>
          <pc:sldMk cId="2999430040" sldId="344"/>
        </pc:sldMkLst>
        <pc:spChg chg="mod">
          <ac:chgData name="ANDREW BROWN" userId="d39c22c0-0d5a-4269-9719-f756ff115e3f" providerId="ADAL" clId="{7E218D4F-DF0F-470F-8344-8B3059417A64}" dt="2020-11-20T13:55:36.019" v="424" actId="20577"/>
          <ac:spMkLst>
            <pc:docMk/>
            <pc:sldMk cId="2999430040" sldId="344"/>
            <ac:spMk id="3" creationId="{991E920A-0C44-4595-99B5-EB8781FAA8C6}"/>
          </ac:spMkLst>
        </pc:spChg>
      </pc:sldChg>
      <pc:sldChg chg="addSp delSp modSp mod">
        <pc:chgData name="ANDREW BROWN" userId="d39c22c0-0d5a-4269-9719-f756ff115e3f" providerId="ADAL" clId="{7E218D4F-DF0F-470F-8344-8B3059417A64}" dt="2020-11-20T13:27:25.296" v="11" actId="21"/>
        <pc:sldMkLst>
          <pc:docMk/>
          <pc:sldMk cId="2829864278" sldId="345"/>
        </pc:sldMkLst>
        <pc:picChg chg="del">
          <ac:chgData name="ANDREW BROWN" userId="d39c22c0-0d5a-4269-9719-f756ff115e3f" providerId="ADAL" clId="{7E218D4F-DF0F-470F-8344-8B3059417A64}" dt="2020-11-19T19:23:35.959" v="2" actId="478"/>
          <ac:picMkLst>
            <pc:docMk/>
            <pc:sldMk cId="2829864278" sldId="345"/>
            <ac:picMk id="5" creationId="{49BEC02B-42D0-4B3F-A889-5E3A6BCC0802}"/>
          </ac:picMkLst>
        </pc:picChg>
        <pc:picChg chg="add del mod">
          <ac:chgData name="ANDREW BROWN" userId="d39c22c0-0d5a-4269-9719-f756ff115e3f" providerId="ADAL" clId="{7E218D4F-DF0F-470F-8344-8B3059417A64}" dt="2020-11-20T13:27:25.296" v="11" actId="21"/>
          <ac:picMkLst>
            <pc:docMk/>
            <pc:sldMk cId="2829864278" sldId="345"/>
            <ac:picMk id="5" creationId="{C444E53A-425C-48F7-8E07-81A34F501A72}"/>
          </ac:picMkLst>
        </pc:picChg>
        <pc:picChg chg="add mod">
          <ac:chgData name="ANDREW BROWN" userId="d39c22c0-0d5a-4269-9719-f756ff115e3f" providerId="ADAL" clId="{7E218D4F-DF0F-470F-8344-8B3059417A64}" dt="2020-11-19T19:23:33.993" v="1"/>
          <ac:picMkLst>
            <pc:docMk/>
            <pc:sldMk cId="2829864278" sldId="345"/>
            <ac:picMk id="6" creationId="{1F1F4E03-0FB0-4777-AAE6-D9E18942C049}"/>
          </ac:picMkLst>
        </pc:picChg>
      </pc:sldChg>
      <pc:sldChg chg="addSp delSp modSp mod">
        <pc:chgData name="ANDREW BROWN" userId="d39c22c0-0d5a-4269-9719-f756ff115e3f" providerId="ADAL" clId="{7E218D4F-DF0F-470F-8344-8B3059417A64}" dt="2020-11-20T13:27:26.790" v="12"/>
        <pc:sldMkLst>
          <pc:docMk/>
          <pc:sldMk cId="1222288511" sldId="346"/>
        </pc:sldMkLst>
        <pc:picChg chg="add del mod">
          <ac:chgData name="ANDREW BROWN" userId="d39c22c0-0d5a-4269-9719-f756ff115e3f" providerId="ADAL" clId="{7E218D4F-DF0F-470F-8344-8B3059417A64}" dt="2020-11-20T13:27:11.569" v="5" actId="21"/>
          <ac:picMkLst>
            <pc:docMk/>
            <pc:sldMk cId="1222288511" sldId="346"/>
            <ac:picMk id="4" creationId="{7D9C5ADE-6B61-4DA0-8480-DBDDC0D43CD6}"/>
          </ac:picMkLst>
        </pc:picChg>
        <pc:picChg chg="add mod">
          <ac:chgData name="ANDREW BROWN" userId="d39c22c0-0d5a-4269-9719-f756ff115e3f" providerId="ADAL" clId="{7E218D4F-DF0F-470F-8344-8B3059417A64}" dt="2020-11-20T13:27:26.790" v="12"/>
          <ac:picMkLst>
            <pc:docMk/>
            <pc:sldMk cId="1222288511" sldId="346"/>
            <ac:picMk id="5" creationId="{B16A39B9-54C3-42F1-B12A-A362B003F9E6}"/>
          </ac:picMkLst>
        </pc:picChg>
        <pc:picChg chg="del">
          <ac:chgData name="ANDREW BROWN" userId="d39c22c0-0d5a-4269-9719-f756ff115e3f" providerId="ADAL" clId="{7E218D4F-DF0F-470F-8344-8B3059417A64}" dt="2020-11-19T19:23:32.703" v="0" actId="21"/>
          <ac:picMkLst>
            <pc:docMk/>
            <pc:sldMk cId="1222288511" sldId="346"/>
            <ac:picMk id="7" creationId="{3D0DBC4C-7C2B-4E3F-AA64-84309E46ED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1CDA-A163-4F5B-B089-11EC62B937FF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6597-4F00-4CD1-B83A-7D871BA30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6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1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55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3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8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6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4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9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8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93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0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C188B122-CA7C-4F9B-9E95-A0E62D6DE7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212981" cy="4212000"/>
            <a:chOff x="0" y="0"/>
            <a:chExt cx="12212981" cy="6858000"/>
          </a:xfrm>
        </p:grpSpPr>
        <p:sp>
          <p:nvSpPr>
            <p:cNvPr id="7" name="Rectangle 6"/>
            <p:cNvSpPr/>
            <p:nvPr/>
          </p:nvSpPr>
          <p:spPr>
            <a:xfrm>
              <a:off x="20981" y="0"/>
              <a:ext cx="12192000" cy="5400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EE84F8-2195-4EC4-AC2B-25C471B20600}" type="datetimeFigureOut">
              <a:rPr lang="en-GB" smtClean="0"/>
              <a:t>20/11/2020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17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instituteforapprenticeships.org/apprenticeship-standards/?routes=Digit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3C56-030F-402C-907E-577ACE474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Accelerate People Ltd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F534-6063-47A7-B0C7-8EAF6F297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Final Project – Reporting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1686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53D815-9BE1-47FC-99A8-92042099B598}"/>
              </a:ext>
            </a:extLst>
          </p:cNvPr>
          <p:cNvSpPr/>
          <p:nvPr/>
        </p:nvSpPr>
        <p:spPr>
          <a:xfrm>
            <a:off x="5987140" y="1556657"/>
            <a:ext cx="5747657" cy="1693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trained 12-24 months </a:t>
            </a:r>
          </a:p>
          <a:p>
            <a:r>
              <a:rPr lang="en-GB" sz="1600" dirty="0"/>
              <a:t>By “Training Provider”</a:t>
            </a:r>
          </a:p>
          <a:p>
            <a:r>
              <a:rPr lang="en-GB" sz="1600" dirty="0"/>
              <a:t>			&amp;</a:t>
            </a:r>
          </a:p>
          <a:p>
            <a:r>
              <a:rPr lang="en-GB" sz="1600" dirty="0"/>
              <a:t>Gains experience in a job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Accelerate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94" y="1556657"/>
            <a:ext cx="5511343" cy="5090726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GB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Assessment service for apprentices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https://www.instituteforapprenticeships.org/apprenticeship-standards/?routes=Digital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Apprentices are independently assessed by “Accelerate People” to judge their competence.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“Accelerate People” is an “End-Point Assessment Organisation“ (EPAO)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2988AF2-E2DA-47DF-A65B-2C2DD8C2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56" y="3450772"/>
            <a:ext cx="1346041" cy="1346041"/>
          </a:xfrm>
          <a:prstGeom prst="rect">
            <a:avLst/>
          </a:prstGeom>
        </p:spPr>
      </p:pic>
      <p:pic>
        <p:nvPicPr>
          <p:cNvPr id="9" name="Picture 8" descr="A picture containing person, holding, person, player&#10;&#10;Description automatically generated">
            <a:extLst>
              <a:ext uri="{FF2B5EF4-FFF2-40B4-BE49-F238E27FC236}">
                <a16:creationId xmlns:a16="http://schemas.microsoft.com/office/drawing/2014/main" id="{90207F27-A10A-4518-8652-3304094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07" y="1895345"/>
            <a:ext cx="1096569" cy="1096569"/>
          </a:xfrm>
          <a:prstGeom prst="rect">
            <a:avLst/>
          </a:prstGeom>
        </p:spPr>
      </p:pic>
      <p:pic>
        <p:nvPicPr>
          <p:cNvPr id="11" name="Picture 10" descr="A picture containing dark, lit, night, sitting&#10;&#10;Description automatically generated">
            <a:extLst>
              <a:ext uri="{FF2B5EF4-FFF2-40B4-BE49-F238E27FC236}">
                <a16:creationId xmlns:a16="http://schemas.microsoft.com/office/drawing/2014/main" id="{6B8882EE-B496-4FAD-9DDA-6F87D746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494"/>
          <a:stretch/>
        </p:blipFill>
        <p:spPr>
          <a:xfrm>
            <a:off x="10997764" y="1888082"/>
            <a:ext cx="509181" cy="105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249A-CE34-4C50-9FCF-C772FBE76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7764" y="3450772"/>
            <a:ext cx="580779" cy="1346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9E4AEB-99AF-47D5-9304-9212EF87F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67" y="5133071"/>
            <a:ext cx="580779" cy="13460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A03379-7F6D-44E2-BB7A-6805850CA6E5}"/>
              </a:ext>
            </a:extLst>
          </p:cNvPr>
          <p:cNvSpPr/>
          <p:nvPr/>
        </p:nvSpPr>
        <p:spPr>
          <a:xfrm>
            <a:off x="5987138" y="4943311"/>
            <a:ext cx="5747658" cy="1704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Apprentice awarded certificate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677D1-A056-4EAC-BA90-4FBAEA72F192}"/>
              </a:ext>
            </a:extLst>
          </p:cNvPr>
          <p:cNvSpPr/>
          <p:nvPr/>
        </p:nvSpPr>
        <p:spPr>
          <a:xfrm>
            <a:off x="5987139" y="3249984"/>
            <a:ext cx="5747657" cy="17040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Accelerate People </a:t>
            </a:r>
          </a:p>
          <a:p>
            <a:r>
              <a:rPr lang="en-GB" sz="1600" dirty="0"/>
              <a:t>verify apprentice has</a:t>
            </a:r>
          </a:p>
          <a:p>
            <a:r>
              <a:rPr lang="en-GB" sz="1600" dirty="0"/>
              <a:t>Knowledge, Skills</a:t>
            </a:r>
          </a:p>
          <a:p>
            <a:r>
              <a:rPr lang="en-GB" sz="1600" dirty="0"/>
              <a:t>Behaviour </a:t>
            </a:r>
          </a:p>
        </p:txBody>
      </p:sp>
      <p:sp>
        <p:nvSpPr>
          <p:cNvPr id="24" name="AutoShape 6" descr="Certificate diploma free icon">
            <a:extLst>
              <a:ext uri="{FF2B5EF4-FFF2-40B4-BE49-F238E27FC236}">
                <a16:creationId xmlns:a16="http://schemas.microsoft.com/office/drawing/2014/main" id="{772F21CB-5AC7-4150-984D-EA401F890A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74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537F23-9C89-4AF8-987F-1E3BC8C5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520" y="5225883"/>
            <a:ext cx="471503" cy="6162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29E53D-9C06-4A34-B9AE-D26D095D5070}"/>
              </a:ext>
            </a:extLst>
          </p:cNvPr>
          <p:cNvSpPr txBox="1"/>
          <p:nvPr/>
        </p:nvSpPr>
        <p:spPr>
          <a:xfrm>
            <a:off x="7854922" y="1368434"/>
            <a:ext cx="201208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Training Provider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8CC5B-78CF-40B0-9060-6E270E021F07}"/>
              </a:ext>
            </a:extLst>
          </p:cNvPr>
          <p:cNvSpPr txBox="1"/>
          <p:nvPr/>
        </p:nvSpPr>
        <p:spPr>
          <a:xfrm>
            <a:off x="7704239" y="3047788"/>
            <a:ext cx="231345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Accelerate People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8704F-8268-42F7-BF26-1332E18A12D1}"/>
              </a:ext>
            </a:extLst>
          </p:cNvPr>
          <p:cNvSpPr txBox="1"/>
          <p:nvPr/>
        </p:nvSpPr>
        <p:spPr>
          <a:xfrm>
            <a:off x="8133042" y="4796813"/>
            <a:ext cx="145584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Apprentice</a:t>
            </a:r>
          </a:p>
        </p:txBody>
      </p:sp>
    </p:spTree>
    <p:extLst>
      <p:ext uri="{BB962C8B-B14F-4D97-AF65-F5344CB8AC3E}">
        <p14:creationId xmlns:p14="http://schemas.microsoft.com/office/powerpoint/2010/main" val="27731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 People dashboards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and measure performance of multiple choice questions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Point Assessment Dashboard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 by standard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 next three months by 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Provider</a:t>
            </a:r>
          </a:p>
          <a:p>
            <a:pPr lvl="3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Predicted/Processed Revenue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Apprentices' feedback survey – “any other comments”</a:t>
            </a:r>
          </a:p>
          <a:p>
            <a:pPr marL="1371600" lvl="3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5714-ECDA-4666-B56E-AD260CD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72" y="495996"/>
            <a:ext cx="10841428" cy="706964"/>
          </a:xfrm>
        </p:spPr>
        <p:txBody>
          <a:bodyPr/>
          <a:lstStyle/>
          <a:p>
            <a:r>
              <a:rPr lang="en-GB" dirty="0"/>
              <a:t>Epics – Major project areas</a:t>
            </a:r>
            <a:endParaRPr lang="en-GB" sz="3200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6194DC05-CDD7-4334-BE8B-F3D8776C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1639360"/>
            <a:ext cx="11100928" cy="3237440"/>
          </a:xfrm>
        </p:spPr>
      </p:pic>
    </p:spTree>
    <p:extLst>
      <p:ext uri="{BB962C8B-B14F-4D97-AF65-F5344CB8AC3E}">
        <p14:creationId xmlns:p14="http://schemas.microsoft.com/office/powerpoint/2010/main" val="1295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Progress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F4E03-0FB0-4777-AAE6-D9E18942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" y="2825153"/>
            <a:ext cx="8234445" cy="35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Planned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A39B9-54C3-42F1-B12A-A362B003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2" y="2825153"/>
            <a:ext cx="8192787" cy="13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Current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pPr lvl="1"/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E64D7-0934-4AAA-AB85-F956FBC2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" y="1798184"/>
            <a:ext cx="4191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D3-8836-43D7-A068-9AA57AE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570"/>
            <a:ext cx="8761413" cy="540000"/>
          </a:xfrm>
        </p:spPr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0A-0C44-4595-99B5-EB8781FA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0840"/>
            <a:ext cx="8825659" cy="34163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There is no breakdown of Predicted Pipeline by training provider </a:t>
            </a:r>
          </a:p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Calculating revenue – billing is stored as “Nov Invoice” so when 2021 starts there will be a problem </a:t>
            </a:r>
          </a:p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No breakdown of standard for predicted revenue – so taking the average and multiplying </a:t>
            </a:r>
          </a:p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Pipeline figures are </a:t>
            </a:r>
            <a:r>
              <a:rPr lang="en-GB">
                <a:latin typeface="Calibri" panose="020F0502020204030204" pitchFamily="34" charset="0"/>
                <a:cs typeface="Times New Roman" panose="02020603050405020304" pitchFamily="18" charset="0"/>
              </a:rPr>
              <a:t>wildly inaccurate</a:t>
            </a:r>
          </a:p>
        </p:txBody>
      </p:sp>
    </p:spTree>
    <p:extLst>
      <p:ext uri="{BB962C8B-B14F-4D97-AF65-F5344CB8AC3E}">
        <p14:creationId xmlns:p14="http://schemas.microsoft.com/office/powerpoint/2010/main" val="299943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7030A0"/>
      </a:dk2>
      <a:lt2>
        <a:srgbClr val="EAE5EB"/>
      </a:lt2>
      <a:accent1>
        <a:srgbClr val="762EB1"/>
      </a:accent1>
      <a:accent2>
        <a:srgbClr val="7030A0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137710-531a-4647-a8a3-f7d3531ab7ad">
      <UserInfo>
        <DisplayName>Owen Davis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2303FD2E9BB41942BCDDC28CB82BB" ma:contentTypeVersion="12" ma:contentTypeDescription="Create a new document." ma:contentTypeScope="" ma:versionID="13fcff47f08c2b85c4bfd68ba528ee2e">
  <xsd:schema xmlns:xsd="http://www.w3.org/2001/XMLSchema" xmlns:xs="http://www.w3.org/2001/XMLSchema" xmlns:p="http://schemas.microsoft.com/office/2006/metadata/properties" xmlns:ns2="fa137710-531a-4647-a8a3-f7d3531ab7ad" xmlns:ns3="c2f02e9c-7c46-4e41-8c0e-18710762110c" targetNamespace="http://schemas.microsoft.com/office/2006/metadata/properties" ma:root="true" ma:fieldsID="fc82830cef56db9563786a7b9b834a56" ns2:_="" ns3:_="">
    <xsd:import namespace="fa137710-531a-4647-a8a3-f7d3531ab7ad"/>
    <xsd:import namespace="c2f02e9c-7c46-4e41-8c0e-18710762110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37710-531a-4647-a8a3-f7d3531ab7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02e9c-7c46-4e41-8c0e-1871076211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D8F491-7F24-457E-B1C0-FBFAD2632ED3}">
  <ds:schemaRefs>
    <ds:schemaRef ds:uri="http://schemas.microsoft.com/office/2006/metadata/properties"/>
    <ds:schemaRef ds:uri="http://schemas.microsoft.com/office/infopath/2007/PartnerControls"/>
    <ds:schemaRef ds:uri="fa137710-531a-4647-a8a3-f7d3531ab7ad"/>
  </ds:schemaRefs>
</ds:datastoreItem>
</file>

<file path=customXml/itemProps2.xml><?xml version="1.0" encoding="utf-8"?>
<ds:datastoreItem xmlns:ds="http://schemas.openxmlformats.org/officeDocument/2006/customXml" ds:itemID="{F34C2F3D-820B-4FB4-8776-9794826E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137710-531a-4647-a8a3-f7d3531ab7ad"/>
    <ds:schemaRef ds:uri="c2f02e9c-7c46-4e41-8c0e-187107621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50FD2F-2107-487C-8222-B1F3CDCC1E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202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Accelerate People Ltd </vt:lpstr>
      <vt:lpstr>Accelerate People</vt:lpstr>
      <vt:lpstr>Project Outcomes</vt:lpstr>
      <vt:lpstr>Epics – Major project areas</vt:lpstr>
      <vt:lpstr>Progress this week</vt:lpstr>
      <vt:lpstr>Planned next week</vt:lpstr>
      <vt:lpstr>Current backlog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People Ltd</dc:title>
  <dc:creator>John Pritchard</dc:creator>
  <cp:lastModifiedBy>Andrew Brown</cp:lastModifiedBy>
  <cp:revision>156</cp:revision>
  <dcterms:created xsi:type="dcterms:W3CDTF">2020-03-06T09:20:23Z</dcterms:created>
  <dcterms:modified xsi:type="dcterms:W3CDTF">2020-11-20T13:55:46Z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0x010100D542303FD2E9BB41942BCDDC28CB82BB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</Properties>
</file>