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334" r:id="rId6"/>
    <p:sldId id="265" r:id="rId7"/>
    <p:sldId id="324" r:id="rId8"/>
    <p:sldId id="335" r:id="rId9"/>
    <p:sldId id="339" r:id="rId10"/>
    <p:sldId id="323" r:id="rId11"/>
    <p:sldId id="310" r:id="rId12"/>
    <p:sldId id="309" r:id="rId13"/>
    <p:sldId id="311" r:id="rId14"/>
    <p:sldId id="312" r:id="rId15"/>
    <p:sldId id="313" r:id="rId16"/>
    <p:sldId id="314" r:id="rId17"/>
    <p:sldId id="322" r:id="rId18"/>
    <p:sldId id="315" r:id="rId19"/>
    <p:sldId id="317" r:id="rId20"/>
    <p:sldId id="320" r:id="rId21"/>
    <p:sldId id="318" r:id="rId22"/>
    <p:sldId id="319" r:id="rId23"/>
    <p:sldId id="321" r:id="rId24"/>
    <p:sldId id="336" r:id="rId25"/>
    <p:sldId id="338" r:id="rId26"/>
    <p:sldId id="337" r:id="rId27"/>
    <p:sldId id="326" r:id="rId28"/>
    <p:sldId id="328" r:id="rId29"/>
    <p:sldId id="331" r:id="rId30"/>
  </p:sldIdLst>
  <p:sldSz cx="12192000" cy="6858000"/>
  <p:notesSz cx="6858000" cy="1952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Nunn" initials="AN" lastIdx="7" clrIdx="0">
    <p:extLst>
      <p:ext uri="{19B8F6BF-5375-455C-9EA6-DF929625EA0E}">
        <p15:presenceInfo xmlns:p15="http://schemas.microsoft.com/office/powerpoint/2012/main" userId="S::andyn@accelerate-people.co.uk::3c30c911-be60-45dd-ac8c-8d9cc19f391f" providerId="AD"/>
      </p:ext>
    </p:extLst>
  </p:cmAuthor>
  <p:cmAuthor id="2" name="John Pritchard" initials="JP" lastIdx="6" clrIdx="1">
    <p:extLst>
      <p:ext uri="{19B8F6BF-5375-455C-9EA6-DF929625EA0E}">
        <p15:presenceInfo xmlns:p15="http://schemas.microsoft.com/office/powerpoint/2012/main" userId="S::john@accelerate-people.co.uk::27ac78aa-6383-437c-97bc-5db5a0119ef0" providerId="AD"/>
      </p:ext>
    </p:extLst>
  </p:cmAuthor>
  <p:cmAuthor id="3" name="Owen Davis" initials="OD" lastIdx="1" clrIdx="2">
    <p:extLst>
      <p:ext uri="{19B8F6BF-5375-455C-9EA6-DF929625EA0E}">
        <p15:presenceInfo xmlns:p15="http://schemas.microsoft.com/office/powerpoint/2012/main" userId="S::owen@accelerate-people.co.uk::ba3ae9b6-c713-442b-84e3-fa910ae51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47A"/>
    <a:srgbClr val="AC3279"/>
    <a:srgbClr val="5B2281"/>
    <a:srgbClr val="AE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OWN" userId="d39c22c0-0d5a-4269-9719-f756ff115e3f" providerId="ADAL" clId="{69CDE4A8-AC2C-4E4C-A8F7-0FDC3A5125C9}"/>
    <pc:docChg chg="modSld">
      <pc:chgData name="ANDREW BROWN" userId="d39c22c0-0d5a-4269-9719-f756ff115e3f" providerId="ADAL" clId="{69CDE4A8-AC2C-4E4C-A8F7-0FDC3A5125C9}" dt="2020-10-19T07:56:44.876" v="16" actId="20577"/>
      <pc:docMkLst>
        <pc:docMk/>
      </pc:docMkLst>
      <pc:sldChg chg="modSp mod">
        <pc:chgData name="ANDREW BROWN" userId="d39c22c0-0d5a-4269-9719-f756ff115e3f" providerId="ADAL" clId="{69CDE4A8-AC2C-4E4C-A8F7-0FDC3A5125C9}" dt="2020-10-19T07:56:44.876" v="16" actId="20577"/>
        <pc:sldMkLst>
          <pc:docMk/>
          <pc:sldMk cId="45780285" sldId="334"/>
        </pc:sldMkLst>
        <pc:spChg chg="mod">
          <ac:chgData name="ANDREW BROWN" userId="d39c22c0-0d5a-4269-9719-f756ff115e3f" providerId="ADAL" clId="{69CDE4A8-AC2C-4E4C-A8F7-0FDC3A5125C9}" dt="2020-10-19T07:56:44.876" v="16" actId="20577"/>
          <ac:spMkLst>
            <pc:docMk/>
            <pc:sldMk cId="45780285" sldId="334"/>
            <ac:spMk id="2" creationId="{2529F8D3-8836-43D7-A068-9AA57AE339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1CDA-A163-4F5B-B089-11EC62B937FF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6597-4F00-4CD1-B83A-7D871BA30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6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5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8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6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8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212981" cy="4212000"/>
            <a:chOff x="0" y="0"/>
            <a:chExt cx="12212981" cy="6858000"/>
          </a:xfrm>
        </p:grpSpPr>
        <p:sp>
          <p:nvSpPr>
            <p:cNvPr id="7" name="Rectangle 6"/>
            <p:cNvSpPr/>
            <p:nvPr/>
          </p:nvSpPr>
          <p:spPr>
            <a:xfrm>
              <a:off x="20981" y="0"/>
              <a:ext cx="12192000" cy="5400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19/10/2020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C56-030F-402C-907E-577ACE474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Accelerate People Ltd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F534-6063-47A7-B0C7-8EAF6F297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DaTA</a:t>
            </a:r>
            <a:r>
              <a:rPr lang="en-GB" dirty="0">
                <a:solidFill>
                  <a:schemeClr val="bg1"/>
                </a:solidFill>
              </a:rPr>
              <a:t> ANALYST Level 4  - Synoptic Project GUIDENCE </a:t>
            </a:r>
          </a:p>
          <a:p>
            <a:r>
              <a:rPr lang="en-GB" dirty="0">
                <a:solidFill>
                  <a:schemeClr val="bg1"/>
                </a:solidFill>
              </a:rPr>
              <a:t>Sale Example</a:t>
            </a:r>
          </a:p>
        </p:txBody>
      </p:sp>
    </p:spTree>
    <p:extLst>
      <p:ext uri="{BB962C8B-B14F-4D97-AF65-F5344CB8AC3E}">
        <p14:creationId xmlns:p14="http://schemas.microsoft.com/office/powerpoint/2010/main" val="316860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97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dirty="0">
                <a:solidFill>
                  <a:srgbClr val="00B050"/>
                </a:solidFill>
              </a:rPr>
              <a:t>an introduction </a:t>
            </a:r>
            <a:r>
              <a:rPr lang="en-GB" dirty="0"/>
              <a:t>– what the organisation does what is the overall purpose of this project</a:t>
            </a:r>
          </a:p>
          <a:p>
            <a:pPr lvl="3"/>
            <a:r>
              <a:rPr lang="en-GB" b="1" dirty="0" err="1"/>
              <a:t>GetGadget</a:t>
            </a:r>
            <a:r>
              <a:rPr lang="en-GB" dirty="0"/>
              <a:t> are a retail organisation selling electronic goods.  Typically phones, tablet, laptops and accessories.  Recently profit has dropped and the managing directory would like to analyse why. </a:t>
            </a:r>
          </a:p>
          <a:p>
            <a:pPr lvl="1"/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907F3-BC93-4051-ADAD-A51AD157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4391025"/>
            <a:ext cx="41529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8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97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 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/>
              <a:t>the scope </a:t>
            </a:r>
            <a:r>
              <a:rPr lang="en-GB" dirty="0"/>
              <a:t>of the project (including key performance indicators). – What the project includes which departments, years, products are/are not included in project </a:t>
            </a:r>
          </a:p>
          <a:p>
            <a:pPr lvl="2"/>
            <a:endParaRPr lang="en-GB" dirty="0"/>
          </a:p>
          <a:p>
            <a:pPr marL="914400" lvl="2" indent="0">
              <a:buNone/>
            </a:pPr>
            <a:r>
              <a:rPr lang="en-GB" dirty="0"/>
              <a:t>The project will identify profit for the “online sales” department over the last 5 years.  The profit will be use data for all products sold over this timescale and used to identify the most/least profitable products, identify trends and create recommendation to optimise future sales.    Other costs such as building, services, salaries can be excluded from analysis. </a:t>
            </a:r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3074" name="Picture 2" descr="Project-vs-product-scope">
            <a:extLst>
              <a:ext uri="{FF2B5EF4-FFF2-40B4-BE49-F238E27FC236}">
                <a16:creationId xmlns:a16="http://schemas.microsoft.com/office/drawing/2014/main" id="{F30837AA-E1AE-491C-AFDE-7906449C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71" y="4581957"/>
            <a:ext cx="2293329" cy="22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5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/>
              <a:t>Project Topics – Example sales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42" y="1827645"/>
            <a:ext cx="8816685" cy="47532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dirty="0"/>
              <a:t>project outcomes and how the outcomes are to be achieved. </a:t>
            </a:r>
          </a:p>
          <a:p>
            <a:pPr lvl="3"/>
            <a:r>
              <a:rPr lang="en-GB" dirty="0"/>
              <a:t>The project objects and deliverable are </a:t>
            </a:r>
          </a:p>
          <a:p>
            <a:pPr lvl="4"/>
            <a:r>
              <a:rPr lang="en-GB" dirty="0"/>
              <a:t>Objectives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Analyse sales data to generate recommendations so that future sales can be optimised for the sales director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Create a production systems which can be used to create future recommendations automatically </a:t>
            </a:r>
          </a:p>
          <a:p>
            <a:pPr lvl="4"/>
            <a:r>
              <a:rPr lang="en-GB" dirty="0"/>
              <a:t>Deliverable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Project Report – Summarising the project and recommendations for the Sales Director 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Data Analysis Report – Identifying key analytical steps so that other analyst can recreate the analysis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A model used to optimise sales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Create an operational environment where the model can be used by non-technical staff</a:t>
            </a:r>
          </a:p>
          <a:p>
            <a:pPr lvl="5">
              <a:buFont typeface="+mj-lt"/>
              <a:buAutoNum type="arabicPeriod"/>
            </a:pPr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125C98-1CF8-4124-940F-1D026425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153" y="5334000"/>
            <a:ext cx="269684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3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62" y="1827645"/>
            <a:ext cx="8299995" cy="47532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 in the report 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 project plan. </a:t>
            </a:r>
          </a:p>
          <a:p>
            <a:pPr lvl="4"/>
            <a:r>
              <a:rPr lang="en-GB" dirty="0"/>
              <a:t>How do you collect, clarify and manager customer requirements </a:t>
            </a:r>
          </a:p>
          <a:p>
            <a:pPr lvl="4"/>
            <a:r>
              <a:rPr lang="en-GB" dirty="0"/>
              <a:t>Resources: for example costs, timescales, people, data, systems access, software </a:t>
            </a:r>
          </a:p>
          <a:p>
            <a:pPr lvl="4"/>
            <a:r>
              <a:rPr lang="en-GB" dirty="0"/>
              <a:t>How data will be ETL</a:t>
            </a:r>
          </a:p>
          <a:p>
            <a:pPr lvl="4"/>
            <a:r>
              <a:rPr lang="en-GB" dirty="0"/>
              <a:t>Dependencies </a:t>
            </a:r>
          </a:p>
          <a:p>
            <a:pPr lvl="4"/>
            <a:r>
              <a:rPr lang="en-GB" dirty="0"/>
              <a:t>Risks / Issues </a:t>
            </a:r>
          </a:p>
          <a:p>
            <a:pPr lvl="4"/>
            <a:r>
              <a:rPr lang="en-GB" dirty="0"/>
              <a:t>Data security </a:t>
            </a:r>
          </a:p>
          <a:p>
            <a:pPr lvl="4"/>
            <a:r>
              <a:rPr lang="en-GB" dirty="0"/>
              <a:t>Data Classification </a:t>
            </a:r>
          </a:p>
          <a:p>
            <a:pPr lvl="4"/>
            <a:r>
              <a:rPr lang="en-GB" dirty="0"/>
              <a:t>Apply you organisations  analysis Lifecyle and how you will follow it  </a:t>
            </a:r>
          </a:p>
          <a:p>
            <a:pPr lvl="4"/>
            <a:r>
              <a:rPr lang="en-GB" dirty="0"/>
              <a:t>Identify the data public, administrative or research and how you apply principles of data</a:t>
            </a:r>
          </a:p>
          <a:p>
            <a:pPr lvl="4"/>
            <a:r>
              <a:rPr lang="en-GB" dirty="0"/>
              <a:t>Plan the tools and methods needed to complete the analysis </a:t>
            </a:r>
          </a:p>
          <a:p>
            <a:pPr lvl="5"/>
            <a:r>
              <a:rPr lang="en-GB" dirty="0"/>
              <a:t>Outline the reasons for selecting the tools and methods 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5122" name="Picture 2" descr="What is a Gantt Chart? Gantt Chart Software, Information, and History">
            <a:extLst>
              <a:ext uri="{FF2B5EF4-FFF2-40B4-BE49-F238E27FC236}">
                <a16:creationId xmlns:a16="http://schemas.microsoft.com/office/drawing/2014/main" id="{F6B93C5B-B8ED-4A7E-A489-A8540848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57" y="5456636"/>
            <a:ext cx="3151043" cy="14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62" y="1827645"/>
            <a:ext cx="8299995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 project plan – continued </a:t>
            </a:r>
          </a:p>
          <a:p>
            <a:pPr lvl="4"/>
            <a:r>
              <a:rPr lang="en-GB" dirty="0"/>
              <a:t>Identify how you implement “Privacy by design”</a:t>
            </a:r>
          </a:p>
          <a:p>
            <a:pPr lvl="5"/>
            <a:r>
              <a:rPr lang="en-GB" dirty="0"/>
              <a:t>Identify relevant regulation </a:t>
            </a:r>
          </a:p>
          <a:p>
            <a:pPr lvl="5"/>
            <a:r>
              <a:rPr lang="en-GB" dirty="0"/>
              <a:t>Identify relevant organisation policies and procedures</a:t>
            </a:r>
          </a:p>
          <a:p>
            <a:pPr lvl="4"/>
            <a:r>
              <a:rPr lang="en-GB" dirty="0"/>
              <a:t>Identify how you will communicate with stakeholders  </a:t>
            </a:r>
          </a:p>
          <a:p>
            <a:pPr lvl="5"/>
            <a:r>
              <a:rPr lang="en-GB" dirty="0"/>
              <a:t>Show how you adapt you communication to suit the audience 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5122" name="Picture 2" descr="What is a Gantt Chart? Gantt Chart Software, Information, and History">
            <a:extLst>
              <a:ext uri="{FF2B5EF4-FFF2-40B4-BE49-F238E27FC236}">
                <a16:creationId xmlns:a16="http://schemas.microsoft.com/office/drawing/2014/main" id="{F6B93C5B-B8ED-4A7E-A489-A8540848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57" y="5456636"/>
            <a:ext cx="3151043" cy="14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9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2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consideration of legislation, regulation, industry and organisational policies, procedures and requirements.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The UK /  European / International legislation impacting this project and why – for example GDPR.</a:t>
            </a:r>
          </a:p>
          <a:p>
            <a:pPr lvl="3"/>
            <a:r>
              <a:rPr lang="en-GB" dirty="0"/>
              <a:t>Sector regulation impacting this project – For example “PCI Payment Card Industry” regulation and what impact that has.</a:t>
            </a:r>
          </a:p>
          <a:p>
            <a:pPr lvl="3"/>
            <a:r>
              <a:rPr lang="en-GB" b="1" dirty="0" err="1"/>
              <a:t>GetGadget</a:t>
            </a:r>
            <a:r>
              <a:rPr lang="en-GB" b="1" dirty="0"/>
              <a:t> </a:t>
            </a:r>
            <a:r>
              <a:rPr lang="en-GB" dirty="0"/>
              <a:t>policies and procedures that impact this project and why these are important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5256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Analysis. </a:t>
            </a:r>
          </a:p>
          <a:p>
            <a:pPr lvl="3"/>
            <a:r>
              <a:rPr lang="en-GB" dirty="0"/>
              <a:t>How was data from different sources combined </a:t>
            </a:r>
          </a:p>
          <a:p>
            <a:pPr lvl="4"/>
            <a:r>
              <a:rPr lang="en-GB" dirty="0"/>
              <a:t>What were the risks and challenges </a:t>
            </a:r>
          </a:p>
          <a:p>
            <a:pPr lvl="3"/>
            <a:r>
              <a:rPr lang="en-GB" dirty="0"/>
              <a:t>How the data was analysed </a:t>
            </a:r>
          </a:p>
          <a:p>
            <a:pPr lvl="3"/>
            <a:r>
              <a:rPr lang="en-GB" dirty="0"/>
              <a:t>What do the statistic show for example</a:t>
            </a:r>
          </a:p>
          <a:p>
            <a:pPr lvl="3"/>
            <a:r>
              <a:rPr lang="en-GB" dirty="0"/>
              <a:t>What was the model you used for analysis </a:t>
            </a:r>
          </a:p>
          <a:p>
            <a:pPr lvl="4"/>
            <a:r>
              <a:rPr lang="en-GB" dirty="0"/>
              <a:t>How does the  analysis support the business questions </a:t>
            </a:r>
          </a:p>
          <a:p>
            <a:pPr lvl="5"/>
            <a:r>
              <a:rPr lang="en-GB" dirty="0"/>
              <a:t>identify the most/least profitable products, </a:t>
            </a:r>
          </a:p>
          <a:p>
            <a:pPr lvl="5"/>
            <a:r>
              <a:rPr lang="en-GB" dirty="0"/>
              <a:t>identify trends and create recommendation to optimise future sales.   </a:t>
            </a:r>
          </a:p>
          <a:p>
            <a:pPr lvl="3"/>
            <a:r>
              <a:rPr lang="en-GB" dirty="0"/>
              <a:t>What statistical models were applied </a:t>
            </a:r>
          </a:p>
          <a:p>
            <a:pPr lvl="3"/>
            <a:r>
              <a:rPr lang="en-GB" dirty="0"/>
              <a:t>What graph/charts/plots were used for analysis </a:t>
            </a:r>
          </a:p>
          <a:p>
            <a:pPr lvl="3"/>
            <a:r>
              <a:rPr lang="en-GB" dirty="0"/>
              <a:t>How can the model be applied to predict the future and answer the business questions</a:t>
            </a:r>
          </a:p>
          <a:p>
            <a:pPr lvl="3"/>
            <a:r>
              <a:rPr lang="en-GB" b="1" dirty="0"/>
              <a:t>Did the modelling fail and show nothing </a:t>
            </a:r>
            <a:r>
              <a:rPr lang="en-GB" dirty="0"/>
              <a:t>– this is a successful and valid project</a:t>
            </a:r>
          </a:p>
          <a:p>
            <a:pPr lvl="4"/>
            <a:r>
              <a:rPr lang="en-GB" dirty="0"/>
              <a:t>But explain why it fail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6146" name="Picture 2" descr="Box and Whisker Plots - Learn about this chart and its tools">
            <a:extLst>
              <a:ext uri="{FF2B5EF4-FFF2-40B4-BE49-F238E27FC236}">
                <a16:creationId xmlns:a16="http://schemas.microsoft.com/office/drawing/2014/main" id="{B9A40362-68DB-4232-8919-506144E4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21" y="5334000"/>
            <a:ext cx="3476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ne Graph | Data Viz Project">
            <a:extLst>
              <a:ext uri="{FF2B5EF4-FFF2-40B4-BE49-F238E27FC236}">
                <a16:creationId xmlns:a16="http://schemas.microsoft.com/office/drawing/2014/main" id="{7A6CBA31-3130-4F4A-95AC-7AE1B3DA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08" y="2653144"/>
            <a:ext cx="2408959" cy="24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Analysis. – continued </a:t>
            </a:r>
          </a:p>
          <a:p>
            <a:pPr lvl="3"/>
            <a:r>
              <a:rPr lang="en-GB" dirty="0"/>
              <a:t>What quality risks are there </a:t>
            </a:r>
          </a:p>
          <a:p>
            <a:pPr lvl="4"/>
            <a:r>
              <a:rPr lang="en-GB" dirty="0"/>
              <a:t>There is insufficient data</a:t>
            </a:r>
          </a:p>
          <a:p>
            <a:pPr lvl="4"/>
            <a:r>
              <a:rPr lang="en-GB" dirty="0"/>
              <a:t>The data quality is poor – for example missing values </a:t>
            </a:r>
          </a:p>
          <a:p>
            <a:pPr lvl="5"/>
            <a:r>
              <a:rPr lang="en-GB" dirty="0"/>
              <a:t>How can you mitigate the risks of poor data</a:t>
            </a:r>
          </a:p>
          <a:p>
            <a:pPr lvl="4"/>
            <a:r>
              <a:rPr lang="en-GB" dirty="0"/>
              <a:t>What alternative data sources are there </a:t>
            </a:r>
          </a:p>
          <a:p>
            <a:pPr lvl="4"/>
            <a:r>
              <a:rPr lang="en-GB" dirty="0"/>
              <a:t>How do you validate the data</a:t>
            </a:r>
          </a:p>
          <a:p>
            <a:pPr lvl="4"/>
            <a:r>
              <a:rPr lang="en-GB" dirty="0"/>
              <a:t>What escalations are/were needed to complete the analysis </a:t>
            </a:r>
          </a:p>
          <a:p>
            <a:pPr lvl="2"/>
            <a:r>
              <a:rPr lang="en-GB" dirty="0"/>
              <a:t>Identify how different data structures impact analysis </a:t>
            </a:r>
          </a:p>
          <a:p>
            <a:pPr lvl="3"/>
            <a:r>
              <a:rPr lang="en-GB" dirty="0"/>
              <a:t>How did different data set / structures improve accuracy and efficiency</a:t>
            </a:r>
          </a:p>
          <a:p>
            <a:pPr marL="914400" lvl="2" indent="0">
              <a:buNone/>
            </a:pPr>
            <a:r>
              <a:rPr lang="en-GB" dirty="0"/>
              <a:t>  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6146" name="Picture 2" descr="Box and Whisker Plots - Learn about this chart and its tools">
            <a:extLst>
              <a:ext uri="{FF2B5EF4-FFF2-40B4-BE49-F238E27FC236}">
                <a16:creationId xmlns:a16="http://schemas.microsoft.com/office/drawing/2014/main" id="{B9A40362-68DB-4232-8919-506144E4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21" y="5334000"/>
            <a:ext cx="3476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ne Graph | Data Viz Project">
            <a:extLst>
              <a:ext uri="{FF2B5EF4-FFF2-40B4-BE49-F238E27FC236}">
                <a16:creationId xmlns:a16="http://schemas.microsoft.com/office/drawing/2014/main" id="{7A6CBA31-3130-4F4A-95AC-7AE1B3DA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08" y="2653144"/>
            <a:ext cx="2408959" cy="24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14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/>
              <a:t>Project Topics – Example sales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8874093" cy="4850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research and findings </a:t>
            </a:r>
            <a:r>
              <a:rPr lang="en-GB" dirty="0">
                <a:solidFill>
                  <a:schemeClr val="tx1"/>
                </a:solidFill>
              </a:rPr>
              <a:t>– in terms of business impact </a:t>
            </a:r>
          </a:p>
          <a:p>
            <a:pPr lvl="3"/>
            <a:r>
              <a:rPr lang="en-GB" dirty="0"/>
              <a:t>What did the analysis show and how does that relate the business question </a:t>
            </a:r>
          </a:p>
          <a:p>
            <a:pPr lvl="4"/>
            <a:r>
              <a:rPr lang="en-GB" dirty="0"/>
              <a:t>identify the most/least profitable products, </a:t>
            </a:r>
          </a:p>
          <a:p>
            <a:pPr lvl="4"/>
            <a:r>
              <a:rPr lang="en-GB" dirty="0"/>
              <a:t>identify trends and create recommendation to optimise future sale</a:t>
            </a:r>
          </a:p>
          <a:p>
            <a:pPr lvl="3"/>
            <a:r>
              <a:rPr lang="en-GB" dirty="0"/>
              <a:t>For example</a:t>
            </a:r>
          </a:p>
          <a:p>
            <a:pPr lvl="4"/>
            <a:r>
              <a:rPr lang="en-GB" dirty="0"/>
              <a:t>Sales in December are very high </a:t>
            </a:r>
          </a:p>
          <a:p>
            <a:pPr lvl="4"/>
            <a:r>
              <a:rPr lang="en-GB" dirty="0"/>
              <a:t>Black Friday sales did not increase over previous months</a:t>
            </a:r>
          </a:p>
          <a:p>
            <a:pPr lvl="4"/>
            <a:r>
              <a:rPr lang="en-GB" dirty="0"/>
              <a:t>January is very low sales month</a:t>
            </a:r>
          </a:p>
          <a:p>
            <a:pPr lvl="4"/>
            <a:r>
              <a:rPr lang="en-GB" dirty="0"/>
              <a:t>Two products produced 80% of the profit</a:t>
            </a:r>
          </a:p>
          <a:p>
            <a:pPr lvl="5"/>
            <a:r>
              <a:rPr lang="en-GB" dirty="0"/>
              <a:t>iPhone premium case &amp; USB C universal charger</a:t>
            </a:r>
          </a:p>
          <a:p>
            <a:pPr lvl="4"/>
            <a:r>
              <a:rPr lang="en-GB" dirty="0"/>
              <a:t>The bottom 10 selling product are making no profit</a:t>
            </a:r>
          </a:p>
          <a:p>
            <a:pPr lvl="4"/>
            <a:endParaRPr lang="en-GB" dirty="0"/>
          </a:p>
          <a:p>
            <a:pPr lvl="5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7170" name="Picture 2" descr="Transport Findings">
            <a:extLst>
              <a:ext uri="{FF2B5EF4-FFF2-40B4-BE49-F238E27FC236}">
                <a16:creationId xmlns:a16="http://schemas.microsoft.com/office/drawing/2014/main" id="{D15363E4-ABFE-4E15-94A7-272F173C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0" y="4890655"/>
            <a:ext cx="2458270" cy="196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recommendations and conclusions – </a:t>
            </a:r>
            <a:r>
              <a:rPr lang="en-GB" dirty="0">
                <a:solidFill>
                  <a:schemeClr val="tx1"/>
                </a:solidFill>
              </a:rPr>
              <a:t>in terms of business actions </a:t>
            </a:r>
          </a:p>
          <a:p>
            <a:pPr lvl="4"/>
            <a:r>
              <a:rPr lang="en-GB" dirty="0"/>
              <a:t>Provide business recommendations </a:t>
            </a:r>
          </a:p>
          <a:p>
            <a:pPr lvl="5"/>
            <a:r>
              <a:rPr lang="en-GB" dirty="0"/>
              <a:t>Sales in December are very high – </a:t>
            </a:r>
            <a:r>
              <a:rPr lang="en-GB" b="1" dirty="0"/>
              <a:t>buy bulk stock in advance at a discount </a:t>
            </a:r>
          </a:p>
          <a:p>
            <a:pPr lvl="5"/>
            <a:r>
              <a:rPr lang="en-GB" dirty="0"/>
              <a:t>Black Friday sales did not increase over previous months – </a:t>
            </a:r>
            <a:r>
              <a:rPr lang="en-GB" b="1" dirty="0"/>
              <a:t>advertise Black Friday deals and measure </a:t>
            </a:r>
            <a:r>
              <a:rPr lang="en-GB" dirty="0"/>
              <a:t>result </a:t>
            </a:r>
          </a:p>
          <a:p>
            <a:pPr lvl="5"/>
            <a:r>
              <a:rPr lang="en-GB" dirty="0"/>
              <a:t>January is very low sales month – </a:t>
            </a:r>
            <a:r>
              <a:rPr lang="en-GB" b="1" dirty="0"/>
              <a:t>design deals to encourage January sales </a:t>
            </a:r>
          </a:p>
          <a:p>
            <a:pPr lvl="5"/>
            <a:r>
              <a:rPr lang="en-GB" dirty="0"/>
              <a:t>Two products produced 80% of the profit - </a:t>
            </a:r>
            <a:r>
              <a:rPr lang="en-GB" b="1" dirty="0"/>
              <a:t>Identify opportunity to get supplier discount</a:t>
            </a:r>
          </a:p>
          <a:p>
            <a:pPr lvl="5"/>
            <a:r>
              <a:rPr lang="en-GB" dirty="0"/>
              <a:t>Stop selling the bottom 10 selling items -  i</a:t>
            </a:r>
            <a:r>
              <a:rPr lang="en-GB" b="1" dirty="0"/>
              <a:t>dentifying other products to sell </a:t>
            </a:r>
            <a:r>
              <a:rPr lang="en-GB" dirty="0"/>
              <a:t> </a:t>
            </a:r>
          </a:p>
          <a:p>
            <a:pPr lvl="5"/>
            <a:r>
              <a:rPr lang="en-GB" dirty="0"/>
              <a:t>Identify Risks – for example data security and outline steps to mitigate risks</a:t>
            </a:r>
          </a:p>
          <a:p>
            <a:pPr lvl="4"/>
            <a:r>
              <a:rPr lang="en-GB" dirty="0"/>
              <a:t>Outline new methods of analysis to operationalise </a:t>
            </a:r>
          </a:p>
          <a:p>
            <a:pPr lvl="4"/>
            <a:r>
              <a:rPr lang="en-GB" dirty="0"/>
              <a:t>Identify new tools needed and there business benefits</a:t>
            </a:r>
          </a:p>
          <a:p>
            <a:pPr lvl="4"/>
            <a:r>
              <a:rPr lang="en-GB" dirty="0"/>
              <a:t>Did you meet the project requirements outlined at the start </a:t>
            </a: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1"/>
            <a:endParaRPr lang="en-GB" b="1" dirty="0"/>
          </a:p>
        </p:txBody>
      </p:sp>
      <p:pic>
        <p:nvPicPr>
          <p:cNvPr id="1026" name="Picture 2" descr="Making recommendations and giving advice in Spanish ...">
            <a:extLst>
              <a:ext uri="{FF2B5EF4-FFF2-40B4-BE49-F238E27FC236}">
                <a16:creationId xmlns:a16="http://schemas.microsoft.com/office/drawing/2014/main" id="{3AB8BB9A-7DDE-491B-860D-9BCDFFD5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8" y="5121082"/>
            <a:ext cx="2607983" cy="17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/>
              <a:t>Accelerate-People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dirty="0"/>
              <a:t>To be completed last </a:t>
            </a:r>
          </a:p>
        </p:txBody>
      </p:sp>
    </p:spTree>
    <p:extLst>
      <p:ext uri="{BB962C8B-B14F-4D97-AF65-F5344CB8AC3E}">
        <p14:creationId xmlns:p14="http://schemas.microsoft.com/office/powerpoint/2010/main" val="4578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recommendations and conclusions – </a:t>
            </a:r>
            <a:r>
              <a:rPr lang="en-GB" dirty="0">
                <a:solidFill>
                  <a:schemeClr val="tx1"/>
                </a:solidFill>
              </a:rPr>
              <a:t>continues </a:t>
            </a:r>
          </a:p>
          <a:p>
            <a:pPr lvl="4"/>
            <a:r>
              <a:rPr lang="en-GB" dirty="0"/>
              <a:t>Evaluate the outcomes of the analysis and evaluate the benefit to stakeholders of</a:t>
            </a:r>
          </a:p>
          <a:p>
            <a:pPr lvl="5"/>
            <a:r>
              <a:rPr lang="en-GB" dirty="0"/>
              <a:t>Using alternative tools</a:t>
            </a:r>
          </a:p>
          <a:p>
            <a:pPr lvl="5"/>
            <a:r>
              <a:rPr lang="en-GB" dirty="0"/>
              <a:t>Using alternative methods </a:t>
            </a: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1"/>
            <a:endParaRPr lang="en-GB" b="1" dirty="0"/>
          </a:p>
        </p:txBody>
      </p:sp>
      <p:pic>
        <p:nvPicPr>
          <p:cNvPr id="5" name="Picture 2" descr="Making recommendations and giving advice in Spanish ...">
            <a:extLst>
              <a:ext uri="{FF2B5EF4-FFF2-40B4-BE49-F238E27FC236}">
                <a16:creationId xmlns:a16="http://schemas.microsoft.com/office/drawing/2014/main" id="{58046056-6692-4A40-9F6F-5318A24E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8" y="5121082"/>
            <a:ext cx="2607983" cy="17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F408-D319-4BEB-8DA7-558D3D0B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10" y="568200"/>
            <a:ext cx="8761413" cy="540000"/>
          </a:xfrm>
        </p:spPr>
        <p:txBody>
          <a:bodyPr/>
          <a:lstStyle/>
          <a:p>
            <a:r>
              <a:rPr lang="en-GB" dirty="0"/>
              <a:t>Grading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53FE-9CAD-42A6-BE3F-C9E81830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5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3119-1E8D-4F16-84F5-D42A69FA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03151"/>
            <a:ext cx="8761413" cy="540000"/>
          </a:xfrm>
        </p:spPr>
        <p:txBody>
          <a:bodyPr/>
          <a:lstStyle/>
          <a:p>
            <a:r>
              <a:rPr lang="en-GB" dirty="0"/>
              <a:t>Top Tips or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7C5-2DB2-4CBB-9213-53580225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5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424-536C-43BC-AF66-30219F7D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6"/>
            <a:ext cx="8761413" cy="540000"/>
          </a:xfrm>
        </p:spPr>
        <p:txBody>
          <a:bodyPr/>
          <a:lstStyle/>
          <a:p>
            <a:r>
              <a:rPr lang="en-GB" dirty="0"/>
              <a:t>Questions &amp; 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BC5C-C256-4B27-96E7-9E465F29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0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8761413" cy="706964"/>
          </a:xfrm>
        </p:spPr>
        <p:txBody>
          <a:bodyPr/>
          <a:lstStyle/>
          <a:p>
            <a:r>
              <a:rPr lang="en-GB" dirty="0"/>
              <a:t>Appendix 1 - Knowledge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D95A1D-9FBF-4D4A-8E45-32A6A6DF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33114"/>
              </p:ext>
            </p:extLst>
          </p:nvPr>
        </p:nvGraphicFramePr>
        <p:xfrm>
          <a:off x="461298" y="1622531"/>
          <a:ext cx="11190512" cy="3579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652">
                  <a:extLst>
                    <a:ext uri="{9D8B030D-6E8A-4147-A177-3AD203B41FA5}">
                      <a16:colId xmlns:a16="http://schemas.microsoft.com/office/drawing/2014/main" val="1161322805"/>
                    </a:ext>
                  </a:extLst>
                </a:gridCol>
                <a:gridCol w="10474860">
                  <a:extLst>
                    <a:ext uri="{9D8B030D-6E8A-4147-A177-3AD203B41FA5}">
                      <a16:colId xmlns:a16="http://schemas.microsoft.com/office/drawing/2014/main" val="2417623700"/>
                    </a:ext>
                  </a:extLst>
                </a:gridCol>
              </a:tblGrid>
              <a:tr h="27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KSB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904510735"/>
                  </a:ext>
                </a:extLst>
              </a:tr>
              <a:tr h="62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K3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Principles of the data analysis life cycle and the steps involved in carrying out routine data analysis tasks</a:t>
                      </a: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120105579"/>
                  </a:ext>
                </a:extLst>
              </a:tr>
              <a:tr h="422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K4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Principles of data, including open and public data, administrative data, and research data</a:t>
                      </a: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853888411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Quality risks inherent in data and how to mitigate/resolve these</a:t>
                      </a: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930160211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K9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principal approaches to defining customer requirements for data analysis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597667379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K11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Approaches to organisational tools and methods for data analysis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043602273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K12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Organisational data architecture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822024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A267C88-65C0-4A85-AD06-1B6EB561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5657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1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1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8761413" cy="706964"/>
          </a:xfrm>
        </p:spPr>
        <p:txBody>
          <a:bodyPr/>
          <a:lstStyle/>
          <a:p>
            <a:r>
              <a:rPr lang="en-GB" dirty="0"/>
              <a:t>Appendix 2 - Skills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D95A1D-9FBF-4D4A-8E45-32A6A6DF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59412"/>
              </p:ext>
            </p:extLst>
          </p:nvPr>
        </p:nvGraphicFramePr>
        <p:xfrm>
          <a:off x="571853" y="1720687"/>
          <a:ext cx="11048293" cy="4641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076">
                  <a:extLst>
                    <a:ext uri="{9D8B030D-6E8A-4147-A177-3AD203B41FA5}">
                      <a16:colId xmlns:a16="http://schemas.microsoft.com/office/drawing/2014/main" val="1161322805"/>
                    </a:ext>
                  </a:extLst>
                </a:gridCol>
                <a:gridCol w="10366217">
                  <a:extLst>
                    <a:ext uri="{9D8B030D-6E8A-4147-A177-3AD203B41FA5}">
                      <a16:colId xmlns:a16="http://schemas.microsoft.com/office/drawing/2014/main" val="2417623700"/>
                    </a:ext>
                  </a:extLst>
                </a:gridCol>
              </a:tblGrid>
              <a:tr h="27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KSB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904510735"/>
                  </a:ext>
                </a:extLst>
              </a:tr>
              <a:tr h="566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Use data systems securely to meet requirements and in line with organisational procedures and legislation, including principles of Privacy by Design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572901527"/>
                  </a:ext>
                </a:extLst>
              </a:tr>
              <a:tr h="353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 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Implement the stages of the data analysis lifecycle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471796810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 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Apply principles of data classification within data analysis activity, flexing approach as necessary 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2586899103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Analyse data sets taking account of different data structures and database designs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2398005874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S6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Identify and escalate quality risks in data analysis with suggested mitigation/resolutions as appropriate.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453488059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S7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Undertake customer requirements analysis and implement findings in data analytics planning and outputs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510343627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identify data sources and the risks, challenges to combination within data analysis activity  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601037563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S12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collaborate and communicate with a range of internal and external stakeholders using appropriate styles and behaviours to suit the audience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78205030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A267C88-65C0-4A85-AD06-1B6EB561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525089"/>
            <a:ext cx="673223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1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9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8761413" cy="706964"/>
          </a:xfrm>
        </p:spPr>
        <p:txBody>
          <a:bodyPr/>
          <a:lstStyle/>
          <a:p>
            <a:r>
              <a:rPr lang="en-GB" dirty="0"/>
              <a:t>Appendix 3 - Behaviours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D95A1D-9FBF-4D4A-8E45-32A6A6DF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22251"/>
              </p:ext>
            </p:extLst>
          </p:nvPr>
        </p:nvGraphicFramePr>
        <p:xfrm>
          <a:off x="485821" y="1649691"/>
          <a:ext cx="11039871" cy="1895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5">
                  <a:extLst>
                    <a:ext uri="{9D8B030D-6E8A-4147-A177-3AD203B41FA5}">
                      <a16:colId xmlns:a16="http://schemas.microsoft.com/office/drawing/2014/main" val="1161322805"/>
                    </a:ext>
                  </a:extLst>
                </a:gridCol>
                <a:gridCol w="10504966">
                  <a:extLst>
                    <a:ext uri="{9D8B030D-6E8A-4147-A177-3AD203B41FA5}">
                      <a16:colId xmlns:a16="http://schemas.microsoft.com/office/drawing/2014/main" val="2417623700"/>
                    </a:ext>
                  </a:extLst>
                </a:gridCol>
              </a:tblGrid>
              <a:tr h="27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KSB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KSB Description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904510735"/>
                  </a:ext>
                </a:extLst>
              </a:tr>
              <a:tr h="736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independently and collaboratively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412362789"/>
                  </a:ext>
                </a:extLst>
              </a:tr>
              <a:tr h="8852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B4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and analytical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08200322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A267C88-65C0-4A85-AD06-1B6EB561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5657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1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5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841428" cy="706964"/>
          </a:xfrm>
        </p:spPr>
        <p:txBody>
          <a:bodyPr/>
          <a:lstStyle/>
          <a:p>
            <a:r>
              <a:rPr lang="en-GB" dirty="0"/>
              <a:t>Project with presentation and questioning </a:t>
            </a:r>
            <a:r>
              <a:rPr lang="en-GB" sz="3200" dirty="0"/>
              <a:t>(AM1)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2" y="1508048"/>
            <a:ext cx="10647464" cy="521234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GB" dirty="0"/>
              <a:t>Assessment Method One - of the End-point Assessment requires an apprentice to complete a work-based project</a:t>
            </a:r>
          </a:p>
          <a:p>
            <a:pPr lvl="2"/>
            <a:r>
              <a:rPr lang="en-GB" sz="1600" dirty="0"/>
              <a:t>It must be completed by the apprentice after they go through the EPA gateway</a:t>
            </a:r>
          </a:p>
          <a:p>
            <a:pPr lvl="1"/>
            <a:r>
              <a:rPr lang="en-GB" dirty="0"/>
              <a:t>It must be a real work project that an apprentice completes which has been designed to meet the prescribed outcomes listed in the Assessment Plan and agreed between the employer, apprentice and EPAO</a:t>
            </a:r>
          </a:p>
          <a:p>
            <a:pPr lvl="1"/>
            <a:r>
              <a:rPr lang="en-GB" dirty="0"/>
              <a:t>An apprentice must compile and submit a 3,500 word report, then create and deliver a presentation based on the report and key findings for 20 minutes followed by questioning</a:t>
            </a:r>
          </a:p>
          <a:p>
            <a:pPr lvl="1"/>
            <a:r>
              <a:rPr lang="en-GB" dirty="0"/>
              <a:t>An apprentice will need complete their project and submit it to the EPAO after a </a:t>
            </a:r>
            <a:r>
              <a:rPr lang="en-GB" b="1" dirty="0"/>
              <a:t>maximum of 8 weeks of their EPA start date. </a:t>
            </a:r>
          </a:p>
          <a:p>
            <a:pPr lvl="2"/>
            <a:r>
              <a:rPr lang="en-GB" sz="1600" dirty="0"/>
              <a:t>This could be broken down to include; </a:t>
            </a:r>
          </a:p>
          <a:p>
            <a:pPr lvl="3"/>
            <a:r>
              <a:rPr lang="en-GB" sz="1600" dirty="0"/>
              <a:t>6 weeks work</a:t>
            </a:r>
          </a:p>
          <a:p>
            <a:pPr lvl="3"/>
            <a:r>
              <a:rPr lang="en-GB" sz="1600" dirty="0"/>
              <a:t>2 weeks write up</a:t>
            </a:r>
          </a:p>
          <a:p>
            <a:pPr lvl="2"/>
            <a:r>
              <a:rPr lang="en-GB" sz="1600" b="1" dirty="0"/>
              <a:t>Please note an Employer and Apprentice are free to agree the project completion timescales, to cover any duration up to and including the 8 week maximum specified timeframe. </a:t>
            </a:r>
          </a:p>
        </p:txBody>
      </p:sp>
    </p:spTree>
    <p:extLst>
      <p:ext uri="{BB962C8B-B14F-4D97-AF65-F5344CB8AC3E}">
        <p14:creationId xmlns:p14="http://schemas.microsoft.com/office/powerpoint/2010/main" val="1295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0CAD-C26A-4F91-9DBB-454D650C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96619"/>
            <a:ext cx="8761413" cy="706964"/>
          </a:xfrm>
        </p:spPr>
        <p:txBody>
          <a:bodyPr/>
          <a:lstStyle/>
          <a:p>
            <a:r>
              <a:rPr lang="en-GB" dirty="0"/>
              <a:t>Key Responsibilities (TBC)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B6D4-4AA7-4FC6-8BF3-98C66988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1731146"/>
            <a:ext cx="4825158" cy="42886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An Apprentices will need to </a:t>
            </a:r>
          </a:p>
          <a:p>
            <a:r>
              <a:rPr lang="en-GB" dirty="0"/>
              <a:t>Ensure the project idea has suitable depth to meet the required project scope, is real work and has real business value </a:t>
            </a:r>
          </a:p>
          <a:p>
            <a:r>
              <a:rPr lang="en-GB" dirty="0"/>
              <a:t>Agree a suitable project with their employer </a:t>
            </a:r>
          </a:p>
          <a:p>
            <a:r>
              <a:rPr lang="en-GB" dirty="0"/>
              <a:t>Estimate the time required to complete the project and any resources required </a:t>
            </a:r>
          </a:p>
          <a:p>
            <a:r>
              <a:rPr lang="en-GB" dirty="0"/>
              <a:t>Ensure that project report covers the required project structure </a:t>
            </a:r>
          </a:p>
          <a:p>
            <a:r>
              <a:rPr lang="en-GB" dirty="0"/>
              <a:t>To complete a 3500 word project and submit an electronic report.</a:t>
            </a:r>
          </a:p>
          <a:p>
            <a:r>
              <a:rPr lang="en-GB" dirty="0"/>
              <a:t>To submit their project to the EPAO within 8 weeks of the EPA start date. </a:t>
            </a:r>
          </a:p>
          <a:p>
            <a:r>
              <a:rPr lang="en-GB" dirty="0"/>
              <a:t>The project should be submitted in the form of an electronic report and should comprise an explanatory narrative which sets out the tasks undertaken as well as accompanying visual infographics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D0CD-A38E-41E7-AA54-7A747ABF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1731145"/>
            <a:ext cx="4825159" cy="42886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An Employer will need to;</a:t>
            </a:r>
          </a:p>
          <a:p>
            <a:r>
              <a:rPr lang="en-GB" dirty="0"/>
              <a:t>Ensure the project idea has suitable depth to meet the required project scope, is real work and has real business value </a:t>
            </a:r>
          </a:p>
          <a:p>
            <a:r>
              <a:rPr lang="en-GB" dirty="0"/>
              <a:t>Agree a suitable project with their apprentice with delivers real business value </a:t>
            </a:r>
          </a:p>
          <a:p>
            <a:r>
              <a:rPr lang="en-GB" dirty="0"/>
              <a:t>Will ensure the apprentice has sufficient time and the necessary resources, within this period, to plan and undertake the project.</a:t>
            </a:r>
          </a:p>
          <a:p>
            <a:r>
              <a:rPr lang="en-GB" dirty="0"/>
              <a:t>Ensure the apprentice is subject to the supervision arrangements which exist normally within the workplace</a:t>
            </a:r>
          </a:p>
          <a:p>
            <a:r>
              <a:rPr lang="en-GB" dirty="0"/>
              <a:t>Ensure the apprentice conducts their project and submit it to the EPAO within the maximum of 8 weeks of the EPA start date.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14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4EAAF-AC0B-4DA9-8F84-FECDF158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31" y="404818"/>
            <a:ext cx="8761413" cy="706964"/>
          </a:xfrm>
        </p:spPr>
        <p:txBody>
          <a:bodyPr/>
          <a:lstStyle/>
          <a:p>
            <a:r>
              <a:rPr lang="en-GB" dirty="0"/>
              <a:t>Required Project Scope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459678-430E-4E09-86AD-8C689A701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81" y="2332656"/>
            <a:ext cx="5296531" cy="4117807"/>
          </a:xfrm>
        </p:spPr>
        <p:txBody>
          <a:bodyPr>
            <a:noAutofit/>
          </a:bodyPr>
          <a:lstStyle/>
          <a:p>
            <a:r>
              <a:rPr lang="en-GB" sz="1300" dirty="0"/>
              <a:t>Operates data systems in compliance with all organisational and legislative requirements including principles of Privacy by Design </a:t>
            </a:r>
          </a:p>
          <a:p>
            <a:r>
              <a:rPr lang="en-GB" sz="1300" dirty="0"/>
              <a:t>Outlines and applies the principles of data lifecycle to the steps of data analysis </a:t>
            </a:r>
          </a:p>
          <a:p>
            <a:r>
              <a:rPr lang="en-GB" sz="1300" dirty="0"/>
              <a:t>Describe the principles of different data types, including open, public, administrative and research data and how they relate to the data used within the project </a:t>
            </a:r>
          </a:p>
          <a:p>
            <a:r>
              <a:rPr lang="en-GB" sz="1300" dirty="0"/>
              <a:t>Demonstrates a reasoned application of the principles of data typography,  explains where any flexibilities in application have been applied and their purpose </a:t>
            </a:r>
          </a:p>
          <a:p>
            <a:r>
              <a:rPr lang="en-GB" sz="1300" dirty="0"/>
              <a:t>Identifies quality risks in data analysis and outlines methods to mitigate, escalate and/or resolve them </a:t>
            </a:r>
          </a:p>
          <a:p>
            <a:r>
              <a:rPr lang="en-GB" sz="1300" dirty="0"/>
              <a:t>Outlines and applies the principles for defining customer requirements and implements findings in data analytics planning and outputs </a:t>
            </a:r>
          </a:p>
          <a:p>
            <a:endParaRPr lang="en-GB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D32ED-FA25-4B0D-92C6-E073EB03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89" y="2332656"/>
            <a:ext cx="5471127" cy="4207323"/>
          </a:xfrm>
        </p:spPr>
        <p:txBody>
          <a:bodyPr>
            <a:noAutofit/>
          </a:bodyPr>
          <a:lstStyle/>
          <a:p>
            <a:r>
              <a:rPr lang="en-GB" sz="1300" dirty="0"/>
              <a:t>Demonstrates how data from different sources is combined and prepared for data analysis setting out how they identified the risks and challenges inherent in combining data within the project. </a:t>
            </a:r>
          </a:p>
          <a:p>
            <a:r>
              <a:rPr lang="en-GB" sz="1300" dirty="0"/>
              <a:t>Describes the tools and methods used by their organisation for data analysis and identifies which were used within the project with reasoning for the choices made. </a:t>
            </a:r>
          </a:p>
          <a:p>
            <a:r>
              <a:rPr lang="en-GB" sz="1300" dirty="0"/>
              <a:t>Analyses data sets taking account of different data structures and database designs </a:t>
            </a:r>
          </a:p>
          <a:p>
            <a:r>
              <a:rPr lang="en-GB" sz="1300" dirty="0"/>
              <a:t>Outlines the choice of organisational data architecture </a:t>
            </a:r>
          </a:p>
          <a:p>
            <a:r>
              <a:rPr lang="en-GB" sz="1300" dirty="0"/>
              <a:t>Communicates and collaborates with all relevant stakeholders and adapts communication style to meet audience and situational requirements </a:t>
            </a:r>
          </a:p>
          <a:p>
            <a:r>
              <a:rPr lang="en-GB" sz="1300" dirty="0"/>
              <a:t>Describes how they work independently and collaboratively detailing their impact on the work of others </a:t>
            </a:r>
          </a:p>
          <a:p>
            <a:r>
              <a:rPr lang="en-GB" sz="1300" dirty="0"/>
              <a:t>Acts independently to establish logical and analytical solutions such as exploring new data sets or resolving issues within the data </a:t>
            </a:r>
          </a:p>
          <a:p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15EA2-2704-4C14-9CBA-10935534BDFB}"/>
              </a:ext>
            </a:extLst>
          </p:cNvPr>
          <p:cNvSpPr txBox="1"/>
          <p:nvPr/>
        </p:nvSpPr>
        <p:spPr>
          <a:xfrm>
            <a:off x="799471" y="1408837"/>
            <a:ext cx="10824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employer and apprentice will need to decide on a suitable work based project to complete, it is important they ensure that any project ideas considered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suitable scope and business value to enable the apprentice to demonstrate via their report, presentation or questioning the following criteria; </a:t>
            </a:r>
          </a:p>
        </p:txBody>
      </p:sp>
    </p:spTree>
    <p:extLst>
      <p:ext uri="{BB962C8B-B14F-4D97-AF65-F5344CB8AC3E}">
        <p14:creationId xmlns:p14="http://schemas.microsoft.com/office/powerpoint/2010/main" val="39513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182-5AAC-457E-BE19-D6451B4E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68200"/>
            <a:ext cx="8761413" cy="540000"/>
          </a:xfrm>
        </p:spPr>
        <p:txBody>
          <a:bodyPr/>
          <a:lstStyle/>
          <a:p>
            <a:r>
              <a:rPr lang="en-GB" dirty="0"/>
              <a:t>Stretch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81D5-C36A-4CB7-918E-FB9C10F0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Distinction </a:t>
            </a:r>
          </a:p>
        </p:txBody>
      </p:sp>
    </p:spTree>
    <p:extLst>
      <p:ext uri="{BB962C8B-B14F-4D97-AF65-F5344CB8AC3E}">
        <p14:creationId xmlns:p14="http://schemas.microsoft.com/office/powerpoint/2010/main" val="800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3F42-E17D-4840-955B-065C4805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9424"/>
            <a:ext cx="8761413" cy="540000"/>
          </a:xfrm>
        </p:spPr>
        <p:txBody>
          <a:bodyPr/>
          <a:lstStyle/>
          <a:p>
            <a:r>
              <a:rPr lang="en-GB" dirty="0"/>
              <a:t>Formulating a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341E-23F4-457A-832C-D40F6952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1624614"/>
            <a:ext cx="8825659" cy="4753962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Identify potential project – formulate a hypothesis (what is the problem you are trying to solve or question your are trying to answer)</a:t>
            </a:r>
          </a:p>
          <a:p>
            <a:pPr>
              <a:buFont typeface="+mj-lt"/>
              <a:buAutoNum type="arabicPeriod"/>
            </a:pPr>
            <a:r>
              <a:rPr lang="en-GB" dirty="0"/>
              <a:t>Discuss project with Line Manger – short list ideas 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Is the data available? 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Is it a real problem?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Does it have business value? 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Does the project allow for coverage of the required project scope? </a:t>
            </a:r>
          </a:p>
          <a:p>
            <a:pPr>
              <a:buFont typeface="+mj-lt"/>
              <a:buAutoNum type="arabicPeriod"/>
            </a:pPr>
            <a:r>
              <a:rPr lang="en-GB" dirty="0"/>
              <a:t>Review potential ideas against required project scope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Adjust idea to ensure it allows full coverage of project scope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Ensure any adjustment maintains business value </a:t>
            </a:r>
          </a:p>
          <a:p>
            <a:pPr>
              <a:buFont typeface="+mj-lt"/>
              <a:buAutoNum type="arabicPeriod"/>
            </a:pPr>
            <a:r>
              <a:rPr lang="en-GB" dirty="0"/>
              <a:t>Agree timescales with line manager </a:t>
            </a:r>
          </a:p>
          <a:p>
            <a:pPr>
              <a:buFont typeface="+mj-lt"/>
              <a:buAutoNum type="arabicPeriod"/>
            </a:pPr>
            <a:r>
              <a:rPr lang="en-GB" dirty="0"/>
              <a:t>Agree and identify resources required </a:t>
            </a:r>
          </a:p>
          <a:p>
            <a:pPr>
              <a:buFont typeface="+mj-lt"/>
              <a:buAutoNum type="arabicPeriod"/>
            </a:pPr>
            <a:r>
              <a:rPr lang="en-GB" dirty="0"/>
              <a:t>Submit project title, start date, project mapping declaration to Accelerate People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Complete Project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Submit Project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Create Presentation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Deliver presentation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2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672752" cy="706964"/>
          </a:xfrm>
        </p:spPr>
        <p:txBody>
          <a:bodyPr/>
          <a:lstStyle/>
          <a:p>
            <a:r>
              <a:rPr lang="en-GB" dirty="0"/>
              <a:t>Project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1" y="1499171"/>
            <a:ext cx="9843901" cy="5247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3,500 word report as a minimum </a:t>
            </a:r>
            <a:r>
              <a:rPr lang="en-GB" b="1" dirty="0"/>
              <a:t>MUST</a:t>
            </a:r>
            <a:r>
              <a:rPr lang="en-GB" dirty="0"/>
              <a:t> include:</a:t>
            </a:r>
          </a:p>
          <a:p>
            <a:pPr lvl="1"/>
            <a:r>
              <a:rPr lang="en-GB" b="1" dirty="0"/>
              <a:t>Project Title (</a:t>
            </a:r>
            <a:r>
              <a:rPr lang="en-GB" b="1" dirty="0" err="1"/>
              <a:t>e.g</a:t>
            </a:r>
            <a:r>
              <a:rPr lang="en-GB" b="1" dirty="0"/>
              <a:t> Patterns / trends and predictions  - Sales Data Analysis)  </a:t>
            </a:r>
          </a:p>
          <a:p>
            <a:pPr lvl="2"/>
            <a:r>
              <a:rPr lang="en-GB" dirty="0"/>
              <a:t>an introduction. </a:t>
            </a:r>
          </a:p>
          <a:p>
            <a:pPr lvl="2"/>
            <a:r>
              <a:rPr lang="en-GB" dirty="0"/>
              <a:t>the scope of the project (including key performance indicators).</a:t>
            </a:r>
          </a:p>
          <a:p>
            <a:pPr lvl="2"/>
            <a:r>
              <a:rPr lang="en-GB" dirty="0"/>
              <a:t>project outcomes and how the outcomes were achieved. </a:t>
            </a:r>
          </a:p>
          <a:p>
            <a:pPr lvl="2"/>
            <a:r>
              <a:rPr lang="en-GB" dirty="0"/>
              <a:t>a project plan. </a:t>
            </a:r>
          </a:p>
          <a:p>
            <a:pPr lvl="2"/>
            <a:r>
              <a:rPr lang="en-GB" dirty="0"/>
              <a:t>consideration of legislation, regulation, industry and organisational policies, procedures and requirements. </a:t>
            </a:r>
          </a:p>
          <a:p>
            <a:pPr lvl="2"/>
            <a:r>
              <a:rPr lang="en-GB" dirty="0"/>
              <a:t>Analysis. </a:t>
            </a:r>
          </a:p>
          <a:p>
            <a:pPr lvl="2"/>
            <a:r>
              <a:rPr lang="en-GB" dirty="0"/>
              <a:t>research and findings. </a:t>
            </a:r>
          </a:p>
          <a:p>
            <a:pPr lvl="2"/>
            <a:r>
              <a:rPr lang="en-GB" dirty="0"/>
              <a:t>recommendations and conclusions. 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project </a:t>
            </a:r>
            <a:r>
              <a:rPr lang="en-GB" b="1" dirty="0"/>
              <a:t>must include</a:t>
            </a:r>
            <a:r>
              <a:rPr lang="en-GB" dirty="0"/>
              <a:t> a map, in an appendix, detailing how it evidences the relevant Knowledge Skills and Behaviours for this assessment method. </a:t>
            </a:r>
            <a:r>
              <a:rPr lang="en-GB" b="1" dirty="0"/>
              <a:t>(Appendix 1) </a:t>
            </a:r>
          </a:p>
          <a:p>
            <a:pPr lvl="2"/>
            <a:r>
              <a:rPr lang="en-GB" dirty="0"/>
              <a:t>Appendices, references, diagrams etc. </a:t>
            </a:r>
            <a:r>
              <a:rPr lang="en-GB" b="1" dirty="0"/>
              <a:t>will not to be included </a:t>
            </a:r>
            <a:r>
              <a:rPr lang="en-GB" dirty="0"/>
              <a:t>in the project word count. </a:t>
            </a:r>
          </a:p>
          <a:p>
            <a:pPr lvl="1"/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9CFB2-49FA-4570-AC10-DB6A8AFD4C6B}"/>
              </a:ext>
            </a:extLst>
          </p:cNvPr>
          <p:cNvSpPr/>
          <p:nvPr/>
        </p:nvSpPr>
        <p:spPr>
          <a:xfrm>
            <a:off x="1504227" y="2640156"/>
            <a:ext cx="8643257" cy="2961654"/>
          </a:xfrm>
          <a:prstGeom prst="rect">
            <a:avLst/>
          </a:prstGeom>
          <a:noFill/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1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2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There are three main suggested broad areas: </a:t>
            </a:r>
          </a:p>
          <a:p>
            <a:pPr lvl="1"/>
            <a:r>
              <a:rPr lang="en-GB" b="1" dirty="0"/>
              <a:t>Patterns / trends and predictions </a:t>
            </a:r>
          </a:p>
          <a:p>
            <a:pPr lvl="1"/>
            <a:r>
              <a:rPr lang="en-GB" dirty="0"/>
              <a:t>Presenting statistical analysis results to inform decisions </a:t>
            </a:r>
          </a:p>
          <a:p>
            <a:pPr lvl="1"/>
            <a:r>
              <a:rPr lang="en-GB" dirty="0"/>
              <a:t>Optimising data models using statistical measures </a:t>
            </a:r>
          </a:p>
        </p:txBody>
      </p:sp>
      <p:pic>
        <p:nvPicPr>
          <p:cNvPr id="1026" name="Picture 2" descr="The Sales Experts Guide to an Effective Decision-Making - Bubble Dock">
            <a:extLst>
              <a:ext uri="{FF2B5EF4-FFF2-40B4-BE49-F238E27FC236}">
                <a16:creationId xmlns:a16="http://schemas.microsoft.com/office/drawing/2014/main" id="{EE433104-F7C4-498A-BA3D-19B7723C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3592286"/>
            <a:ext cx="4129973" cy="30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7030A0"/>
      </a:dk2>
      <a:lt2>
        <a:srgbClr val="EAE5EB"/>
      </a:lt2>
      <a:accent1>
        <a:srgbClr val="762EB1"/>
      </a:accent1>
      <a:accent2>
        <a:srgbClr val="7030A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2303FD2E9BB41942BCDDC28CB82BB" ma:contentTypeVersion="12" ma:contentTypeDescription="Create a new document." ma:contentTypeScope="" ma:versionID="13fcff47f08c2b85c4bfd68ba528ee2e">
  <xsd:schema xmlns:xsd="http://www.w3.org/2001/XMLSchema" xmlns:xs="http://www.w3.org/2001/XMLSchema" xmlns:p="http://schemas.microsoft.com/office/2006/metadata/properties" xmlns:ns2="fa137710-531a-4647-a8a3-f7d3531ab7ad" xmlns:ns3="c2f02e9c-7c46-4e41-8c0e-18710762110c" targetNamespace="http://schemas.microsoft.com/office/2006/metadata/properties" ma:root="true" ma:fieldsID="fc82830cef56db9563786a7b9b834a56" ns2:_="" ns3:_="">
    <xsd:import namespace="fa137710-531a-4647-a8a3-f7d3531ab7ad"/>
    <xsd:import namespace="c2f02e9c-7c46-4e41-8c0e-18710762110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37710-531a-4647-a8a3-f7d3531ab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02e9c-7c46-4e41-8c0e-1871076211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137710-531a-4647-a8a3-f7d3531ab7ad">
      <UserInfo>
        <DisplayName>Owen Davis</DisplayName>
        <AccountId>19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4C2F3D-820B-4FB4-8776-9794826E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37710-531a-4647-a8a3-f7d3531ab7ad"/>
    <ds:schemaRef ds:uri="c2f02e9c-7c46-4e41-8c0e-187107621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D8F491-7F24-457E-B1C0-FBFAD2632ED3}">
  <ds:schemaRefs>
    <ds:schemaRef ds:uri="http://schemas.microsoft.com/office/2006/metadata/properties"/>
    <ds:schemaRef ds:uri="http://schemas.microsoft.com/office/infopath/2007/PartnerControls"/>
    <ds:schemaRef ds:uri="fa137710-531a-4647-a8a3-f7d3531ab7ad"/>
  </ds:schemaRefs>
</ds:datastoreItem>
</file>

<file path=customXml/itemProps3.xml><?xml version="1.0" encoding="utf-8"?>
<ds:datastoreItem xmlns:ds="http://schemas.openxmlformats.org/officeDocument/2006/customXml" ds:itemID="{3750FD2F-2107-487C-8222-B1F3CDCC1E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2329</Words>
  <Application>Microsoft Office PowerPoint</Application>
  <PresentationFormat>Widescreen</PresentationFormat>
  <Paragraphs>287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 Boardroom</vt:lpstr>
      <vt:lpstr>Accelerate People Ltd </vt:lpstr>
      <vt:lpstr>Accelerate-People</vt:lpstr>
      <vt:lpstr>Project with presentation and questioning (AM1) </vt:lpstr>
      <vt:lpstr>Key Responsibilities (TBC) </vt:lpstr>
      <vt:lpstr>Required Project Scope </vt:lpstr>
      <vt:lpstr>Stretch Criteria </vt:lpstr>
      <vt:lpstr>Formulating a Project </vt:lpstr>
      <vt:lpstr>Project Structure 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Grading Slide </vt:lpstr>
      <vt:lpstr>Top Tips or Checklist </vt:lpstr>
      <vt:lpstr>Questions &amp; Feedback </vt:lpstr>
      <vt:lpstr>Appendix 1 - Knowledge </vt:lpstr>
      <vt:lpstr>Appendix 2 - Skills</vt:lpstr>
      <vt:lpstr>Appendix 3 - Behaviours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People Ltd</dc:title>
  <dc:creator>John Pritchard</dc:creator>
  <cp:lastModifiedBy>Andy Brown</cp:lastModifiedBy>
  <cp:revision>155</cp:revision>
  <dcterms:created xsi:type="dcterms:W3CDTF">2020-03-06T09:20:23Z</dcterms:created>
  <dcterms:modified xsi:type="dcterms:W3CDTF">2020-10-19T07:56:55Z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0x010100D542303FD2E9BB41942BCDDC28CB82BB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