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8" r:id="rId2"/>
    <p:sldId id="577" r:id="rId3"/>
    <p:sldId id="580" r:id="rId4"/>
    <p:sldId id="578" r:id="rId5"/>
    <p:sldId id="579" r:id="rId6"/>
    <p:sldId id="581" r:id="rId7"/>
    <p:sldId id="5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avids" initials="MD" lastIdx="2" clrIdx="0">
    <p:extLst>
      <p:ext uri="{19B8F6BF-5375-455C-9EA6-DF929625EA0E}">
        <p15:presenceInfo xmlns:p15="http://schemas.microsoft.com/office/powerpoint/2012/main" userId="8d6dee0cf7ad02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6" autoAdjust="0"/>
    <p:restoredTop sz="85781" autoAdjust="0"/>
  </p:normalViewPr>
  <p:slideViewPr>
    <p:cSldViewPr snapToGrid="0" showGuides="1">
      <p:cViewPr varScale="1">
        <p:scale>
          <a:sx n="82" d="100"/>
          <a:sy n="82" d="100"/>
        </p:scale>
        <p:origin x="562" y="58"/>
      </p:cViewPr>
      <p:guideLst>
        <p:guide orient="horz" pos="32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66D47-E0A4-4786-9809-2580B0C5D52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4B6C-3DE2-492F-8E11-46EFE957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A4B6C-3DE2-492F-8E11-46EFE9579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A4B6C-3DE2-492F-8E11-46EFE9579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5A44-B933-4296-9A40-0CB407D9D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39A71C-1CD1-4FDE-9085-ED4CA825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7FF95C-9E84-4C63-9E76-CBE5241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660D58-D958-4221-BF7D-FB3EFF91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1E7725-C52D-47C1-BC57-091696A3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E02F3-4EB5-43A5-9BED-7AEA4399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B2DBFB-3FB9-49BE-974F-324798702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67F92B-326E-456A-827E-21818E5A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46C70-88B3-46D6-B019-47EEA9B9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960E18-302B-4AE9-86F2-69CAEEEE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2BE0AD-B0D2-4149-92CB-491601FA9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F7D670-9656-4EEF-8839-614A3281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C98A82-FCBD-4E8F-8198-87AA1C7B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FD8AFC-8018-4A2B-8D35-E19F961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2FC818-53FF-40B0-B401-34860479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A8882-D58A-4CE7-B7A1-F279841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6015D9-735A-4D79-892C-3828AEDB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00BFE4-4C4C-4D17-8B31-D98E24B6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F7D335-12AD-417E-A886-ADDC0304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22D8A4-B32E-4640-84AA-9D8D2231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57FC6-80A1-436A-A31D-6FF2D57E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94C34C-05A7-4F8F-B266-A68B934A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6B41E0-3630-4387-8888-E0A75CD4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AF00EE-7B14-4EC7-8454-CD2EF1D4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6C01C0-629A-405D-8C7C-FFD5FA1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AD600-339E-4A79-BE5B-C77C9917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FC7C73-EAD4-422C-AAAB-519FF4AD1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13755E9-984E-4F5F-8A78-37E6C481C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A05EBF-D474-4438-84E3-431C4E0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BD14160-8D78-4232-8669-B3B73863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2D40D5-13E0-4BE0-85ED-55DA8CA3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4C51F-6C1A-47FD-B7D6-091E311A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8E7879-4DCB-4277-82EC-5BF27330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D321FF-4B34-4117-87F8-3D9ACC4B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CA9E2-B957-4B63-A877-9A208C07D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819CFE4-4744-4956-8705-CDA562195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05D8742-71D8-4562-A226-E81D43E4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5171E4-100B-4B49-B708-46EDA01D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ED10DC-F850-41E8-B4C8-2F47560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8842-4E1C-405B-BE9A-3B133973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8CB3F5-6BD1-4C67-BCAB-37E7DAD1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749D0D-01F1-49B3-957A-03908B43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63C22A7-BC7B-4D8E-9D7C-98EE15FB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F9138A8-5CA7-4DE1-9E37-B0CEE2DD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2AEFDF-2248-473C-BE2F-20BF25EC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FE38F8-27CA-4F59-AD93-53A076F2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9C76E-4B46-49AC-B347-41BADF34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1571CD-1A90-4765-AA09-67B9DA26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11C371-63FD-4AB8-9485-63EAE065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2511CF-5E48-4876-881D-DA4F855A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8673EA-9AC5-49F6-9336-B198FA8F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B50B34-6280-4F40-8D79-7974705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5409F-2CA7-4469-8B14-45AC5102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146823-5632-4DA5-9E4C-FE94EDCD3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9955BF-0B71-4E62-AD83-F071A253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EA3FA7-B342-4205-A572-C6680DCB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9445C8-9C9A-4BCB-A6C9-4C8E8D83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901189-38CE-4329-A5D8-F71E8BF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A1CCC75-761A-49D4-9DFD-83534AC1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A4CE19-F8F3-410C-9F77-DC550AEE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DC805-10D6-475B-B56A-83BBCE854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F996-5EDE-488F-B133-52A0D8BB46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0F10C4-5EE2-4AD4-93FA-9644E30AC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54C1EC-5382-4386-A3F5-7060EB1A5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0E88-DB90-4FC4-91CA-005B2680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hyperlink" Target="https://microbiotacenter.n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36B8DFF-4309-A34B-A892-EA7E867B9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88" y="0"/>
            <a:ext cx="12192088" cy="68686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9646AC-B971-DC46-A583-39C11BFF4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07" y="473407"/>
            <a:ext cx="10623557" cy="2387600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Integration of </a:t>
            </a:r>
            <a:r>
              <a:rPr lang="en-GB" dirty="0" err="1">
                <a:solidFill>
                  <a:schemeClr val="bg1"/>
                </a:solidFill>
              </a:rPr>
              <a:t>multiomics</a:t>
            </a:r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A1E9D3E-90BB-4DAC-9C41-5904875025F5}"/>
              </a:ext>
            </a:extLst>
          </p:cNvPr>
          <p:cNvSpPr txBox="1"/>
          <p:nvPr/>
        </p:nvSpPr>
        <p:spPr>
          <a:xfrm>
            <a:off x="359923" y="5161828"/>
            <a:ext cx="11303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M. Davids </a:t>
            </a:r>
          </a:p>
          <a:p>
            <a:r>
              <a:rPr lang="en-US" dirty="0">
                <a:solidFill>
                  <a:schemeClr val="bg1"/>
                </a:solidFill>
              </a:rPr>
              <a:t>Bioinformatician - Microbiota center Amsterdam</a:t>
            </a:r>
          </a:p>
          <a:p>
            <a:r>
              <a:rPr lang="en-US" dirty="0">
                <a:solidFill>
                  <a:schemeClr val="bg1"/>
                </a:solidFill>
              </a:rPr>
              <a:t>Lab. Experimental Vascular Medicine</a:t>
            </a:r>
          </a:p>
          <a:p>
            <a:r>
              <a:rPr lang="en-US" dirty="0">
                <a:solidFill>
                  <a:schemeClr val="bg1"/>
                </a:solidFill>
              </a:rPr>
              <a:t>Amsterdam University Medical Centers, AMC</a:t>
            </a:r>
          </a:p>
          <a:p>
            <a:r>
              <a:rPr lang="en-US" dirty="0">
                <a:hlinkClick r:id="rId4"/>
              </a:rPr>
              <a:t>https://microbiotacenter.nl/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3D027A-7941-2244-8F6D-8CE28E0FEC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62" y="5393914"/>
            <a:ext cx="3298213" cy="448261"/>
          </a:xfrm>
          <a:prstGeom prst="rect">
            <a:avLst/>
          </a:prstGeom>
        </p:spPr>
      </p:pic>
      <p:pic>
        <p:nvPicPr>
          <p:cNvPr id="6152" name="Picture 8" descr="Amsterdam UMC - GO FAIR">
            <a:extLst>
              <a:ext uri="{FF2B5EF4-FFF2-40B4-BE49-F238E27FC236}">
                <a16:creationId xmlns:a16="http://schemas.microsoft.com/office/drawing/2014/main" id="{FC1738B2-80A8-4429-BEB3-FDA9BD3B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65" y="5768117"/>
            <a:ext cx="2087883" cy="8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2AC0-9F1F-36DC-A4C9-81C1027A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63"/>
            <a:ext cx="4717774" cy="1325563"/>
          </a:xfrm>
        </p:spPr>
        <p:txBody>
          <a:bodyPr/>
          <a:lstStyle/>
          <a:p>
            <a:r>
              <a:rPr lang="en-GB" dirty="0" err="1"/>
              <a:t>Multiomics</a:t>
            </a:r>
            <a:r>
              <a:rPr lang="en-GB" dirty="0"/>
              <a:t> in BARIA</a:t>
            </a:r>
          </a:p>
        </p:txBody>
      </p:sp>
      <p:pic>
        <p:nvPicPr>
          <p:cNvPr id="1028" name="Picture 4" descr="Fig. 1">
            <a:extLst>
              <a:ext uri="{FF2B5EF4-FFF2-40B4-BE49-F238E27FC236}">
                <a16:creationId xmlns:a16="http://schemas.microsoft.com/office/drawing/2014/main" id="{5D78EF01-761E-51CD-D1FA-EF12BE6E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74" y="365129"/>
            <a:ext cx="6249228" cy="612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1DF36-829B-91EA-8289-25EAA9AA00DA}"/>
              </a:ext>
            </a:extLst>
          </p:cNvPr>
          <p:cNvSpPr txBox="1"/>
          <p:nvPr/>
        </p:nvSpPr>
        <p:spPr>
          <a:xfrm>
            <a:off x="965482" y="1333310"/>
            <a:ext cx="36774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Transcriptomics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180k features x 1200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4 Sample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2 Time Points</a:t>
            </a:r>
          </a:p>
          <a:p>
            <a:endParaRPr lang="en-GB" sz="1400" dirty="0"/>
          </a:p>
          <a:p>
            <a:r>
              <a:rPr lang="en-GB" sz="1400" dirty="0"/>
              <a:t>Metabolomics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1500 features x 1200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3 Sample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4 Time Points</a:t>
            </a:r>
          </a:p>
          <a:p>
            <a:endParaRPr lang="en-GB" sz="1400" dirty="0"/>
          </a:p>
          <a:p>
            <a:r>
              <a:rPr lang="en-GB" sz="1400" dirty="0"/>
              <a:t>Metagenomics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12000 features x 700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3 Sample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4 Time Points</a:t>
            </a:r>
          </a:p>
          <a:p>
            <a:endParaRPr lang="en-GB" sz="1400" dirty="0"/>
          </a:p>
          <a:p>
            <a:r>
              <a:rPr lang="en-GB" sz="1400" dirty="0"/>
              <a:t>Clinical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500+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100+ features</a:t>
            </a:r>
          </a:p>
          <a:p>
            <a:endParaRPr lang="en-GB" sz="1400" dirty="0"/>
          </a:p>
          <a:p>
            <a:r>
              <a:rPr lang="en-GB" sz="1400" dirty="0"/>
              <a:t>&gt; 250M data point</a:t>
            </a:r>
          </a:p>
        </p:txBody>
      </p:sp>
    </p:spTree>
    <p:extLst>
      <p:ext uri="{BB962C8B-B14F-4D97-AF65-F5344CB8AC3E}">
        <p14:creationId xmlns:p14="http://schemas.microsoft.com/office/powerpoint/2010/main" val="17540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98BE-E022-C107-311D-751BCF0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proceed? </a:t>
            </a:r>
            <a:r>
              <a:rPr lang="nl-NL" dirty="0"/>
              <a:t>GUSTA ME!</a:t>
            </a:r>
            <a:br>
              <a:rPr lang="nl-NL" dirty="0"/>
            </a:br>
            <a:r>
              <a:rPr lang="nl-NL" sz="1800" dirty="0"/>
              <a:t>(</a:t>
            </a:r>
            <a:r>
              <a:rPr lang="en-GB" sz="1800" dirty="0" err="1"/>
              <a:t>GUide</a:t>
            </a:r>
            <a:r>
              <a:rPr lang="en-GB" sz="1800" dirty="0"/>
              <a:t> to </a:t>
            </a:r>
            <a:r>
              <a:rPr lang="en-GB" sz="1800" dirty="0" err="1"/>
              <a:t>STatistical</a:t>
            </a:r>
            <a:r>
              <a:rPr lang="en-GB" sz="1800" dirty="0"/>
              <a:t> Analysis in Microbial Ecology)</a:t>
            </a:r>
            <a:endParaRPr lang="nl-NL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A11BDB-B1A8-7173-7786-7AB4184EC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1"/>
          <a:stretch/>
        </p:blipFill>
        <p:spPr>
          <a:xfrm>
            <a:off x="699018" y="2970355"/>
            <a:ext cx="3845767" cy="2600021"/>
          </a:xfrm>
          <a:prstGeom prst="rect">
            <a:avLst/>
          </a:prstGeom>
        </p:spPr>
      </p:pic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8093A66-FB05-A3F3-6BDD-930CC244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19" r="74317" b="30185"/>
          <a:stretch/>
        </p:blipFill>
        <p:spPr>
          <a:xfrm>
            <a:off x="1090125" y="1884785"/>
            <a:ext cx="1531777" cy="541175"/>
          </a:xfrm>
          <a:prstGeom prst="rect">
            <a:avLst/>
          </a:prstGeom>
        </p:spPr>
      </p:pic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6C7BAB6-B6E3-B32B-1E74-F4525CB9A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9" t="74264"/>
          <a:stretch/>
        </p:blipFill>
        <p:spPr>
          <a:xfrm>
            <a:off x="987488" y="2305473"/>
            <a:ext cx="4496792" cy="969771"/>
          </a:xfrm>
          <a:prstGeom prst="rect">
            <a:avLst/>
          </a:prstGeom>
        </p:spPr>
      </p:pic>
      <p:pic>
        <p:nvPicPr>
          <p:cNvPr id="10" name="Picture 9" descr="A close-up of a document&#10;&#10;Description automatically generated">
            <a:extLst>
              <a:ext uri="{FF2B5EF4-FFF2-40B4-BE49-F238E27FC236}">
                <a16:creationId xmlns:a16="http://schemas.microsoft.com/office/drawing/2014/main" id="{FF2C46EC-C27A-D0E7-74CC-97F0BF64C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06" y="3037029"/>
            <a:ext cx="6216694" cy="314446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24CCBB-EECA-DCD6-F797-F41EA5F54BA1}"/>
              </a:ext>
            </a:extLst>
          </p:cNvPr>
          <p:cNvSpPr/>
          <p:nvPr/>
        </p:nvSpPr>
        <p:spPr>
          <a:xfrm>
            <a:off x="4983993" y="4009053"/>
            <a:ext cx="615820" cy="797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B862F39-A8D0-FFD6-C94B-595178A56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8"/>
          <a:stretch/>
        </p:blipFill>
        <p:spPr>
          <a:xfrm>
            <a:off x="838200" y="3429000"/>
            <a:ext cx="3845767" cy="2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D15AF5-67DD-4D41-BEF0-80FFEDD5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983" y="251310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Procrustes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stretcher) 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80630FF-81AE-627E-314D-48361CE3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13" name="Picture 2" descr="Procrustes analysis - Wikipedia">
            <a:extLst>
              <a:ext uri="{FF2B5EF4-FFF2-40B4-BE49-F238E27FC236}">
                <a16:creationId xmlns:a16="http://schemas.microsoft.com/office/drawing/2014/main" id="{A9272FC9-1839-C58E-EE3D-B8BE179B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21" y="1278294"/>
            <a:ext cx="6846985" cy="53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DE183A3-F3DD-98BB-3CFE-82221662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2" y="139959"/>
            <a:ext cx="2243183" cy="28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6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0">
            <a:extLst>
              <a:ext uri="{FF2B5EF4-FFF2-40B4-BE49-F238E27FC236}">
                <a16:creationId xmlns:a16="http://schemas.microsoft.com/office/drawing/2014/main" id="{701FA8D4-BA91-3F34-145B-4D829164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1" y="1712120"/>
            <a:ext cx="5744419" cy="2572940"/>
          </a:xfrm>
          <a:prstGeom prst="rect">
            <a:avLst/>
          </a:prstGeom>
        </p:spPr>
      </p:pic>
      <p:pic>
        <p:nvPicPr>
          <p:cNvPr id="7" name="Afbeelding 12">
            <a:extLst>
              <a:ext uri="{FF2B5EF4-FFF2-40B4-BE49-F238E27FC236}">
                <a16:creationId xmlns:a16="http://schemas.microsoft.com/office/drawing/2014/main" id="{9ED22B67-D290-E2B8-0085-18BD2C99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2" y="4285060"/>
            <a:ext cx="5744418" cy="2572940"/>
          </a:xfrm>
          <a:prstGeom prst="rect">
            <a:avLst/>
          </a:prstGeom>
        </p:spPr>
      </p:pic>
      <p:sp>
        <p:nvSpPr>
          <p:cNvPr id="8" name="Ovaal 13">
            <a:extLst>
              <a:ext uri="{FF2B5EF4-FFF2-40B4-BE49-F238E27FC236}">
                <a16:creationId xmlns:a16="http://schemas.microsoft.com/office/drawing/2014/main" id="{87676D8E-E277-4417-7C7E-5E984CDFC584}"/>
              </a:ext>
            </a:extLst>
          </p:cNvPr>
          <p:cNvSpPr/>
          <p:nvPr/>
        </p:nvSpPr>
        <p:spPr>
          <a:xfrm>
            <a:off x="4625267" y="3128382"/>
            <a:ext cx="1127464" cy="601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16">
            <a:extLst>
              <a:ext uri="{FF2B5EF4-FFF2-40B4-BE49-F238E27FC236}">
                <a16:creationId xmlns:a16="http://schemas.microsoft.com/office/drawing/2014/main" id="{91F1B2F6-5F02-AC77-4CAF-4D5AA8DA4806}"/>
              </a:ext>
            </a:extLst>
          </p:cNvPr>
          <p:cNvSpPr/>
          <p:nvPr/>
        </p:nvSpPr>
        <p:spPr>
          <a:xfrm>
            <a:off x="748653" y="5240075"/>
            <a:ext cx="1089025" cy="761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17">
            <a:extLst>
              <a:ext uri="{FF2B5EF4-FFF2-40B4-BE49-F238E27FC236}">
                <a16:creationId xmlns:a16="http://schemas.microsoft.com/office/drawing/2014/main" id="{81949B87-F877-050E-605A-9386507098B4}"/>
              </a:ext>
            </a:extLst>
          </p:cNvPr>
          <p:cNvSpPr/>
          <p:nvPr/>
        </p:nvSpPr>
        <p:spPr>
          <a:xfrm>
            <a:off x="4699216" y="5770485"/>
            <a:ext cx="1168184" cy="4064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8">
            <a:extLst>
              <a:ext uri="{FF2B5EF4-FFF2-40B4-BE49-F238E27FC236}">
                <a16:creationId xmlns:a16="http://schemas.microsoft.com/office/drawing/2014/main" id="{ED0FA6F3-F319-0C4F-301A-A13D771390DE}"/>
              </a:ext>
            </a:extLst>
          </p:cNvPr>
          <p:cNvSpPr/>
          <p:nvPr/>
        </p:nvSpPr>
        <p:spPr>
          <a:xfrm>
            <a:off x="861134" y="2743200"/>
            <a:ext cx="1722267" cy="3851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CECABC-675A-1815-AB14-B240F7F5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2" y="277348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Procrustes</a:t>
            </a:r>
            <a:r>
              <a:rPr lang="nl-NL" dirty="0"/>
              <a:t> (The stretcher) </a:t>
            </a:r>
          </a:p>
        </p:txBody>
      </p:sp>
      <p:pic>
        <p:nvPicPr>
          <p:cNvPr id="13" name="Tijdelijke aanduiding voor inhoud 8" descr="Afbeelding met tekst&#10;&#10;Automatisch gegenereerde beschrijving">
            <a:extLst>
              <a:ext uri="{FF2B5EF4-FFF2-40B4-BE49-F238E27FC236}">
                <a16:creationId xmlns:a16="http://schemas.microsoft.com/office/drawing/2014/main" id="{BCAB35D7-8EBB-2022-6D8B-2347980FF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45" y="4697679"/>
            <a:ext cx="5194526" cy="1600582"/>
          </a:xfrm>
        </p:spPr>
      </p:pic>
      <p:pic>
        <p:nvPicPr>
          <p:cNvPr id="14" name="Afbeelding 6">
            <a:extLst>
              <a:ext uri="{FF2B5EF4-FFF2-40B4-BE49-F238E27FC236}">
                <a16:creationId xmlns:a16="http://schemas.microsoft.com/office/drawing/2014/main" id="{61EC8ED2-9873-2534-8D75-CFC0A15F4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764" y="426638"/>
            <a:ext cx="5793236" cy="41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0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721D-85A7-6971-8E06-727F8257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CCA is dimensionality reduction approach by maximizing the correlation of the features between the datasets.</a:t>
            </a:r>
          </a:p>
          <a:p>
            <a:pPr marL="0" indent="0">
              <a:buNone/>
            </a:pPr>
            <a:r>
              <a:rPr lang="en-GB" dirty="0"/>
              <a:t>Variance in the data that is not coherent between both datasets is reduced.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B85676-A69A-121A-FEFF-66522223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92BA7-7D83-DAE2-BAEE-7B6746F4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35" y="3311547"/>
            <a:ext cx="5484974" cy="34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83DF-38E0-FF1B-253B-B8C5A8BD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analysis resources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12BA-8A1B-E760-C784-535C82A9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Gusta</a:t>
            </a:r>
            <a:r>
              <a:rPr lang="en-GB" dirty="0"/>
              <a:t> ME:</a:t>
            </a:r>
          </a:p>
          <a:p>
            <a:pPr marL="0" indent="0">
              <a:buNone/>
            </a:pPr>
            <a:r>
              <a:rPr lang="en-GB" dirty="0"/>
              <a:t>https://sites.google.com/site/mb3gustame/home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mixOmics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GB" dirty="0"/>
              <a:t>http://mixomics.org/</a:t>
            </a:r>
          </a:p>
        </p:txBody>
      </p:sp>
    </p:spTree>
    <p:extLst>
      <p:ext uri="{BB962C8B-B14F-4D97-AF65-F5344CB8AC3E}">
        <p14:creationId xmlns:p14="http://schemas.microsoft.com/office/powerpoint/2010/main" val="37007901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10634</TotalTime>
  <Words>167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Integration of multiomics</vt:lpstr>
      <vt:lpstr>Multiomics in BARIA</vt:lpstr>
      <vt:lpstr>How to proceed? GUSTA ME! (GUide to STatistical Analysis in Microbial Ecology)</vt:lpstr>
      <vt:lpstr>Procrustes (the stretcher) </vt:lpstr>
      <vt:lpstr>Procrustes (The stretcher) </vt:lpstr>
      <vt:lpstr>Canonical Correlation Analysis</vt:lpstr>
      <vt:lpstr>Multivariate analysis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Davids</dc:creator>
  <cp:lastModifiedBy>Davids, M. (Mark)</cp:lastModifiedBy>
  <cp:revision>460</cp:revision>
  <dcterms:created xsi:type="dcterms:W3CDTF">2020-04-12T09:57:41Z</dcterms:created>
  <dcterms:modified xsi:type="dcterms:W3CDTF">2024-11-14T21:17:33Z</dcterms:modified>
</cp:coreProperties>
</file>