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036B0B-413B-4070-B275-2FCF4B224847}">
  <a:tblStyle styleId="{CB036B0B-413B-4070-B275-2FCF4B224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a7c559b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a7c559b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a7c559b0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a7c559b0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a7c559b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a7c559b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a7c559b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a7c559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a7c559b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a7c559b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a7c559b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a7c559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a7c559b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a7c559b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a7c559b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a7c559b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a7c559b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a7c559b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a7c559b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a7c559b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a7c559b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a7c559b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a7c559b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a7c559b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a7c559b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a7c559b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a7c559b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1a7c559b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a7c559b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a7c559b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1a7c559b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1a7c559b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a7c559b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a7c559b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a7c559b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a7c559b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1a7c559b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1a7c559b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d15476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d15476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a7c559b0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a7c559b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1a7c559b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1a7c559b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a7c559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a7c559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1a7c559b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1a7c559b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1a7c559b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1a7c559b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a7c559b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a7c559b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a7c559b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1a7c559b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1a7c559b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1a7c559b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a7c559b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a7c559b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1a7c559b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1a7c559b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a7c559b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a7c559b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a7c559b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a7c559b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ed15476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ed15476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a7c559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a7c559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ed15476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ed15476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d15476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d15476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ed15476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ed15476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ed15476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ed15476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d15476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d15476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d15476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ed15476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d15476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d15476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ed15476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ed15476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1a7c559b0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1a7c559b0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1a7c559b0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1a7c559b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a7c559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a7c559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1a7c559b0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1a7c559b0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1a7c559b0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1a7c559b0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1a7c559b0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1a7c559b0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1a7c559b0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1a7c559b0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1a7c559b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1a7c559b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1a7c559b0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1a7c559b0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1a7c559b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1a7c559b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1a7c559b0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1a7c559b0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1a7c559b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1a7c559b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1a7c559b0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1a7c559b0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a7c559b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a7c559b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1a7c559b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1a7c559b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1a7c559b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1a7c559b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1a7c559b0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1a7c559b0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1a7c559b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1a7c559b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1a7c559b0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1a7c559b0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1a7c559b0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1a7c559b0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1a7c559b0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1a7c559b0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ed15476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ed15476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ed15476a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ed15476a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ed15476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ed15476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a7c559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a7c559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a7c559b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a7c559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a7c559b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a7c559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Georgia"/>
              <a:buNone/>
              <a:defRPr sz="52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Georgia"/>
              <a:buNone/>
              <a:defRPr sz="120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  <a:defRPr sz="36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 sz="1400">
                <a:latin typeface="Georgia"/>
                <a:ea typeface="Georgia"/>
                <a:cs typeface="Georgia"/>
                <a:sym typeface="Georgi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  <a:defRPr sz="1400">
                <a:latin typeface="Georgia"/>
                <a:ea typeface="Georgia"/>
                <a:cs typeface="Georgia"/>
                <a:sym typeface="Georgi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None/>
              <a:defRPr sz="2400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  <a:defRPr sz="4800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Georgia"/>
              <a:buNone/>
              <a:defRPr sz="42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None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  <a:defRPr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○"/>
              <a:defRPr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Georgia"/>
              <a:buChar char="■"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○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Georgia"/>
              <a:buChar char="■"/>
              <a:defRPr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gex101.com/" TargetMode="External"/><Relationship Id="rId4" Type="http://schemas.openxmlformats.org/officeDocument/2006/relationships/hyperlink" Target="http://www.regexlib.com/" TargetMode="External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mjdenny.com/files/Denny_Spirling_TaD_16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ode.google.com/archive/p/word2vec/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cran.r-project.org/web/views/NaturalLanguageProcessing.html" TargetMode="External"/><Relationship Id="rId4" Type="http://schemas.openxmlformats.org/officeDocument/2006/relationships/hyperlink" Target="https://nlp.stanford.edu/software/" TargetMode="External"/><Relationship Id="rId5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colab.research.google.com/github/patrickvankessel/WorldBank-Text-Analysis-2019/blob/master/Tutorial.ipynb" TargetMode="External"/><Relationship Id="rId4" Type="http://schemas.openxmlformats.org/officeDocument/2006/relationships/hyperlink" Target="mailto:pvankessel@pewresearch.org" TargetMode="External"/><Relationship Id="rId5" Type="http://schemas.openxmlformats.org/officeDocument/2006/relationships/hyperlink" Target="https://github.com/jugovi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 to NLP and Text Analysis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van Kessel, Senior Data Scientist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Pew Research Center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 sz="2400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75" y="1789925"/>
            <a:ext cx="7223751" cy="31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50" y="4843863"/>
            <a:ext cx="8839201" cy="29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sift through text and produce insight?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first try searching for 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times is “analysis” mentioned?</a:t>
            </a:r>
            <a:endParaRPr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analysis</a:t>
                      </a:r>
                      <a:r>
                        <a:rPr lang="en"/>
                        <a:t>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sift through text and produce insight?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first try searching for 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times is “analysis” mentioned?</a:t>
            </a:r>
            <a:endParaRPr/>
          </a:p>
        </p:txBody>
      </p:sp>
      <p:graphicFrame>
        <p:nvGraphicFramePr>
          <p:cNvPr id="122" name="Google Shape;122;p24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analysis</a:t>
                      </a:r>
                      <a:r>
                        <a:rPr lang="en"/>
                        <a:t>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analyzing</a:t>
                      </a:r>
                      <a:r>
                        <a:rPr lang="en"/>
                        <a:t>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analytics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4"/>
          <p:cNvSpPr/>
          <p:nvPr/>
        </p:nvSpPr>
        <p:spPr>
          <a:xfrm>
            <a:off x="1792050" y="3057025"/>
            <a:ext cx="1815000" cy="767700"/>
          </a:xfrm>
          <a:prstGeom prst="wedgeRectCallout">
            <a:avLst>
              <a:gd fmla="val -47468" name="adj1"/>
              <a:gd fmla="val 10845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missed this one</a:t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4896725" y="4021825"/>
            <a:ext cx="1815000" cy="767700"/>
          </a:xfrm>
          <a:prstGeom prst="wedgeRectCallout">
            <a:avLst>
              <a:gd fmla="val -100803" name="adj1"/>
              <a:gd fmla="val 4859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one too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Variations of words can have the same meaning but look completely different to a computer</a:t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analysis</a:t>
                      </a:r>
                      <a:r>
                        <a:rPr lang="en"/>
                        <a:t>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analyzing</a:t>
                      </a:r>
                      <a:r>
                        <a:rPr lang="en"/>
                        <a:t>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analytics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Regular Expressions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608825"/>
            <a:ext cx="85206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sophisticated solution: regular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for defining string (text)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Regular Expressions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71900" y="1593925"/>
            <a:ext cx="447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to search text or extract specific chunks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use cases: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Extracting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URLs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Identifying names/entities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https://regex101.com/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http://www.regexlib.com/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425" y="1919073"/>
            <a:ext cx="4041750" cy="30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Regular Expressions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\b</a:t>
            </a:r>
            <a:r>
              <a:rPr lang="en" sz="2400"/>
              <a:t>analy</a:t>
            </a:r>
            <a:r>
              <a:rPr lang="en" sz="2400">
                <a:solidFill>
                  <a:srgbClr val="FF00FF"/>
                </a:solidFill>
              </a:rPr>
              <a:t>[a-z]+</a:t>
            </a:r>
            <a:r>
              <a:rPr lang="en" sz="2400">
                <a:solidFill>
                  <a:srgbClr val="FF0000"/>
                </a:solidFill>
              </a:rPr>
              <a:t>\b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8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analysis</a:t>
                      </a:r>
                      <a:r>
                        <a:rPr lang="en"/>
                        <a:t>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analyzing</a:t>
                      </a:r>
                      <a:r>
                        <a:rPr lang="en"/>
                        <a:t>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analytics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Regular Expressions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 expressions can be extremely powerful… 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...and terrifyingly complex: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URLS: (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(https?:\/\/(www\.)?)?[-a-zA-Z0-9@:%._\+~#=]{2,4096}\.[a-z]{2,6}\b([-a-zA-Z0-9@:%_\+.~#?&amp;//=]*))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DOMAINS: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(?:http[s]?\:\/\/)?(?:www(?:s?)\.)?([\w\.\-]+)(?:[\\\/](?:.+))?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MONEY: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\$([0-9]{1,3}(?:(?:\,[0-9]{3})+)?(?:\.[0-9]{1,2})?)\s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Great, but we can’t write patterns for everything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are messy and have a lot of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collapse semantically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</a:t>
            </a:r>
            <a:r>
              <a:rPr i="1" lang="en"/>
              <a:t>clean / pre-process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first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Spell check /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punctuation / expand contractions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31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1"/>
          <p:cNvSpPr txBox="1"/>
          <p:nvPr/>
        </p:nvSpPr>
        <p:spPr>
          <a:xfrm>
            <a:off x="2270300" y="2519100"/>
            <a:ext cx="3210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can’t -&gt; cannot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they’re -&gt; they_are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doesn’t -&gt; does_not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text in social research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to collapse words with the same meaning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this with </a:t>
            </a:r>
            <a:r>
              <a:rPr i="1" lang="en"/>
              <a:t>stemming</a:t>
            </a:r>
            <a:r>
              <a:rPr lang="en"/>
              <a:t> or </a:t>
            </a:r>
            <a:r>
              <a:rPr i="1" lang="en"/>
              <a:t>lemmatization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words down to their roots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is more conservative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stemmers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the Porter stemmer (1979)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 is fun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 text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 often involv text analyt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is more conservative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stemmers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Here’s the Porter stemmer (1979)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34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analysi</a:t>
                      </a:r>
                      <a:r>
                        <a:rPr lang="en"/>
                        <a:t> is fun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analyz </a:t>
                      </a:r>
                      <a:r>
                        <a:rPr lang="en"/>
                        <a:t>text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 often involv text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analyt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Lancaster stemmer (1990) is newer and more aggressive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Truncates words a LOT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5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analys </a:t>
                      </a:r>
                      <a:r>
                        <a:rPr lang="en"/>
                        <a:t>is fun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analys</a:t>
                      </a:r>
                      <a:r>
                        <a:rPr lang="en"/>
                        <a:t> text dat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 sci oft involv text </a:t>
                      </a:r>
                      <a:r>
                        <a:rPr b="1" lang="en">
                          <a:solidFill>
                            <a:srgbClr val="6AA84F"/>
                          </a:solidFill>
                        </a:rPr>
                        <a:t>analys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Lemmatization uses linguistic relationships and parts of speech to collapse words down to their root form - so you get actual words (“lemma”), not stems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WordNet Lemmatizer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36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analyze text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 text analytics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Picking the right method depends on how much you want to preserve nuance or collapse meaning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stick with Lancaster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37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 is fun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analys text dat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 sci oft involv text analys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</a:t>
            </a:r>
            <a:r>
              <a:rPr lang="en">
                <a:solidFill>
                  <a:srgbClr val="FF0000"/>
                </a:solidFill>
              </a:rPr>
              <a:t>we</a:t>
            </a:r>
            <a:r>
              <a:rPr lang="en"/>
              <a:t> need </a:t>
            </a:r>
            <a:r>
              <a:rPr lang="en">
                <a:solidFill>
                  <a:srgbClr val="FF0000"/>
                </a:solidFill>
              </a:rPr>
              <a:t>to</a:t>
            </a:r>
            <a:r>
              <a:rPr lang="en"/>
              <a:t> remove words </a:t>
            </a:r>
            <a:r>
              <a:rPr lang="en">
                <a:solidFill>
                  <a:srgbClr val="FF0000"/>
                </a:solidFill>
              </a:rPr>
              <a:t>that </a:t>
            </a:r>
            <a:r>
              <a:rPr lang="en"/>
              <a:t>don’t hold meaning themselves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These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are</a:t>
            </a:r>
            <a:r>
              <a:rPr lang="en"/>
              <a:t> called “stopwords”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Can</a:t>
            </a:r>
            <a:r>
              <a:rPr lang="en"/>
              <a:t> expand standard stopword lists </a:t>
            </a:r>
            <a:r>
              <a:rPr lang="en">
                <a:solidFill>
                  <a:srgbClr val="FF0000"/>
                </a:solidFill>
              </a:rPr>
              <a:t>with</a:t>
            </a:r>
            <a:r>
              <a:rPr lang="en"/>
              <a:t> custom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p38"/>
          <p:cNvGraphicFramePr/>
          <p:nvPr/>
        </p:nvGraphicFramePr>
        <p:xfrm>
          <a:off x="0" y="3424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533125"/>
                <a:gridCol w="3901350"/>
                <a:gridCol w="4709525"/>
              </a:tblGrid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Original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Processed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analysis is fun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 fun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enjoy analyzing text data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enjoy analys text dat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science often involves text analytics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 sci oft involv text analys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Pre-processing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word of caution: there aren’t any universal rules for making pre-processing decisions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what makes sense for your data - but be cautious of the researcher degrees of freedom involved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“Assessing the Consequences of Text Pre-processing Decisions” by Matthew J. Denny and Arthur Spirling (2016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Tokenization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need to tokenize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words apart according to certain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breaks on whitespace and punctuation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left are called “tokens”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tokens or pairs of two or more tokens are called “ngrams”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Tokenization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Unigrams</a:t>
            </a:r>
            <a:endParaRPr/>
          </a:p>
        </p:txBody>
      </p:sp>
      <p:graphicFrame>
        <p:nvGraphicFramePr>
          <p:cNvPr id="241" name="Google Shape;241;p41"/>
          <p:cNvGraphicFramePr/>
          <p:nvPr/>
        </p:nvGraphicFramePr>
        <p:xfrm>
          <a:off x="963450" y="258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analys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enjoy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oft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involv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608825"/>
            <a:ext cx="85206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of assumptions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for richer insights relative to closed-format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organic, then data collection costs are often negligible</a:t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role of text in social research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text?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Tokenization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Bigrams</a:t>
            </a:r>
            <a:endParaRPr/>
          </a:p>
        </p:txBody>
      </p:sp>
      <p:graphicFrame>
        <p:nvGraphicFramePr>
          <p:cNvPr id="248" name="Google Shape;248;p42"/>
          <p:cNvGraphicFramePr/>
          <p:nvPr/>
        </p:nvGraphicFramePr>
        <p:xfrm>
          <a:off x="1037150" y="258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1449100"/>
                <a:gridCol w="5688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analys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 fun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Enjoy analys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dat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42"/>
          <p:cNvGraphicFramePr/>
          <p:nvPr/>
        </p:nvGraphicFramePr>
        <p:xfrm>
          <a:off x="3682975" y="258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1449100"/>
                <a:gridCol w="5688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 sci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 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Oft involv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Involv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Tokenization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want to characterize the whole corpus, we can just look at the most frequent words</a:t>
            </a:r>
            <a:endParaRPr/>
          </a:p>
        </p:txBody>
      </p:sp>
      <p:graphicFrame>
        <p:nvGraphicFramePr>
          <p:cNvPr id="256" name="Google Shape;256;p43"/>
          <p:cNvGraphicFramePr/>
          <p:nvPr/>
        </p:nvGraphicFramePr>
        <p:xfrm>
          <a:off x="952500" y="27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analys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enjoy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oft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involv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Term Frequency Matrix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if we want to distinguish documents from each other?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these documents are about text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them unique?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602" y="2724275"/>
            <a:ext cx="3419975" cy="21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Term Frequency Matrix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the word frequencies by the number of documents they appear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Downweight words that are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we’re emphasizing what makes each document unique</a:t>
            </a:r>
            <a:endParaRPr/>
          </a:p>
        </p:txBody>
      </p:sp>
      <p:graphicFrame>
        <p:nvGraphicFramePr>
          <p:cNvPr id="270" name="Google Shape;270;p45"/>
          <p:cNvGraphicFramePr/>
          <p:nvPr/>
        </p:nvGraphicFramePr>
        <p:xfrm>
          <a:off x="952500" y="30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{CB036B0B-413B-4070-B275-2FCF4B224847}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analys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enjoy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sci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oft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involv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words into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Part-of-Speech Tagging</a:t>
            </a:r>
            <a:endParaRPr sz="2400"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608825"/>
            <a:ext cx="85206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is often all you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sometimes you care about how a word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pre-trained </a:t>
            </a:r>
            <a:r>
              <a:rPr b="1" lang="en"/>
              <a:t>part-of-speech (POS) taggers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help with things like negation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“Happy” vs. “NOT happy”</a:t>
            </a:r>
            <a:endParaRPr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450" y="1919063"/>
            <a:ext cx="23812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75" y="3810125"/>
            <a:ext cx="56864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words into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Named Entity Extraction</a:t>
            </a:r>
            <a:endParaRPr sz="2400"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also be interested in people, places, organizations,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POS taggers, </a:t>
            </a:r>
            <a:r>
              <a:rPr b="1" lang="en"/>
              <a:t>named entity extractors</a:t>
            </a:r>
            <a:r>
              <a:rPr lang="en"/>
              <a:t> use trained models</a:t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625" y="3097750"/>
            <a:ext cx="45910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words into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Word2Vec</a:t>
            </a:r>
            <a:endParaRPr sz="2400"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471900" y="1597775"/>
            <a:ext cx="82221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 can quantify words not by frequency, but by their 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Word2vec </a:t>
            </a:r>
            <a:r>
              <a:rPr lang="en"/>
              <a:t>uses a sliding window to read words and learn their relationships; each word gets a vector in N-dimensional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https://code.google.com/archive/p/word2vec/</a:t>
            </a:r>
            <a:r>
              <a:rPr lang="en"/>
              <a:t> </a:t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663" y="3102925"/>
            <a:ext cx="5446576" cy="19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approaches: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NLP: automated, extracts structure from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Mutual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NLP: requires training data, learns to predict labels and classes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 sz="2400"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471900" y="1597775"/>
            <a:ext cx="36438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up, we might look at words that commonly co-occur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“collocations” or “co-occurrences”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way to get a quick look at common themes</a:t>
            </a:r>
            <a:endParaRPr/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125" y="1805698"/>
            <a:ext cx="4824700" cy="3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role of text in social research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Where do I find it?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Open-ended surveys / focus groups / transcripts /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data (tweets, FB posts,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Long-form content (articles, notes, logs, etc.)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Might want to compare documents (or words) to one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Spelling correction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deduplication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similarity of language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Politicians’ speeches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Movie reviews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Product descriptions</a:t>
            </a:r>
            <a:endParaRPr/>
          </a:p>
        </p:txBody>
      </p:sp>
      <p:pic>
        <p:nvPicPr>
          <p:cNvPr id="317" name="Google Shape;3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150" y="2577375"/>
            <a:ext cx="4227850" cy="224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471900" y="1597775"/>
            <a:ext cx="44811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Levenshtein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number of steps needed to turn a word/document into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express as a ratio (percent of word/document that needs to change) to measure similarity</a:t>
            </a:r>
            <a:endParaRPr/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25" y="2247476"/>
            <a:ext cx="3747175" cy="22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471900" y="1597775"/>
            <a:ext cx="54441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the “angle” between two word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TF-IDF: axes are the weighted frequencies for each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Word2Vec: axes are the learned dimensions from the model</a:t>
            </a:r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350" y="2131650"/>
            <a:ext cx="2562225" cy="26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471900" y="1597775"/>
            <a:ext cx="52536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that use word vectors (TF-IDF, Word2Vec, etc.) to identify structural groupings between observations (words, documents)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K-Means is a very commonly used one</a:t>
            </a:r>
            <a:endParaRPr/>
          </a:p>
        </p:txBody>
      </p:sp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500" y="19825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471900" y="1608825"/>
            <a:ext cx="44598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Hierarchical/agglomerative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all observations, and use a rule to pair them up, and repeat until there’s only one group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00" y="1976325"/>
            <a:ext cx="2313933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363" y="3189288"/>
            <a:ext cx="2486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471900" y="1597775"/>
            <a:ext cx="38670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get creative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all, we’re just working with columns and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link words together by their strongest correlations</a:t>
            </a:r>
            <a:endParaRPr/>
          </a:p>
        </p:txBody>
      </p:sp>
      <p:pic>
        <p:nvPicPr>
          <p:cNvPr id="353" name="Google Shape;3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75" y="1976325"/>
            <a:ext cx="4621076" cy="28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471900" y="1597775"/>
            <a:ext cx="41319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Pointwise mutual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information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Compares conditional and joint probabilities to measure the likelihood of a word occurring with a category/outcome, beyond random chance</a:t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578" y="177300"/>
            <a:ext cx="2867175" cy="47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methods</a:t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471900" y="1597775"/>
            <a:ext cx="35922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that characterize documents in terms of topics (groups of words)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topics that best fit the data</a:t>
            </a:r>
            <a:endParaRPr/>
          </a:p>
        </p:txBody>
      </p:sp>
      <p:pic>
        <p:nvPicPr>
          <p:cNvPr id="367" name="Google Shape;3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425" y="1733850"/>
            <a:ext cx="4909649" cy="340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373" name="Google Shape;373;p60"/>
          <p:cNvSpPr txBox="1"/>
          <p:nvPr>
            <p:ph idx="1" type="body"/>
          </p:nvPr>
        </p:nvSpPr>
        <p:spPr>
          <a:xfrm>
            <a:off x="311700" y="1608825"/>
            <a:ext cx="85206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we want to categorize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methods can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often we need to read and label them ourselves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models can take labeled data and learn to </a:t>
            </a:r>
            <a:r>
              <a:rPr b="1" lang="en"/>
              <a:t>make predictions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311700" y="1608825"/>
            <a:ext cx="85206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a sample of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your sample into two sets: a </a:t>
            </a:r>
            <a:r>
              <a:rPr b="1" lang="en"/>
              <a:t>training sample </a:t>
            </a:r>
            <a:r>
              <a:rPr lang="en"/>
              <a:t>and a </a:t>
            </a:r>
            <a:r>
              <a:rPr b="1" lang="en"/>
              <a:t>test sample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 </a:t>
            </a:r>
            <a:r>
              <a:rPr lang="en"/>
              <a:t>a model on the training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Evaluate </a:t>
            </a:r>
            <a:r>
              <a:rPr lang="en"/>
              <a:t>it on the test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Apply </a:t>
            </a:r>
            <a:r>
              <a:rPr lang="en"/>
              <a:t>it to the full set of documents to make </a:t>
            </a:r>
            <a:r>
              <a:rPr b="1" lang="en"/>
              <a:t>predictions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role of text in social research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makes it challenging?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“Data spaghetti” with little or no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information-to-data ratio (lots of hay, few needles)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organic (rather than designed)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naturally generated by people and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without a research use in mind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385" name="Google Shape;385;p62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you need to develop a codebook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Codebook: set of rules for labeling and categorizing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codebooks have clear rules for hard cases, and lots of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should be MECE: mutually exclusive and collectively exhaustive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303"/>
            <a:ext cx="9144002" cy="435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398" name="Google Shape;39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804" y="1824825"/>
            <a:ext cx="3281124" cy="30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25" y="2624463"/>
            <a:ext cx="3576750" cy="14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06" name="Google Shape;406;p65"/>
          <p:cNvSpPr txBox="1"/>
          <p:nvPr>
            <p:ph idx="1" type="body"/>
          </p:nvPr>
        </p:nvSpPr>
        <p:spPr>
          <a:xfrm>
            <a:off x="471900" y="1608825"/>
            <a:ext cx="78759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validate the codebook by measuring </a:t>
            </a:r>
            <a:r>
              <a:rPr b="1" lang="en"/>
              <a:t>interrater reliability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sure your measures are consistent, objective, and reproducible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people code the same document</a:t>
            </a:r>
            <a:endParaRPr/>
          </a:p>
        </p:txBody>
      </p:sp>
      <p:pic>
        <p:nvPicPr>
          <p:cNvPr id="407" name="Google Shape;4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500" y="2773625"/>
            <a:ext cx="2538600" cy="21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13" name="Google Shape;413;p66"/>
          <p:cNvSpPr txBox="1"/>
          <p:nvPr>
            <p:ph idx="1" type="body"/>
          </p:nvPr>
        </p:nvSpPr>
        <p:spPr>
          <a:xfrm>
            <a:off x="471900" y="1597775"/>
            <a:ext cx="78759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metrics to test whether their agreement is high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Krippendorf’s alpha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Cohen’s kappa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compare coders against a gold standard, if available</a:t>
            </a:r>
            <a:endParaRPr/>
          </a:p>
        </p:txBody>
      </p:sp>
      <p:pic>
        <p:nvPicPr>
          <p:cNvPr id="414" name="Google Shape;4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63" y="3255750"/>
            <a:ext cx="5443876" cy="17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Turk can be a great way to code a lot of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5+ Turkers code a large sample of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Collapse them together with a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 subset in-house, and compute reliability</a:t>
            </a:r>
            <a:endParaRPr/>
          </a:p>
        </p:txBody>
      </p:sp>
      <p:pic>
        <p:nvPicPr>
          <p:cNvPr id="421" name="Google Shape;42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75" y="3290225"/>
            <a:ext cx="3173250" cy="1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27" name="Google Shape;427;p68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you’re trying to measure something that’s really rare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r>
              <a:rPr b="1" lang="en"/>
              <a:t>oversampling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keyword oversampling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Disproportionately select documents that are more likely to contain your outcomes</a:t>
            </a:r>
            <a:endParaRPr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33" name="Google Shape;433;p69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coding, split your sample into two sets (~80/20)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for training, one for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this to check for (and avoid) </a:t>
            </a:r>
            <a:r>
              <a:rPr b="1" lang="en"/>
              <a:t>overfitting</a:t>
            </a:r>
            <a:endParaRPr b="1"/>
          </a:p>
        </p:txBody>
      </p:sp>
      <p:pic>
        <p:nvPicPr>
          <p:cNvPr id="434" name="Google Shape;43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375" y="2882250"/>
            <a:ext cx="52387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40" name="Google Shape;440;p70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 is called </a:t>
            </a:r>
            <a:r>
              <a:rPr b="1" lang="en"/>
              <a:t>feature extraction</a:t>
            </a:r>
            <a:r>
              <a:rPr lang="en"/>
              <a:t> or </a:t>
            </a:r>
            <a:r>
              <a:rPr b="1" lang="en"/>
              <a:t>feature selection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extract “features” from the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Word2Vec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utilize metadata, if potentially useful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46" name="Google Shape;446;p71"/>
          <p:cNvSpPr txBox="1"/>
          <p:nvPr>
            <p:ph idx="1" type="body"/>
          </p:nvPr>
        </p:nvSpPr>
        <p:spPr>
          <a:xfrm>
            <a:off x="471900" y="1597775"/>
            <a:ext cx="48339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classification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choice for text data are </a:t>
            </a:r>
            <a:r>
              <a:rPr b="1" lang="en"/>
              <a:t>support vector machines (SVMs)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regression, SVMs find the line that best separates two or more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use non-linear “kernels” for better fits (radial basis function,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XGBoost</a:t>
            </a:r>
            <a:r>
              <a:rPr lang="en"/>
              <a:t> is a newer and very promising algorithm</a:t>
            </a:r>
            <a:endParaRPr/>
          </a:p>
        </p:txBody>
      </p:sp>
      <p:pic>
        <p:nvPicPr>
          <p:cNvPr id="447" name="Google Shape;44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25" y="1990650"/>
            <a:ext cx="2857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and preparation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53" name="Google Shape;453;p72"/>
          <p:cNvSpPr txBox="1"/>
          <p:nvPr>
            <p:ph idx="1" type="body"/>
          </p:nvPr>
        </p:nvSpPr>
        <p:spPr>
          <a:xfrm>
            <a:off x="471900" y="1597775"/>
            <a:ext cx="80367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of caution: if you oversampled, your weights are probability (survey)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machine learning implementations assume your weights are frequency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an issue for predictions - but can produce biased variance estimates if you analyze your training data itself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59" name="Google Shape;459;p73"/>
          <p:cNvSpPr txBox="1"/>
          <p:nvPr>
            <p:ph idx="1" type="body"/>
          </p:nvPr>
        </p:nvSpPr>
        <p:spPr>
          <a:xfrm>
            <a:off x="471900" y="1608825"/>
            <a:ext cx="46995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evaluate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different metrics, depending on what you care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we care about precision/recall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Precision: did you pick out mostly needles or mostly hay?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how many needles did you miss?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Matthew’s correlation coefficient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Brier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accuracy</a:t>
            </a:r>
            <a:endParaRPr/>
          </a:p>
        </p:txBody>
      </p:sp>
      <p:pic>
        <p:nvPicPr>
          <p:cNvPr id="460" name="Google Shape;4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50" y="1789675"/>
            <a:ext cx="3818851" cy="3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66" name="Google Shape;466;p74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just one split leaves a lot up to chance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bootstrap a better estimate of the model’s performance, it’s best to use </a:t>
            </a:r>
            <a:r>
              <a:rPr b="1" lang="en"/>
              <a:t>K-fold cross-validation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your data into train/test sets </a:t>
            </a:r>
            <a:r>
              <a:rPr b="1" lang="en"/>
              <a:t>multiple times</a:t>
            </a:r>
            <a:r>
              <a:rPr lang="en"/>
              <a:t> and averages the performance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you didn’t just get lucky (or unlucky)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72" name="Google Shape;472;p75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not working well?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probably need to </a:t>
            </a:r>
            <a:r>
              <a:rPr b="1" lang="en"/>
              <a:t>tune your parameters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b="1" lang="en"/>
              <a:t>grid search </a:t>
            </a:r>
            <a:r>
              <a:rPr lang="en"/>
              <a:t>to test out different combinations of model parameters and feature extraction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software packages can automatically help you pick the best combination to maximize your model’s performance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78" name="Google Shape;478;p76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Suggested design: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training sample, coded by Turkers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evaluation sample, coded by Turkers and in-house experts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IRR between Turk and experts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model on training sample, use 5-fold cross-validation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model to evaluation sample, compare results against in-house coders and Turkers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text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methods</a:t>
            </a:r>
            <a:endParaRPr/>
          </a:p>
        </p:txBody>
      </p:sp>
      <p:sp>
        <p:nvSpPr>
          <p:cNvPr id="484" name="Google Shape;484;p77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(but not all) models produce probabilities along with their classifications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you fit the model using your preferred scoring metric/function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you can also use post-hoc probability thresholds to adjust your model’s predictions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Resources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tools</a:t>
            </a:r>
            <a:endParaRPr/>
          </a:p>
        </p:txBody>
      </p:sp>
      <p:sp>
        <p:nvSpPr>
          <p:cNvPr id="495" name="Google Shape;495;p79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NLTK, scikit-learn, pandas, numpy, scipy, gensim, spacy,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https://cran.r-project.org/web/views/NaturalLanguageProcessing.html</a:t>
            </a:r>
            <a:r>
              <a:rPr lang="en" sz="1800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Stanford Core NLP + many other useful libraries 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https://nlp.stanford.edu/software/</a:t>
            </a:r>
            <a:r>
              <a:rPr lang="en" sz="1800"/>
              <a:t> </a:t>
            </a:r>
            <a:endParaRPr/>
          </a:p>
        </p:txBody>
      </p:sp>
      <p:pic>
        <p:nvPicPr>
          <p:cNvPr id="496" name="Google Shape;49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438" y="683088"/>
            <a:ext cx="43338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tools</a:t>
            </a:r>
            <a:endParaRPr/>
          </a:p>
        </p:txBody>
      </p:sp>
      <p:sp>
        <p:nvSpPr>
          <p:cNvPr id="502" name="Google Shape;502;p80"/>
          <p:cNvSpPr txBox="1"/>
          <p:nvPr>
            <p:ph idx="1" type="body"/>
          </p:nvPr>
        </p:nvSpPr>
        <p:spPr>
          <a:xfrm>
            <a:off x="311700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●"/>
            </a:pPr>
            <a:r>
              <a:rPr lang="en"/>
              <a:t>Cloud-based NLP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eorgia"/>
              <a:buChar char="○"/>
            </a:pPr>
            <a:r>
              <a:rPr lang="en"/>
              <a:t>Amazon Comprehend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Cloud Natural Language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 Watson NLU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SPSS Text Modeler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Provalis WordStat</a:t>
            </a:r>
            <a:endParaRPr/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874" y="991673"/>
            <a:ext cx="4780626" cy="35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demo!</a:t>
            </a:r>
            <a:endParaRPr/>
          </a:p>
        </p:txBody>
      </p:sp>
      <p:sp>
        <p:nvSpPr>
          <p:cNvPr id="509" name="Google Shape;509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notebook: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https://colab.research.google.com/github/patrickvankessel/WorldBank-Text-Analysis-2019/blob/master/Tutorial.ipynb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reach out: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pvankessel@pewresearch.org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Special thanks to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Michael Jugovich</a:t>
            </a:r>
            <a:r>
              <a:rPr lang="en" sz="1400"/>
              <a:t>, who helped me put together a lot of this material together for a previous workshop we did at NYAAPOR!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and preparation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71900" y="1131925"/>
            <a:ext cx="84141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your objective and subject matter (</a:t>
            </a:r>
            <a:r>
              <a:rPr lang="en" sz="1400"/>
              <a:t>if needed find subject matter expert)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familiar with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make assumptions -</a:t>
            </a:r>
            <a:r>
              <a:rPr b="1" lang="en"/>
              <a:t> know your data, quirks and all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and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Text Acquisition and Preprepation</a:t>
            </a:r>
            <a:endParaRPr sz="2400"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71900" y="1597775"/>
            <a:ext cx="41928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relevant data (text corpus)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input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unit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text to get one document per unit of analysis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50" y="2228975"/>
            <a:ext cx="38290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(Pre-)</a:t>
            </a:r>
            <a:r>
              <a:rPr lang="en"/>
              <a:t>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text into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