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B 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slide" Target="slides/slide5.xml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4.xml"/><Relationship Id="rId21" Type="http://schemas.openxmlformats.org/officeDocument/2006/relationships/font" Target="fonts/EBGaramon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EBGaramond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206cac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206cac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e206cac4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e206cac4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e206cac4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e206cac4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75052e4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75052e4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206cac4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206cac4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206cac4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206cac4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e75052e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e75052e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206cac4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206cac4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e206cac4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e206cac4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e206cac4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e206cac4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e75052e4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e75052e4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e206cac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e206cac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352925"/>
            <a:ext cx="9144000" cy="789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 flipH="1" rot="10800000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178595"/>
            <a:ext cx="561179" cy="561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4846522"/>
            <a:ext cx="1366594" cy="116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4603732"/>
            <a:ext cx="1306266" cy="35255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ME505-Group-5/Engine_Predictive_Maintenance_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Relationship Id="rId5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ctrTitle"/>
          </p:nvPr>
        </p:nvSpPr>
        <p:spPr>
          <a:xfrm>
            <a:off x="311700" y="978975"/>
            <a:ext cx="8520600" cy="26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EB Garamond"/>
                <a:ea typeface="EB Garamond"/>
                <a:cs typeface="EB Garamond"/>
                <a:sym typeface="EB Garamond"/>
              </a:rPr>
              <a:t>Data Driven Predictive Maintenance for Aerospace Engines</a:t>
            </a:r>
            <a:endParaRPr sz="2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rgbClr val="595959"/>
                </a:solidFill>
                <a:latin typeface="EB Garamond"/>
                <a:ea typeface="EB Garamond"/>
                <a:cs typeface="EB Garamond"/>
                <a:sym typeface="EB Garamond"/>
              </a:rPr>
              <a:t>Anthony Shara, Mohammad Alfeerawi, Nicola Celi, Sebi Torres - Group 5</a:t>
            </a:r>
            <a:endParaRPr sz="1700">
              <a:solidFill>
                <a:srgbClr val="59595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975" y="243850"/>
            <a:ext cx="33216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0" y="179650"/>
            <a:ext cx="345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Future Work - GRU Model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76225" y="688150"/>
            <a:ext cx="44958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The framework for a Gated Recurrent Model (GRU) was created and tested on with the unsmoothed data for future research 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Simpler structure than LSTM, allowing for faster runtimes and better efficiency for larger datasets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Found to be achieving lower loss values than LSTM for the </a:t>
            </a:r>
            <a:r>
              <a:rPr b="1" lang="en" sz="1200">
                <a:latin typeface="EB Garamond"/>
                <a:ea typeface="EB Garamond"/>
                <a:cs typeface="EB Garamond"/>
                <a:sym typeface="EB Garamond"/>
              </a:rPr>
              <a:t>unsmoothed data</a:t>
            </a: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: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○"/>
            </a:pPr>
            <a:r>
              <a:rPr b="1" lang="en" sz="1200">
                <a:latin typeface="EB Garamond"/>
                <a:ea typeface="EB Garamond"/>
                <a:cs typeface="EB Garamond"/>
                <a:sym typeface="EB Garamond"/>
              </a:rPr>
              <a:t>LSTM:</a:t>
            </a: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 Avg Train Loss: 653.38   </a:t>
            </a: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Val Loss: 780.58</a:t>
            </a: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  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○"/>
            </a:pPr>
            <a:r>
              <a:rPr b="1" lang="en" sz="1200">
                <a:latin typeface="EB Garamond"/>
                <a:ea typeface="EB Garamond"/>
                <a:cs typeface="EB Garamond"/>
                <a:sym typeface="EB Garamond"/>
              </a:rPr>
              <a:t>GRU: </a:t>
            </a: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  Avg Train Loss: 828.48   Val Loss: 813.45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Runtime marginally better (on order of a couple minutes), dataset not large enough to matter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550" y="1033600"/>
            <a:ext cx="4304100" cy="252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975" y="243850"/>
            <a:ext cx="16335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0" y="179650"/>
            <a:ext cx="163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Conclusions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0" y="866625"/>
            <a:ext cx="79047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Both machine learning methods successfully  learned from the training set and made RUL predictions 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LSTM and GRU ended up only having marginal differences in run time and accuracy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○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GRU was less accurate but ran slightly faster 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Conceptually proved the potential application of ML in predictive maintenance for engineering applications 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○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Further work can be further developed to enhance current model 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○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Multiple models tailored to specific operational conditions.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0" y="2591775"/>
            <a:ext cx="9144000" cy="1681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latin typeface="EB Garamond"/>
                <a:ea typeface="EB Garamond"/>
                <a:cs typeface="EB Garamond"/>
                <a:sym typeface="EB Garamond"/>
              </a:rPr>
              <a:t>Lessons Learned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Aim to reduce computational cost while maintaining model accuracy 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GUI development should start during the initial phases of system development and continue to evolve as the model develops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Collaborating in one shared space like github from the start would have been more time efficient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Data handling is critical for development of a RNN type model. 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 sz="1300">
                <a:latin typeface="EB Garamond"/>
                <a:ea typeface="EB Garamond"/>
                <a:cs typeface="EB Garamond"/>
                <a:sym typeface="EB Garamond"/>
              </a:rPr>
              <a:t>Signal filtering parameters such as LPF cutoff frequency should be tuned per signal variable and are not one-size-fits-all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975" y="243850"/>
            <a:ext cx="33216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0" y="179650"/>
            <a:ext cx="345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Appendices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76225" y="764350"/>
            <a:ext cx="89058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000">
                <a:latin typeface="EB Garamond"/>
                <a:ea typeface="EB Garamond"/>
                <a:cs typeface="EB Garamond"/>
                <a:sym typeface="EB Garamond"/>
              </a:rPr>
              <a:t>Appendix A - </a:t>
            </a:r>
            <a:r>
              <a:rPr lang="en" sz="1000">
                <a:latin typeface="EB Garamond"/>
                <a:ea typeface="EB Garamond"/>
                <a:cs typeface="EB Garamond"/>
                <a:sym typeface="EB Garamond"/>
              </a:rPr>
              <a:t>Git Repository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Char char="○"/>
            </a:pPr>
            <a:r>
              <a:rPr lang="en" sz="10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https://github.com/AME505-Group-5/Engine_Predictive_Maintenance_Project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Char char="●"/>
            </a:pPr>
            <a:r>
              <a:rPr lang="en" sz="1000">
                <a:latin typeface="EB Garamond"/>
                <a:ea typeface="EB Garamond"/>
                <a:cs typeface="EB Garamond"/>
                <a:sym typeface="EB Garamond"/>
              </a:rPr>
              <a:t>Appendix B - Google Colab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Char char="○"/>
            </a:pPr>
            <a:r>
              <a:rPr lang="en" sz="1000">
                <a:latin typeface="EB Garamond"/>
                <a:ea typeface="EB Garamond"/>
                <a:cs typeface="EB Garamond"/>
                <a:sym typeface="EB Garamond"/>
              </a:rPr>
              <a:t>https://colab.research.google.com/drive/1zo4-VFkkQWz9BQUup_ucSPGptmHWrnVZ#scrollTo=O6L6i4vJ0cVX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975" y="243850"/>
            <a:ext cx="16842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0" y="179650"/>
            <a:ext cx="16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6225" y="830975"/>
            <a:ext cx="51780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EB Garamond"/>
              <a:buChar char="●"/>
            </a:pPr>
            <a:r>
              <a:rPr lang="en" sz="1300">
                <a:solidFill>
                  <a:srgbClr val="424242"/>
                </a:solidFill>
                <a:latin typeface="EB Garamond"/>
                <a:ea typeface="EB Garamond"/>
                <a:cs typeface="EB Garamond"/>
                <a:sym typeface="EB Garamond"/>
              </a:rPr>
              <a:t>Traditional methods for aircraft engine maintenance are time-based approaches which leads to: </a:t>
            </a:r>
            <a:endParaRPr sz="1300">
              <a:solidFill>
                <a:srgbClr val="42424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EB Garamond"/>
              <a:buChar char="○"/>
            </a:pPr>
            <a:r>
              <a:rPr lang="en" sz="1100">
                <a:solidFill>
                  <a:srgbClr val="424242"/>
                </a:solidFill>
                <a:latin typeface="EB Garamond"/>
                <a:ea typeface="EB Garamond"/>
                <a:cs typeface="EB Garamond"/>
                <a:sym typeface="EB Garamond"/>
              </a:rPr>
              <a:t>Excessive maintenance  </a:t>
            </a:r>
            <a:endParaRPr sz="1100">
              <a:solidFill>
                <a:srgbClr val="42424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EB Garamond"/>
              <a:buChar char="○"/>
            </a:pPr>
            <a:r>
              <a:rPr lang="en" sz="1100">
                <a:solidFill>
                  <a:srgbClr val="424242"/>
                </a:solidFill>
                <a:latin typeface="EB Garamond"/>
                <a:ea typeface="EB Garamond"/>
                <a:cs typeface="EB Garamond"/>
                <a:sym typeface="EB Garamond"/>
              </a:rPr>
              <a:t>Missed opportunities for early intervention </a:t>
            </a:r>
            <a:endParaRPr sz="1100">
              <a:solidFill>
                <a:srgbClr val="42424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EB Garamond"/>
              <a:buChar char="●"/>
            </a:pPr>
            <a:r>
              <a:rPr lang="en" sz="1300">
                <a:solidFill>
                  <a:srgbClr val="424242"/>
                </a:solidFill>
                <a:latin typeface="EB Garamond"/>
                <a:ea typeface="EB Garamond"/>
                <a:cs typeface="EB Garamond"/>
                <a:sym typeface="EB Garamond"/>
              </a:rPr>
              <a:t>Leveraging machine learning techniques applied to instrumentation data allows for predictive maintenance </a:t>
            </a:r>
            <a:endParaRPr sz="1300">
              <a:solidFill>
                <a:srgbClr val="42424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EB Garamond"/>
              <a:buChar char="○"/>
            </a:pPr>
            <a:r>
              <a:rPr lang="en" sz="1100">
                <a:solidFill>
                  <a:srgbClr val="424242"/>
                </a:solidFill>
                <a:latin typeface="EB Garamond"/>
                <a:ea typeface="EB Garamond"/>
                <a:cs typeface="EB Garamond"/>
                <a:sym typeface="EB Garamond"/>
              </a:rPr>
              <a:t>Proactive approach to anticipate maintenance and failures </a:t>
            </a:r>
            <a:endParaRPr sz="1100">
              <a:solidFill>
                <a:srgbClr val="42424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EB Garamond"/>
              <a:buChar char="●"/>
            </a:pPr>
            <a:r>
              <a:rPr lang="en" sz="1300">
                <a:solidFill>
                  <a:srgbClr val="424242"/>
                </a:solidFill>
                <a:latin typeface="EB Garamond"/>
                <a:ea typeface="EB Garamond"/>
                <a:cs typeface="EB Garamond"/>
                <a:sym typeface="EB Garamond"/>
              </a:rPr>
              <a:t>Due to proprietary nature of run-to-failure data, research into this topic is limited </a:t>
            </a:r>
            <a:endParaRPr sz="1300">
              <a:solidFill>
                <a:srgbClr val="42424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EB Garamond"/>
              <a:buChar char="●"/>
            </a:pPr>
            <a:r>
              <a:rPr lang="en" sz="1300">
                <a:solidFill>
                  <a:srgbClr val="424242"/>
                </a:solidFill>
                <a:latin typeface="EB Garamond"/>
                <a:ea typeface="EB Garamond"/>
                <a:cs typeface="EB Garamond"/>
                <a:sym typeface="EB Garamond"/>
              </a:rPr>
              <a:t>Machine learning techniques can facilitate a shift in the paradigm of maintenance schedules to optimize efficiency and reduce cost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18809" r="14679" t="0"/>
          <a:stretch/>
        </p:blipFill>
        <p:spPr>
          <a:xfrm>
            <a:off x="5408175" y="1191187"/>
            <a:ext cx="3064275" cy="201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975" y="243850"/>
            <a:ext cx="36573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0" y="179650"/>
            <a:ext cx="36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Problem Statement - Overview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6275" y="901250"/>
            <a:ext cx="35820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EB Garamond"/>
              <a:buChar char="●"/>
            </a:pPr>
            <a:r>
              <a:rPr lang="en" sz="1250">
                <a:latin typeface="EB Garamond"/>
                <a:ea typeface="EB Garamond"/>
                <a:cs typeface="EB Garamond"/>
                <a:sym typeface="EB Garamond"/>
              </a:rPr>
              <a:t>The objective is to transform  raw operational data into actionable insights, allowing for timely interventions and improving  reliability of aircraft systems.</a:t>
            </a:r>
            <a:endParaRPr sz="1250">
              <a:latin typeface="EB Garamond"/>
              <a:ea typeface="EB Garamond"/>
              <a:cs typeface="EB Garamond"/>
              <a:sym typeface="EB Garamon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EB Garamond"/>
              <a:buChar char="●"/>
            </a:pPr>
            <a:r>
              <a:rPr lang="en" sz="1250">
                <a:latin typeface="EB Garamond"/>
                <a:ea typeface="EB Garamond"/>
                <a:cs typeface="EB Garamond"/>
                <a:sym typeface="EB Garamond"/>
              </a:rPr>
              <a:t>Investigating the applicability of an LSTM or GRU models to learn hidden associations that allow it to accurately predict engine </a:t>
            </a:r>
            <a:r>
              <a:rPr lang="en" sz="1250">
                <a:latin typeface="EB Garamond"/>
                <a:ea typeface="EB Garamond"/>
                <a:cs typeface="EB Garamond"/>
                <a:sym typeface="EB Garamond"/>
              </a:rPr>
              <a:t>Remaining</a:t>
            </a:r>
            <a:r>
              <a:rPr lang="en" sz="1250">
                <a:latin typeface="EB Garamond"/>
                <a:ea typeface="EB Garamond"/>
                <a:cs typeface="EB Garamond"/>
                <a:sym typeface="EB Garamond"/>
              </a:rPr>
              <a:t> Usage Life </a:t>
            </a:r>
            <a:endParaRPr sz="1250">
              <a:latin typeface="EB Garamond"/>
              <a:ea typeface="EB Garamond"/>
              <a:cs typeface="EB Garamond"/>
              <a:sym typeface="EB Garamon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EB Garamond"/>
              <a:buChar char="●"/>
            </a:pPr>
            <a:r>
              <a:rPr lang="en" sz="1250">
                <a:latin typeface="EB Garamond"/>
                <a:ea typeface="EB Garamond"/>
                <a:cs typeface="EB Garamond"/>
                <a:sym typeface="EB Garamond"/>
              </a:rPr>
              <a:t>This research aims to establish a practical foundation for validating the application of machine learning methods for predictive maintenance in engineering.</a:t>
            </a:r>
            <a:endParaRPr sz="125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825" y="1188225"/>
            <a:ext cx="5332326" cy="26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880050" y="752350"/>
            <a:ext cx="5141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Use Case Diagram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975" y="243850"/>
            <a:ext cx="29979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0" y="179650"/>
            <a:ext cx="299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Datasets &amp; Preprocessing 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50" y="3093525"/>
            <a:ext cx="91440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Signal</a:t>
            </a:r>
            <a:r>
              <a:rPr lang="en"/>
              <a:t> </a:t>
            </a:r>
            <a:r>
              <a:rPr b="1" lang="en"/>
              <a:t>features</a:t>
            </a:r>
            <a:r>
              <a:rPr lang="en"/>
              <a:t> consists of </a:t>
            </a:r>
            <a:r>
              <a:rPr lang="en" u="sng"/>
              <a:t>exponential signal</a:t>
            </a:r>
            <a:r>
              <a:rPr lang="en"/>
              <a:t> + </a:t>
            </a:r>
            <a:r>
              <a:rPr lang="en" u="sng"/>
              <a:t>higher frequency noise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</a:t>
            </a:r>
            <a:r>
              <a:rPr lang="en"/>
              <a:t> is to </a:t>
            </a:r>
            <a:r>
              <a:rPr lang="en" u="sng"/>
              <a:t>predict RUL</a:t>
            </a:r>
            <a:r>
              <a:rPr lang="en"/>
              <a:t> from signal features.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Preprocessing</a:t>
            </a:r>
            <a:r>
              <a:rPr lang="en"/>
              <a:t> needed </a:t>
            </a:r>
            <a:r>
              <a:rPr lang="en" u="sng"/>
              <a:t>scale features</a:t>
            </a:r>
            <a:r>
              <a:rPr lang="en"/>
              <a:t> to a comparable range [0,1] and to </a:t>
            </a:r>
            <a:r>
              <a:rPr lang="en" u="sng"/>
              <a:t>focus on the key features</a:t>
            </a:r>
            <a:r>
              <a:rPr lang="en"/>
              <a:t> (the exponential signal).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387175" y="752350"/>
            <a:ext cx="2506500" cy="53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Signal Features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17" y="1528192"/>
            <a:ext cx="20518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675" y="1528199"/>
            <a:ext cx="2051800" cy="138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7575" y="1528217"/>
            <a:ext cx="2051800" cy="138028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2933600" y="1996188"/>
            <a:ext cx="453900" cy="444300"/>
          </a:xfrm>
          <a:prstGeom prst="plus">
            <a:avLst>
              <a:gd fmla="val 40689" name="adj"/>
            </a:avLst>
          </a:prstGeom>
          <a:solidFill>
            <a:srgbClr val="9A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20"/>
          <p:cNvGrpSpPr/>
          <p:nvPr/>
        </p:nvGrpSpPr>
        <p:grpSpPr>
          <a:xfrm>
            <a:off x="5893644" y="2164494"/>
            <a:ext cx="316752" cy="167276"/>
            <a:chOff x="6021650" y="1685725"/>
            <a:chExt cx="294900" cy="117825"/>
          </a:xfrm>
        </p:grpSpPr>
        <p:sp>
          <p:nvSpPr>
            <p:cNvPr id="118" name="Google Shape;118;p20"/>
            <p:cNvSpPr/>
            <p:nvPr/>
          </p:nvSpPr>
          <p:spPr>
            <a:xfrm flipH="1" rot="10800000">
              <a:off x="6021650" y="1685725"/>
              <a:ext cx="294900" cy="50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 rot="10800000">
              <a:off x="6021650" y="1752850"/>
              <a:ext cx="294900" cy="50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975" y="243850"/>
            <a:ext cx="29979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0" y="179650"/>
            <a:ext cx="299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Datasets &amp; Preprocessing 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725" y="736650"/>
            <a:ext cx="2081950" cy="14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100" y="736650"/>
            <a:ext cx="2081950" cy="140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300" y="2826275"/>
            <a:ext cx="2164024" cy="1455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>
            <a:stCxn id="131" idx="3"/>
            <a:endCxn id="132" idx="1"/>
          </p:cNvCxnSpPr>
          <p:nvPr/>
        </p:nvCxnSpPr>
        <p:spPr>
          <a:xfrm>
            <a:off x="4812675" y="1436937"/>
            <a:ext cx="2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>
            <a:stCxn id="132" idx="2"/>
            <a:endCxn id="136" idx="3"/>
          </p:cNvCxnSpPr>
          <p:nvPr/>
        </p:nvCxnSpPr>
        <p:spPr>
          <a:xfrm flipH="1">
            <a:off x="5934975" y="2137216"/>
            <a:ext cx="2031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0900" y="2826273"/>
            <a:ext cx="2164024" cy="145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7381" y="2826324"/>
            <a:ext cx="2164019" cy="145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1"/>
          <p:cNvCxnSpPr>
            <a:stCxn id="136" idx="1"/>
            <a:endCxn id="137" idx="3"/>
          </p:cNvCxnSpPr>
          <p:nvPr/>
        </p:nvCxnSpPr>
        <p:spPr>
          <a:xfrm rot="10800000">
            <a:off x="3221300" y="3554182"/>
            <a:ext cx="5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>
            <a:stCxn id="132" idx="2"/>
            <a:endCxn id="133" idx="1"/>
          </p:cNvCxnSpPr>
          <p:nvPr/>
        </p:nvCxnSpPr>
        <p:spPr>
          <a:xfrm>
            <a:off x="6138075" y="2137216"/>
            <a:ext cx="6531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249" y="748100"/>
            <a:ext cx="2522600" cy="16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3387175" y="2185725"/>
            <a:ext cx="2001600" cy="53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Apply LPF to filter out high frequency noise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7565125" y="2049325"/>
            <a:ext cx="1444500" cy="716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Smoothened data to remove unwanted noise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43" name="Google Shape;143;p21"/>
          <p:cNvCxnSpPr>
            <a:stCxn id="141" idx="1"/>
          </p:cNvCxnSpPr>
          <p:nvPr/>
        </p:nvCxnSpPr>
        <p:spPr>
          <a:xfrm flipH="1">
            <a:off x="2741575" y="2454675"/>
            <a:ext cx="645600" cy="387300"/>
          </a:xfrm>
          <a:prstGeom prst="curvedConnector3">
            <a:avLst>
              <a:gd fmla="val 953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42" idx="1"/>
          </p:cNvCxnSpPr>
          <p:nvPr/>
        </p:nvCxnSpPr>
        <p:spPr>
          <a:xfrm flipH="1">
            <a:off x="7214425" y="2407375"/>
            <a:ext cx="350700" cy="438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7397100" y="877625"/>
            <a:ext cx="1612500" cy="1077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Apply MinMax scaling to scale signal features to a comparable range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 flipH="1">
            <a:off x="6878234" y="465683"/>
            <a:ext cx="416400" cy="301500"/>
          </a:xfrm>
          <a:prstGeom prst="curvedConnector3">
            <a:avLst>
              <a:gd fmla="val 838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/>
          <p:nvPr/>
        </p:nvCxnSpPr>
        <p:spPr>
          <a:xfrm flipH="1" rot="5400000">
            <a:off x="7329450" y="425575"/>
            <a:ext cx="350700" cy="438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1"/>
          <p:cNvSpPr/>
          <p:nvPr/>
        </p:nvSpPr>
        <p:spPr>
          <a:xfrm>
            <a:off x="3888800" y="150225"/>
            <a:ext cx="1596900" cy="53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Raw Data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49" name="Google Shape;149;p21"/>
          <p:cNvCxnSpPr>
            <a:stCxn id="148" idx="1"/>
          </p:cNvCxnSpPr>
          <p:nvPr/>
        </p:nvCxnSpPr>
        <p:spPr>
          <a:xfrm flipH="1">
            <a:off x="3434000" y="419175"/>
            <a:ext cx="454800" cy="282600"/>
          </a:xfrm>
          <a:prstGeom prst="curvedConnector3">
            <a:avLst>
              <a:gd fmla="val 8346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975" y="243850"/>
            <a:ext cx="39099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0" y="179650"/>
            <a:ext cx="39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Machine Intelligence &amp; Methods 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76225" y="830975"/>
            <a:ext cx="49809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●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Desired Intelligent Behaviors of the System:</a:t>
            </a:r>
            <a:br>
              <a:rPr lang="en" sz="1100"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1. Accurate Prediction of Remaining Useful Life (RUL):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○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Analyzes multivariate time-series data to predict component lifespan.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○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Models include LSTMs and GRUs, trained for high accuracy across diverse conditions.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●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Result: Model showed high degree of accuracy with MAE of ~18 Cycles and 95% Confidence Interval of ~5.3 (Dataset FD001)</a:t>
            </a:r>
            <a:br>
              <a:rPr lang="en" sz="1100">
                <a:latin typeface="EB Garamond"/>
                <a:ea typeface="EB Garamond"/>
                <a:cs typeface="EB Garamond"/>
                <a:sym typeface="EB Garamond"/>
              </a:rPr>
            </a:br>
            <a:br>
              <a:rPr lang="en" sz="1100"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2. Adaptability Across Operational Conditions: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○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Trained on multiple data sets (FD001, FD002, FD003, FD004) which alter altitudes, Mach numbers, and for each engine unit throttle settings.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○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Robust preprocessing and data augmentation enhance real-world applicability.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●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Result: A singular model trained on wide range of operational settings became computational cumbersome and inaccurate. Treating operational settings as hyperparameters allows for lighter weight and more accurate models.</a:t>
            </a:r>
            <a:endParaRPr sz="13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550" y="2321175"/>
            <a:ext cx="2057601" cy="16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525" y="152400"/>
            <a:ext cx="2955762" cy="201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975" y="243850"/>
            <a:ext cx="29979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0" y="179650"/>
            <a:ext cx="299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Graphical User Interface 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76225" y="729525"/>
            <a:ext cx="61200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Streamlines the processes of data visualization and model training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Consists of two tabs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○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Data &amp; Results: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Perform pre-processing and display plots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Run analyses and display error / loss values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Show results in plot form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○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Run Model: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Adjust hyperparameters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Train Model (w/progress bar)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Choose where to export model as .pth file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Final design developed from scratch in Python using PyQT without QT Designer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Directly integrates with models and datasets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250" y="1481175"/>
            <a:ext cx="2649000" cy="20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025" y="179649"/>
            <a:ext cx="2349901" cy="208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025" y="2358274"/>
            <a:ext cx="2349901" cy="17140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79" name="Google Shape;179;p23"/>
          <p:cNvCxnSpPr/>
          <p:nvPr/>
        </p:nvCxnSpPr>
        <p:spPr>
          <a:xfrm>
            <a:off x="5939875" y="3393500"/>
            <a:ext cx="3957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/>
          <p:nvPr/>
        </p:nvCxnSpPr>
        <p:spPr>
          <a:xfrm flipH="1" rot="10800000">
            <a:off x="6112350" y="1663925"/>
            <a:ext cx="3804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/>
          <p:nvPr/>
        </p:nvCxnSpPr>
        <p:spPr>
          <a:xfrm flipH="1">
            <a:off x="5341350" y="2064500"/>
            <a:ext cx="1065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975" y="243850"/>
            <a:ext cx="29979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0" y="179650"/>
            <a:ext cx="299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Graphical User Interface 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850" y="502375"/>
            <a:ext cx="2642974" cy="200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075" y="1641899"/>
            <a:ext cx="2859275" cy="215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5" name="Google Shape;195;p24"/>
          <p:cNvSpPr/>
          <p:nvPr/>
        </p:nvSpPr>
        <p:spPr>
          <a:xfrm>
            <a:off x="5190964" y="2602175"/>
            <a:ext cx="546000" cy="700850"/>
          </a:xfrm>
          <a:custGeom>
            <a:rect b="b" l="l" r="r" t="t"/>
            <a:pathLst>
              <a:path extrusionOk="0" h="28034" w="21840">
                <a:moveTo>
                  <a:pt x="1347" y="0"/>
                </a:moveTo>
                <a:cubicBezTo>
                  <a:pt x="1347" y="3991"/>
                  <a:pt x="-1527" y="19344"/>
                  <a:pt x="1347" y="23943"/>
                </a:cubicBezTo>
                <a:cubicBezTo>
                  <a:pt x="4222" y="28542"/>
                  <a:pt x="15179" y="26919"/>
                  <a:pt x="18594" y="27595"/>
                </a:cubicBezTo>
                <a:cubicBezTo>
                  <a:pt x="22010" y="28271"/>
                  <a:pt x="21299" y="27933"/>
                  <a:pt x="21840" y="2800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6" name="Google Shape;196;p24"/>
          <p:cNvSpPr txBox="1"/>
          <p:nvPr/>
        </p:nvSpPr>
        <p:spPr>
          <a:xfrm>
            <a:off x="76225" y="729525"/>
            <a:ext cx="61200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Streamlines the processes of data visualization and model training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Consists of two tabs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○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Data &amp; Results: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Perform pre-processing and display plots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Run analyses and display error / loss values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Show results in plot form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○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Run Model: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Adjust hyperparameters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Train Model (w/progress bar)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■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Choose where to export model as .pth file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Final design developed from scratch in Python using PyQT without QT Designer</a:t>
            </a:r>
            <a:br>
              <a:rPr lang="en" sz="1200"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Directly integrates with models and datasets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>
            <a:off x="2361763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Introduction/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Background 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3493455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Datasets &amp; Pre-processing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4625147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F7BF3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Machine Intelligence / GUI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5756840" y="4568875"/>
            <a:ext cx="1025400" cy="44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Results &amp; Lessons Learned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975" y="243850"/>
            <a:ext cx="3164400" cy="444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0" y="179650"/>
            <a:ext cx="351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System Testing Evaluation</a:t>
            </a:r>
            <a:r>
              <a:rPr lang="en" sz="2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76225" y="830975"/>
            <a:ext cx="35880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Evaluated model adaptability across operational conditions: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EB Garamond"/>
              <a:buChar char="●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Models Trained on FD001 dataset: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○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Sea-level conditions with one fault mode (HPC degradation).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○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Used varying preprocessing: unsmoothed, smoothed, and low-pass filtered (LPF).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●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Tested models on FD003 dataset: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○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 Sea-level conditions with two fault modes (HPC degradation and fan degradation).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○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Analyzed model performance in generalizing to datasets with additional fault modes.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●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Demonstrated some level of maintained accuracy but not to the same degree as validation set from FD001.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●"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Shows the need for multiple models tailored to specific operational conditions to achieve highest level of accuracy.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25" y="1041100"/>
            <a:ext cx="2431040" cy="16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146" y="2171713"/>
            <a:ext cx="2366349" cy="16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8938" y="223775"/>
            <a:ext cx="2326375" cy="16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234025" y="1848625"/>
            <a:ext cx="343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UNSMOOTHED FD001 MODEL - FD003 Unsmoothed Data</a:t>
            </a:r>
            <a:endParaRPr sz="600"/>
          </a:p>
        </p:txBody>
      </p:sp>
      <p:sp>
        <p:nvSpPr>
          <p:cNvPr id="213" name="Google Shape;213;p25"/>
          <p:cNvSpPr txBox="1"/>
          <p:nvPr/>
        </p:nvSpPr>
        <p:spPr>
          <a:xfrm>
            <a:off x="3417250" y="3871450"/>
            <a:ext cx="35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SMOOTHED FD001 MODEL - FD003 Smoothed Data</a:t>
            </a:r>
            <a:endParaRPr sz="600"/>
          </a:p>
        </p:txBody>
      </p:sp>
      <p:sp>
        <p:nvSpPr>
          <p:cNvPr id="214" name="Google Shape;214;p25"/>
          <p:cNvSpPr txBox="1"/>
          <p:nvPr/>
        </p:nvSpPr>
        <p:spPr>
          <a:xfrm>
            <a:off x="6471300" y="2786525"/>
            <a:ext cx="272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LPF</a:t>
            </a:r>
            <a:r>
              <a:rPr lang="en" sz="900"/>
              <a:t> FD001 MODEL - FD003 LPF Data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