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3" r:id="rId6"/>
    <p:sldId id="259" r:id="rId7"/>
    <p:sldId id="264" r:id="rId8"/>
    <p:sldId id="266" r:id="rId9"/>
    <p:sldId id="267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s.wikipedia.org/wiki/Normandi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&amp; Category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Insights from Sample </a:t>
            </a:r>
            <a:r>
              <a:t>Superstore Dataset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🏆 </a:t>
            </a:r>
            <a:r>
              <a:rPr lang="en-IN" dirty="0"/>
              <a:t>Canon </a:t>
            </a:r>
            <a:r>
              <a:rPr lang="en-IN" dirty="0" err="1"/>
              <a:t>imageCLASS</a:t>
            </a:r>
            <a:r>
              <a:rPr lang="en-IN" dirty="0"/>
              <a:t> 2200</a:t>
            </a:r>
            <a:r>
              <a:rPr lang="en-US" dirty="0"/>
              <a:t> is the top sales performer product</a:t>
            </a:r>
          </a:p>
          <a:p>
            <a:r>
              <a:rPr dirty="0"/>
              <a:t>📦 Office Supplies dominate in quantity</a:t>
            </a:r>
            <a:endParaRPr lang="en-IN" dirty="0"/>
          </a:p>
          <a:p>
            <a:r>
              <a:rPr lang="en-IN" dirty="0"/>
              <a:t>        West Region shows more profit in sales </a:t>
            </a:r>
          </a:p>
          <a:p>
            <a:r>
              <a:rPr dirty="0"/>
              <a:t>🎯 Opportunity to grow underperforming categories with targeted marketing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2F8AC-542B-8265-2A99-63CA8561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1222" y="3368053"/>
            <a:ext cx="380379" cy="4472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Maintain inventory for high-selling products</a:t>
            </a:r>
          </a:p>
          <a:p>
            <a:r>
              <a:t>- Analyze category profitability in detail</a:t>
            </a:r>
          </a:p>
          <a:p>
            <a:r>
              <a:t>- Use bundles or discounts for mid-tier products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Identify top-performing products and sales trends</a:t>
            </a:r>
          </a:p>
          <a:p>
            <a:r>
              <a:t>- Optimize inventory and marketing focus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A827-F51D-F3F7-A22B-06E21654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in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6656-D313-807E-67B4-D8EC050F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and Load the data</a:t>
            </a:r>
          </a:p>
          <a:p>
            <a:r>
              <a:rPr lang="en-IN" dirty="0"/>
              <a:t>Transform the data</a:t>
            </a:r>
          </a:p>
          <a:p>
            <a:r>
              <a:rPr lang="en-IN" dirty="0"/>
              <a:t>Make the first column a header</a:t>
            </a:r>
          </a:p>
          <a:p>
            <a:r>
              <a:rPr lang="en-IN" dirty="0"/>
              <a:t>Change datatype</a:t>
            </a:r>
          </a:p>
          <a:p>
            <a:r>
              <a:rPr lang="en-IN" dirty="0"/>
              <a:t>Do apply filters if necessary</a:t>
            </a:r>
          </a:p>
          <a:p>
            <a:r>
              <a:rPr lang="en-IN" dirty="0"/>
              <a:t>Replace null values</a:t>
            </a:r>
          </a:p>
          <a:p>
            <a:r>
              <a:rPr lang="en-IN" dirty="0"/>
              <a:t>Close and apply</a:t>
            </a:r>
          </a:p>
        </p:txBody>
      </p:sp>
    </p:spTree>
    <p:extLst>
      <p:ext uri="{BB962C8B-B14F-4D97-AF65-F5344CB8AC3E}">
        <p14:creationId xmlns:p14="http://schemas.microsoft.com/office/powerpoint/2010/main" val="259337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Overall Sales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844"/>
            <a:ext cx="8229600" cy="46018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u="sng" dirty="0"/>
              <a:t>Insights:</a:t>
            </a:r>
          </a:p>
          <a:p>
            <a:r>
              <a:rPr dirty="0"/>
              <a:t>- Canon </a:t>
            </a:r>
            <a:r>
              <a:rPr dirty="0" err="1"/>
              <a:t>imageCLASS</a:t>
            </a:r>
            <a:r>
              <a:rPr dirty="0"/>
              <a:t> 2200 significantly outperforms all other products</a:t>
            </a:r>
          </a:p>
          <a:p>
            <a:r>
              <a:rPr dirty="0"/>
              <a:t>- Sales are heavily skewed toward a few top products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b="1" u="sng" dirty="0"/>
              <a:t>Implications:</a:t>
            </a:r>
          </a:p>
          <a:p>
            <a:r>
              <a:rPr lang="en-US" dirty="0"/>
              <a:t>- Focus marketing and inventory on high performers</a:t>
            </a:r>
          </a:p>
          <a:p>
            <a:r>
              <a:rPr lang="en-US" dirty="0"/>
              <a:t>- Promote mid-tier products to increase revenue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0FECC-AF59-9358-D2DE-EEBA32C6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692"/>
            <a:ext cx="9144000" cy="50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6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Quantity Sold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782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b="1" u="sng" dirty="0"/>
              <a:t>Insights:</a:t>
            </a:r>
          </a:p>
          <a:p>
            <a:r>
              <a:rPr dirty="0"/>
              <a:t>- Office Supplies lead in volume sold</a:t>
            </a:r>
          </a:p>
          <a:p>
            <a:r>
              <a:rPr dirty="0"/>
              <a:t>- Technology and Furniture have lower quantities despite potential high value</a:t>
            </a:r>
          </a:p>
          <a:p>
            <a:endParaRPr dirty="0"/>
          </a:p>
          <a:p>
            <a:pPr marL="0" indent="0">
              <a:buNone/>
            </a:pPr>
            <a:r>
              <a:rPr b="1" u="sng" dirty="0"/>
              <a:t>Implications:</a:t>
            </a:r>
          </a:p>
          <a:p>
            <a:r>
              <a:rPr dirty="0"/>
              <a:t>- High volume doesn't always mean high profit</a:t>
            </a:r>
          </a:p>
          <a:p>
            <a:r>
              <a:rPr dirty="0"/>
              <a:t>- Reassess category strategies based on margins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D6303-299F-B332-FD57-1363035C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859"/>
            <a:ext cx="9144000" cy="523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2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C3DA-8341-6356-381E-DA756558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Gained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3AD9-4EC4-EFC0-2A36-3296562D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Insights:</a:t>
            </a:r>
          </a:p>
          <a:p>
            <a:r>
              <a:rPr lang="en-IN" dirty="0"/>
              <a:t>West region leads with the profit gained</a:t>
            </a:r>
          </a:p>
          <a:p>
            <a:r>
              <a:rPr lang="en-IN" dirty="0"/>
              <a:t>Central region holds the last in profit and shows that the products are not sold that much </a:t>
            </a:r>
          </a:p>
          <a:p>
            <a:pPr marL="0" indent="0">
              <a:buNone/>
            </a:pPr>
            <a:r>
              <a:rPr lang="en-IN" b="1" u="sng" dirty="0"/>
              <a:t>Implications:</a:t>
            </a:r>
          </a:p>
          <a:p>
            <a:r>
              <a:rPr lang="en-IN" dirty="0"/>
              <a:t>Focus on advertising based on region</a:t>
            </a:r>
          </a:p>
          <a:p>
            <a:r>
              <a:rPr lang="en-IN" dirty="0"/>
              <a:t>Giving discount may boost the profit</a:t>
            </a:r>
          </a:p>
        </p:txBody>
      </p:sp>
    </p:spTree>
    <p:extLst>
      <p:ext uri="{BB962C8B-B14F-4D97-AF65-F5344CB8AC3E}">
        <p14:creationId xmlns:p14="http://schemas.microsoft.com/office/powerpoint/2010/main" val="146396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C4C15-B39C-A6B0-C684-54B667CA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583"/>
            <a:ext cx="9144000" cy="440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6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241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Sales &amp; Category Performance Analysis</vt:lpstr>
      <vt:lpstr>Business Goal</vt:lpstr>
      <vt:lpstr>PROCESS in POWER BI</vt:lpstr>
      <vt:lpstr>Overall Sales by Product</vt:lpstr>
      <vt:lpstr>PowerPoint Presentation</vt:lpstr>
      <vt:lpstr>Quantity Sold by Category</vt:lpstr>
      <vt:lpstr>PowerPoint Presentation</vt:lpstr>
      <vt:lpstr>Profit Gained By region</vt:lpstr>
      <vt:lpstr>PowerPoint Presentation</vt:lpstr>
      <vt:lpstr>Key Takeaways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AMEENA TANZEELA</cp:lastModifiedBy>
  <cp:revision>5</cp:revision>
  <dcterms:created xsi:type="dcterms:W3CDTF">2013-01-27T09:14:16Z</dcterms:created>
  <dcterms:modified xsi:type="dcterms:W3CDTF">2025-08-05T11:50:10Z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