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1" r:id="rId7"/>
    <p:sldId id="275" r:id="rId8"/>
    <p:sldId id="299" r:id="rId9"/>
    <p:sldId id="293" r:id="rId10"/>
    <p:sldId id="292" r:id="rId11"/>
    <p:sldId id="295" r:id="rId12"/>
    <p:sldId id="296" r:id="rId13"/>
    <p:sldId id="297" r:id="rId14"/>
    <p:sldId id="298" r:id="rId15"/>
    <p:sldId id="288" r:id="rId16"/>
    <p:sldId id="312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3" r:id="rId25"/>
    <p:sldId id="314" r:id="rId26"/>
    <p:sldId id="300" r:id="rId27"/>
  </p:sldIdLst>
  <p:sldSz cx="18288000" cy="10287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uli Bold Bold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Bold" panose="020B0806030504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2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309E8-5ADA-43F9-8F88-9B47EAD3BA01}" v="2429" dt="2023-01-04T21:57:15.654"/>
    <p1510:client id="{4A16D486-011F-41DF-985F-EA60DBA0AFC0}" v="7664" dt="2023-01-05T03:35:46.224"/>
    <p1510:client id="{5D9384D5-ADF5-498B-9234-C6E35FD58C7C}" v="902" vWet="904" dt="2023-01-04T22:30:22.509"/>
    <p1510:client id="{96723712-E890-49D7-BBF4-C42F9840F18A}" v="400" vWet="402" dt="2023-01-04T19:33:08.6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7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19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385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097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180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84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663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801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320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58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815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746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21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37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468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45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1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45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502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05.01.2023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29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8DADA009-1DDC-B58C-C741-7427E817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33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10336696"/>
            <a:chOff x="0" y="0"/>
            <a:chExt cx="6186311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3479800"/>
            </a:xfrm>
            <a:custGeom>
              <a:avLst/>
              <a:gdLst/>
              <a:ahLst/>
              <a:cxnLst/>
              <a:rect l="l" t="t" r="r" b="b"/>
              <a:pathLst>
                <a:path w="6186311" h="3479800">
                  <a:moveTo>
                    <a:pt x="0" y="0"/>
                  </a:moveTo>
                  <a:lnTo>
                    <a:pt x="6186311" y="0"/>
                  </a:lnTo>
                  <a:lnTo>
                    <a:pt x="6186311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1529B">
                <a:alpha val="8588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912084" y="4383584"/>
            <a:ext cx="14463832" cy="153888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/>
            <a:r>
              <a:rPr lang="en-US" sz="5000" spc="200">
                <a:solidFill>
                  <a:srgbClr val="FFFFFF"/>
                </a:solidFill>
                <a:latin typeface="Open Sans Bold"/>
              </a:rPr>
              <a:t>Brighton </a:t>
            </a:r>
            <a:r>
              <a:rPr lang="en-US" sz="5000" spc="200" err="1">
                <a:solidFill>
                  <a:srgbClr val="FFFFFF"/>
                </a:solidFill>
                <a:latin typeface="Open Sans Bold"/>
              </a:rPr>
              <a:t>Tru</a:t>
            </a:r>
            <a:r>
              <a:rPr lang="en-US" sz="5000" spc="200">
                <a:solidFill>
                  <a:srgbClr val="FFFFFF"/>
                </a:solidFill>
                <a:latin typeface="Open Sans Bold"/>
              </a:rPr>
              <a:t>-Edge / AMEND</a:t>
            </a:r>
          </a:p>
          <a:p>
            <a:pPr algn="ctr"/>
            <a:r>
              <a:rPr lang="en-US" sz="5000" spc="200">
                <a:solidFill>
                  <a:srgbClr val="FFFFFF"/>
                </a:solidFill>
                <a:latin typeface="Open Sans Bold"/>
              </a:rPr>
              <a:t>Assessment Report Out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1770" y="9167726"/>
            <a:ext cx="4214276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 Bold"/>
              </a:rPr>
              <a:t>01/05/2023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2655C464-491A-3730-FA6B-E333DCAB76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821" b="31448"/>
          <a:stretch/>
        </p:blipFill>
        <p:spPr>
          <a:xfrm>
            <a:off x="16602261" y="9263484"/>
            <a:ext cx="1242777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Gaps Overview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No ability to track individual operator and/or machine productivity in real time</a:t>
            </a:r>
            <a:endParaRPr lang="en-US" sz="2400">
              <a:latin typeface="Open Sans"/>
              <a:ea typeface="+mn-lt"/>
              <a:cs typeface="+mn-lt"/>
            </a:endParaRPr>
          </a:p>
          <a:p>
            <a:pPr marL="1016000" lvl="2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Performance reviewed retroactively in weekly production meeting for completed jobs</a:t>
            </a:r>
            <a:endParaRPr lang="en-US">
              <a:latin typeface="Open Sans"/>
            </a:endParaRPr>
          </a:p>
          <a:p>
            <a:pPr marL="1016000" lvl="2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No KPIs identified to understand operator productivity / performance</a:t>
            </a:r>
          </a:p>
          <a:p>
            <a:pPr marL="558800" lvl="1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Issues on the floor are resolved but not corrected to prevent future mistakes</a:t>
            </a:r>
          </a:p>
          <a:p>
            <a:pPr marL="558800" lvl="1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Production trending is based on gut feel and anecdotal evidence</a:t>
            </a:r>
          </a:p>
          <a:p>
            <a:pPr marL="558800" lvl="1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Training new operators currently taking up to 3-12 months</a:t>
            </a:r>
          </a:p>
          <a:p>
            <a:pPr marL="1016000" lvl="2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Some operators tasked with training are not quality trainers</a:t>
            </a:r>
          </a:p>
          <a:p>
            <a:pPr marL="1016000" lvl="2" indent="-342900">
              <a:buFont typeface="Arial,Sans-Serif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No documented expectations for training progression</a:t>
            </a:r>
          </a:p>
          <a:p>
            <a:pPr marL="215900" lvl="1">
              <a:defRPr/>
            </a:pPr>
            <a:endParaRPr lang="en-US" sz="2400" b="1" i="1">
              <a:solidFill>
                <a:srgbClr val="01529B"/>
              </a:solidFill>
              <a:latin typeface="Open Sans"/>
              <a:ea typeface="Open Sans"/>
              <a:cs typeface="Open Sans"/>
            </a:endParaRPr>
          </a:p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Goal Statement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Enable</a:t>
            </a: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 faster </a:t>
            </a:r>
            <a:r>
              <a:rPr lang="en-US" sz="2400" b="1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visibility</a:t>
            </a: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 to operational performance to </a:t>
            </a:r>
            <a:r>
              <a:rPr lang="en-US" sz="2400" b="1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promote corrective actions </a:t>
            </a: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and target training to </a:t>
            </a:r>
            <a:r>
              <a:rPr lang="en-US" sz="2400" b="1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improve operator competency</a:t>
            </a:r>
            <a:endParaRPr lang="en-US" sz="2400" b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39065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Improved Ops Visibility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0AA97370-A41B-1318-19A4-D544A8B58611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7087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Gaps Overview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"Sales-driven shop“ – not necessarily a bad thing, though clear boundaries are lacking, creating tension between Sales and Operations</a:t>
            </a:r>
            <a:endParaRPr lang="en-US" sz="2400">
              <a:solidFill>
                <a:srgbClr val="01529B"/>
              </a:solidFill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No schedule “lockdown” period – production schedule routinely changes last minute, causing scrambles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Accommodating to high priority and loudest customers</a:t>
            </a:r>
            <a:endParaRPr lang="en-US" sz="240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May lead to unexpected changeovers, non-staged product, and decreased uptime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Erodes momentum behind process improvement efforts and enables bad habits</a:t>
            </a: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Communicated customer lead times may not represent production’s true ability to deliver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Leads to disappointed customers where quoted lead times cannot be met</a:t>
            </a:r>
          </a:p>
          <a:p>
            <a:pPr marL="215900" lvl="1">
              <a:defRPr/>
            </a:pPr>
            <a:endParaRPr lang="en-US" sz="2400" b="1" i="1">
              <a:solidFill>
                <a:srgbClr val="01529B"/>
              </a:solidFill>
              <a:latin typeface="Open Sans"/>
            </a:endParaRPr>
          </a:p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Goal Statement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Align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operational </a:t>
            </a:r>
            <a:r>
              <a:rPr kumimoji="0" lang="en-US" sz="2400" b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capacity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and </a:t>
            </a:r>
            <a:r>
              <a:rPr kumimoji="0" lang="en-US" sz="2400" b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performance</a:t>
            </a: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with sales activities to </a:t>
            </a:r>
            <a:r>
              <a:rPr kumimoji="0" lang="en-US" sz="2400" b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drive appropriate customer expectations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39065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Improved S&amp;OP Visibility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74370124-ABA3-410C-AD5C-63BF1D732EAE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5623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38436" y="4758780"/>
            <a:ext cx="12211128" cy="76944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20437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1" lvl="1">
              <a:defRPr/>
            </a:pPr>
            <a:r>
              <a:rPr lang="en-US" sz="2400" b="1" dirty="0">
                <a:solidFill>
                  <a:srgbClr val="01529B"/>
                </a:solidFill>
                <a:latin typeface="Open Sans"/>
              </a:rPr>
              <a:t>SMED Approach to Changeovers, Job Sequencing, &amp; Material Movement</a:t>
            </a:r>
            <a:endParaRPr lang="en-US" sz="2400" i="1" dirty="0">
              <a:solidFill>
                <a:srgbClr val="01529B"/>
              </a:solidFill>
              <a:latin typeface="Open Sans"/>
            </a:endParaRP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Document key activities and decisions made between jobs – tool / die / equipment changes, material sequencing, next-job communication, schedule changes, data capture, etc.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Develop step-by-step processes and standard times for executing “set-up” and “tear-down” activities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Establish rules for operational decisions and workflows – next-job staging, schedule changes, tool readiness for changeovers, etc.</a:t>
            </a: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Key-Area Time Studies &amp; Observations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Observe and document key operator activities at press, flange, and pickling areas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Conduct time studies on actual jobs and collect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regarding time to complete key activities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Identify opportunities for further workflow improvement post-SMED deployment</a:t>
            </a: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Workflow Improvements &amp; Simulation Iteration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Iterate simulation results using data collected from time studies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Execute additional workflow improvement opportunities post-SMED 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42892"/>
            <a:ext cx="158115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Increase uptime by reducing changeover time, improving material 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movement, and clearly sequencing jobs. Scale productivity further at key production areas with added observation and workflow enhancements.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Phase 1: Improve Throughput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1390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38436" y="4758780"/>
            <a:ext cx="12211128" cy="76944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9960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Production time distribution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1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6C160-8A2A-E1FF-7703-965BDC88F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3705664"/>
            <a:ext cx="7512436" cy="4991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7D8F09-E87D-07D9-23DD-09E5B5B53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866" y="3652013"/>
            <a:ext cx="7512436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12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16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DB0F38-DE66-8DA8-1A0E-E12D7F80E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41" y="3304828"/>
            <a:ext cx="7750417" cy="60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17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0BC41-834B-88CD-A3A5-C827A98E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791" y="3304828"/>
            <a:ext cx="7750417" cy="645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41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18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97DAF-231A-D119-595F-7E23E75B5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792" y="3406499"/>
            <a:ext cx="7750416" cy="64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9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19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559A2-EFF2-B119-5C35-8EDF97DF4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792" y="3406499"/>
            <a:ext cx="7750416" cy="64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699204" cy="10287000"/>
            <a:chOff x="0" y="0"/>
            <a:chExt cx="3070990" cy="3257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70990" cy="3257100"/>
            </a:xfrm>
            <a:custGeom>
              <a:avLst/>
              <a:gdLst/>
              <a:ahLst/>
              <a:cxnLst/>
              <a:rect l="l" t="t" r="r" b="b"/>
              <a:pathLst>
                <a:path w="3070990" h="3257100">
                  <a:moveTo>
                    <a:pt x="2946530" y="3257100"/>
                  </a:moveTo>
                  <a:lnTo>
                    <a:pt x="124460" y="3257100"/>
                  </a:lnTo>
                  <a:cubicBezTo>
                    <a:pt x="55880" y="3257100"/>
                    <a:pt x="0" y="3201220"/>
                    <a:pt x="0" y="31326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46530" y="0"/>
                  </a:lnTo>
                  <a:cubicBezTo>
                    <a:pt x="3015110" y="0"/>
                    <a:pt x="3070990" y="55880"/>
                    <a:pt x="3070990" y="124460"/>
                  </a:cubicBezTo>
                  <a:lnTo>
                    <a:pt x="3070990" y="3132640"/>
                  </a:lnTo>
                  <a:cubicBezTo>
                    <a:pt x="3070990" y="3201220"/>
                    <a:pt x="3015110" y="3257100"/>
                    <a:pt x="2946530" y="3257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AutoShape 4"/>
          <p:cNvSpPr/>
          <p:nvPr/>
        </p:nvSpPr>
        <p:spPr>
          <a:xfrm rot="-5400000">
            <a:off x="7384058" y="5100638"/>
            <a:ext cx="8229600" cy="0"/>
          </a:xfrm>
          <a:prstGeom prst="line">
            <a:avLst/>
          </a:prstGeom>
          <a:ln w="85725" cap="rnd">
            <a:solidFill>
              <a:srgbClr val="01529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1330498" y="1838384"/>
            <a:ext cx="336720" cy="33672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30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330498" y="3831129"/>
            <a:ext cx="336720" cy="33672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30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1330498" y="5823875"/>
            <a:ext cx="336720" cy="33672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30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1330498" y="7816621"/>
            <a:ext cx="336720" cy="33672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830F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682E55B-62A1-F14E-E33E-D6813D3D9A44}"/>
              </a:ext>
            </a:extLst>
          </p:cNvPr>
          <p:cNvGrpSpPr/>
          <p:nvPr/>
        </p:nvGrpSpPr>
        <p:grpSpPr>
          <a:xfrm>
            <a:off x="12578936" y="1552417"/>
            <a:ext cx="5556659" cy="902144"/>
            <a:chOff x="12578936" y="1552417"/>
            <a:chExt cx="5556659" cy="902144"/>
          </a:xfrm>
        </p:grpSpPr>
        <p:sp>
          <p:nvSpPr>
            <p:cNvPr id="15" name="TextBox 15"/>
            <p:cNvSpPr txBox="1"/>
            <p:nvPr/>
          </p:nvSpPr>
          <p:spPr>
            <a:xfrm>
              <a:off x="12578936" y="1552417"/>
              <a:ext cx="5556659" cy="348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spc="-65">
                  <a:solidFill>
                    <a:srgbClr val="01529B"/>
                  </a:solidFill>
                  <a:latin typeface="Open Sans Bold"/>
                </a:rPr>
                <a:t>01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578936" y="2083562"/>
              <a:ext cx="5556659" cy="370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1529B"/>
                  </a:solidFill>
                  <a:latin typeface="Open Sans"/>
                </a:rPr>
                <a:t>Executive Summary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578935" y="3546222"/>
            <a:ext cx="5556656" cy="900026"/>
            <a:chOff x="0" y="-19050"/>
            <a:chExt cx="4550600" cy="1200036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9050"/>
              <a:ext cx="45506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spc="-65">
                  <a:solidFill>
                    <a:srgbClr val="01529B"/>
                  </a:solidFill>
                  <a:latin typeface="Open Sans Bold"/>
                </a:rPr>
                <a:t>02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686320"/>
              <a:ext cx="4550600" cy="49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1529B"/>
                  </a:solidFill>
                  <a:latin typeface="Open Sans"/>
                </a:rPr>
                <a:t>Recommended Next Steps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578935" y="5538968"/>
            <a:ext cx="5556649" cy="900026"/>
            <a:chOff x="0" y="-19050"/>
            <a:chExt cx="5913120" cy="1200036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19050"/>
              <a:ext cx="4550600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spc="-65">
                  <a:solidFill>
                    <a:srgbClr val="01529B"/>
                  </a:solidFill>
                  <a:latin typeface="Muli Bold Bold"/>
                </a:rPr>
                <a:t>03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686320"/>
              <a:ext cx="5913120" cy="49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1529B"/>
                  </a:solidFill>
                  <a:latin typeface="Open Sans"/>
                </a:rPr>
                <a:t>Key Themes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578936" y="7531714"/>
            <a:ext cx="5156799" cy="900026"/>
            <a:chOff x="0" y="-19050"/>
            <a:chExt cx="4990352" cy="1200036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9050"/>
              <a:ext cx="4990352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60"/>
                </a:lnSpc>
              </a:pPr>
              <a:r>
                <a:rPr lang="en-US" sz="2200" spc="-65">
                  <a:solidFill>
                    <a:srgbClr val="01529B"/>
                  </a:solidFill>
                  <a:latin typeface="Open Sans Bold"/>
                </a:rPr>
                <a:t>04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86320"/>
              <a:ext cx="4990352" cy="4946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1529B"/>
                  </a:solidFill>
                  <a:latin typeface="Open Sans"/>
                </a:rPr>
                <a:t>Discussion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186025" y="2889629"/>
            <a:ext cx="6707274" cy="4507743"/>
            <a:chOff x="0" y="-9525"/>
            <a:chExt cx="8943031" cy="6010322"/>
          </a:xfrm>
        </p:grpSpPr>
        <p:sp>
          <p:nvSpPr>
            <p:cNvPr id="27" name="TextBox 27"/>
            <p:cNvSpPr txBox="1"/>
            <p:nvPr/>
          </p:nvSpPr>
          <p:spPr>
            <a:xfrm>
              <a:off x="686916" y="-9525"/>
              <a:ext cx="7569200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000"/>
                </a:lnSpc>
              </a:pPr>
              <a:r>
                <a:rPr lang="en-US" sz="5000" spc="-100">
                  <a:solidFill>
                    <a:srgbClr val="FFFFFF"/>
                  </a:solidFill>
                  <a:latin typeface="Open Sans Bold"/>
                </a:rPr>
                <a:t>Agenda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060745"/>
              <a:ext cx="8943031" cy="3940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60"/>
                </a:lnSpc>
              </a:pPr>
              <a:r>
                <a:rPr lang="en-US" sz="2200"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Purpose:</a:t>
              </a:r>
              <a:r>
                <a:rPr lang="en-US" sz="22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Review assessment findings, opportunities, and roadmap recommendations with Brighton </a:t>
              </a:r>
              <a:r>
                <a:rPr lang="en-US" sz="220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</a:t>
              </a:r>
              <a:r>
                <a:rPr lang="en-US" sz="22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-Edge steering team</a:t>
              </a:r>
            </a:p>
            <a:p>
              <a:pPr algn="ctr">
                <a:lnSpc>
                  <a:spcPts val="2860"/>
                </a:lnSpc>
              </a:pPr>
              <a:endParaRPr lang="en-US" sz="2200">
                <a:solidFill>
                  <a:srgbClr val="FFFFFF"/>
                </a:solidFill>
                <a:latin typeface="Open Sans"/>
              </a:endParaRPr>
            </a:p>
            <a:p>
              <a:pPr algn="ctr">
                <a:lnSpc>
                  <a:spcPts val="2860"/>
                </a:lnSpc>
              </a:pPr>
              <a:endParaRPr lang="en-US" sz="2200">
                <a:solidFill>
                  <a:srgbClr val="FFFFFF"/>
                </a:solidFill>
                <a:latin typeface="Open Sans"/>
              </a:endParaRPr>
            </a:p>
            <a:p>
              <a:pPr algn="ctr">
                <a:lnSpc>
                  <a:spcPts val="2860"/>
                </a:lnSpc>
              </a:pPr>
              <a:r>
                <a:rPr lang="en-US" sz="2200" b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Desired Outcomes:</a:t>
              </a:r>
              <a:r>
                <a:rPr lang="en-US" sz="220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Alignment on findings, opportunities, and recommendations; discuss proposed next steps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20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95190-5168-6FDF-FF91-B774EE9F1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42" y="3406500"/>
            <a:ext cx="7750415" cy="6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6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21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5762D-935E-7C03-8562-FEE54A8C5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43" y="3406500"/>
            <a:ext cx="7750414" cy="6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7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2027558"/>
            <a:ext cx="15811500" cy="3693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Flange and pickle work centers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Machine up time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FFFF"/>
                </a:solidFill>
                <a:latin typeface="Open Sans Bold"/>
              </a:rPr>
              <a:t>22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Bold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A64AE-B771-930C-7993-B48BE51BA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243" y="3406500"/>
            <a:ext cx="7750414" cy="64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38436" y="4758780"/>
            <a:ext cx="12211128" cy="76944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72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3403573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1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People: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lang="en-US" sz="2400" i="1">
                <a:solidFill>
                  <a:srgbClr val="01529B"/>
                </a:solidFill>
                <a:latin typeface="Open Sans"/>
              </a:rPr>
              <a:t>Dedicated, disconnected, aware of improvement possibilities</a:t>
            </a:r>
            <a:endParaRPr kumimoji="0"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Knowledgeable core team with a good mix of new and legacy contributors</a:t>
            </a:r>
            <a:endParaRPr lang="en-US" sz="2400">
              <a:solidFill>
                <a:srgbClr val="01529B"/>
              </a:solidFill>
              <a:latin typeface="Open Sans"/>
            </a:endParaRP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Tremendous tribal knowledge risk with already decreased knowledge among operators</a:t>
            </a:r>
            <a:endParaRPr kumimoji="0" lang="en-US" sz="240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Minimal departmental visibility creates disruptions in communication and operations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Lacking scorecard to assist holding individuals accountable</a:t>
            </a:r>
            <a:endParaRPr kumimoji="0" lang="en-US" sz="240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1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Process: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2400" i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Minimal control, lacking workflow efficiency, lacking drive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Operational process improvements are not sustained when business environment changes – must focus on managing change with operations and adjacent departments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Poor process in place to handle escalations and schedule changes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Improvements needed in material movement / job sequencing to keep machines running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Sales and operations planning – visibility needed to bookings, backlog, and billings – enhance conversation for sales to compare current funnel with open capacity</a:t>
            </a:r>
            <a:endParaRPr kumimoji="0" lang="en-US" sz="240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Systems:</a:t>
            </a: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en-US" sz="2400" i="1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Inconsistent data, lacking visibility, prone to human error / avoidance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New Scheduling system will upgrade visibility and scheduling process – change management, necessary adaptations, and sustained adoption are key to success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</a:rPr>
              <a:t>Lack of reporting on real-time and historical operations performance enables circular discussion around standards, operator abilities, and true operational capacity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42892"/>
            <a:ext cx="158115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Brighton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Tru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-Edge is primed to capitalize on the growing cryogenic market over the next 3-4 years</a:t>
            </a:r>
            <a:r>
              <a:rPr lang="en-US" sz="2400">
                <a:solidFill>
                  <a:srgbClr val="FFFFFF"/>
                </a:solidFill>
                <a:latin typeface="Open Sans"/>
              </a:rPr>
              <a:t>. 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here is an opportunity to improve visibility, communication, data capture, and standardized operational processes.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0027024" cy="61555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Executive Summary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C482A296-0463-4378-A990-910FF574638D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Open Sans Bold"/>
              </a:rPr>
              <a:t>03</a:t>
            </a:r>
          </a:p>
        </p:txBody>
      </p:sp>
      <p:pic>
        <p:nvPicPr>
          <p:cNvPr id="2050" name="Picture 2" descr="people Icon 4418845">
            <a:extLst>
              <a:ext uri="{FF2B5EF4-FFF2-40B4-BE49-F238E27FC236}">
                <a16:creationId xmlns:a16="http://schemas.microsoft.com/office/drawing/2014/main" id="{50B87F9E-7B65-A59C-8F6C-3CD714C55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715" y="2799460"/>
            <a:ext cx="2344040" cy="23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ears Icon 2071826">
            <a:extLst>
              <a:ext uri="{FF2B5EF4-FFF2-40B4-BE49-F238E27FC236}">
                <a16:creationId xmlns:a16="http://schemas.microsoft.com/office/drawing/2014/main" id="{7EEDF688-F601-2279-CFC8-9B5459E7A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715" y="4457700"/>
            <a:ext cx="2344040" cy="23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trics Icon 5160481">
            <a:extLst>
              <a:ext uri="{FF2B5EF4-FFF2-40B4-BE49-F238E27FC236}">
                <a16:creationId xmlns:a16="http://schemas.microsoft.com/office/drawing/2014/main" id="{D6950056-95B9-E696-945A-5550EA2E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1715" y="6504454"/>
            <a:ext cx="2344040" cy="23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9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t="36821" b="31448"/>
          <a:stretch/>
        </p:blipFill>
        <p:spPr>
          <a:xfrm>
            <a:off x="16602261" y="9263484"/>
            <a:ext cx="1242777" cy="30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38436" y="4758780"/>
            <a:ext cx="12211128" cy="76944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Recommended Next Steps</a:t>
            </a:r>
          </a:p>
        </p:txBody>
      </p:sp>
    </p:spTree>
    <p:extLst>
      <p:ext uri="{BB962C8B-B14F-4D97-AF65-F5344CB8AC3E}">
        <p14:creationId xmlns:p14="http://schemas.microsoft.com/office/powerpoint/2010/main" val="17638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1" lvl="1">
              <a:defRPr/>
            </a:pPr>
            <a:r>
              <a:rPr lang="en-US" sz="2400" b="1" dirty="0">
                <a:solidFill>
                  <a:srgbClr val="01529B"/>
                </a:solidFill>
                <a:latin typeface="Open Sans"/>
              </a:rPr>
              <a:t>SMED Approach to Changeovers, Job Sequencing, &amp; Material Movement</a:t>
            </a:r>
            <a:endParaRPr lang="en-US" sz="2400" i="1" dirty="0">
              <a:solidFill>
                <a:srgbClr val="01529B"/>
              </a:solidFill>
              <a:latin typeface="Open Sans"/>
            </a:endParaRP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Document key activities and decisions made between jobs – tool / die / equipment changes, material sequencing, next-job communication, schedule changes, data capture, etc.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Develop step-by-step processes and standard times for executing “set-up” and “tear-down” activities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Establish rules for operational decisions and workflows – next-job staging, schedule changes, tool readiness for changeovers, etc.</a:t>
            </a: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Key-Area Time Studies &amp; Observations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Observe and document key operator activities at press, flange, and pickling areas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Conduct time studies on actual jobs and collect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data regarding time to complete key activities</a:t>
            </a:r>
          </a:p>
          <a:p>
            <a:pPr marL="558801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Identify opportunities for further workflow improvement post-SMED deployment</a:t>
            </a: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215901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Workflow Improvements &amp; Simulation Iteration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1529B"/>
                </a:solidFill>
                <a:latin typeface="Open Sans"/>
              </a:rPr>
              <a:t>Iterate simulation results using data collected from time studies</a:t>
            </a:r>
          </a:p>
          <a:p>
            <a:pPr marL="558801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Execute additional workflow improvement opportunities post-SMED 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842892"/>
            <a:ext cx="15811500" cy="7386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Increase uptime by reducing changeover time, improving material </a:t>
            </a:r>
            <a:r>
              <a:rPr lang="en-US" sz="2400" dirty="0">
                <a:solidFill>
                  <a:srgbClr val="FFFFFF"/>
                </a:solidFill>
                <a:latin typeface="Open Sans"/>
              </a:rPr>
              <a:t>movement, and clearly sequencing jobs. Scale productivity further at key production areas with added observation and workflow enhancements.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25349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Phase 1: Improve Throughput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2557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2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0373" y="1623877"/>
            <a:ext cx="15267253" cy="7039246"/>
          </a:xfrm>
          <a:prstGeom prst="rect">
            <a:avLst/>
          </a:prstGeom>
          <a:solidFill>
            <a:srgbClr val="FFFFFF">
              <a:alpha val="4706"/>
            </a:srgbClr>
          </a:solidFill>
        </p:spPr>
      </p:sp>
      <p:sp>
        <p:nvSpPr>
          <p:cNvPr id="3" name="AutoShape 3"/>
          <p:cNvSpPr/>
          <p:nvPr/>
        </p:nvSpPr>
        <p:spPr>
          <a:xfrm rot="-5400000">
            <a:off x="503481" y="4172259"/>
            <a:ext cx="35651" cy="197813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17748868" y="4136608"/>
            <a:ext cx="35651" cy="1978134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t="36821" b="31448"/>
          <a:stretch/>
        </p:blipFill>
        <p:spPr>
          <a:xfrm>
            <a:off x="16602261" y="9263484"/>
            <a:ext cx="1242777" cy="30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038436" y="4758780"/>
            <a:ext cx="12211128" cy="769441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Key Themes</a:t>
            </a:r>
          </a:p>
        </p:txBody>
      </p:sp>
    </p:spTree>
    <p:extLst>
      <p:ext uri="{BB962C8B-B14F-4D97-AF65-F5344CB8AC3E}">
        <p14:creationId xmlns:p14="http://schemas.microsoft.com/office/powerpoint/2010/main" val="304728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842892"/>
            <a:ext cx="15573561" cy="738664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Instituting foundational operational excellence and data governance elements will drive heightened throughput and set the stage for advanced visibility into historical performance and future expectations.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42875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Foundational Improvements Lead to Advanced Insights</a:t>
            </a:r>
          </a:p>
        </p:txBody>
      </p:sp>
      <p:pic>
        <p:nvPicPr>
          <p:cNvPr id="11" name="Picture 13">
            <a:extLst>
              <a:ext uri="{FF2B5EF4-FFF2-40B4-BE49-F238E27FC236}">
                <a16:creationId xmlns:a16="http://schemas.microsoft.com/office/drawing/2014/main" id="{855F1F97-89A3-4BA9-9535-19A79081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714B94-04C4-DA60-02EB-DD37382FF636}"/>
              </a:ext>
            </a:extLst>
          </p:cNvPr>
          <p:cNvSpPr/>
          <p:nvPr/>
        </p:nvSpPr>
        <p:spPr>
          <a:xfrm rot="5400000">
            <a:off x="-134963" y="4230507"/>
            <a:ext cx="5361315" cy="3986900"/>
          </a:xfrm>
          <a:prstGeom prst="roundRect">
            <a:avLst/>
          </a:prstGeom>
          <a:solidFill>
            <a:srgbClr val="01529B"/>
          </a:solidFill>
          <a:ln>
            <a:solidFill>
              <a:srgbClr val="015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SMED approach on material movement and job sequencing to improve uptime at bottleneck areas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 production at presses, flanges, and pickling areas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solutions to ease workflow around key areas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Engage operations leaders on floor to drive throughput and sustain process improvements</a:t>
            </a:r>
          </a:p>
          <a:p>
            <a:pPr algn="ctr"/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6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throughput by reducing changeover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Better standards and accountability expectations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F2509E-317A-F785-4040-01FA6F4D3581}"/>
              </a:ext>
            </a:extLst>
          </p:cNvPr>
          <p:cNvSpPr/>
          <p:nvPr/>
        </p:nvSpPr>
        <p:spPr>
          <a:xfrm rot="5400000">
            <a:off x="4263907" y="4230507"/>
            <a:ext cx="5361315" cy="3986900"/>
          </a:xfrm>
          <a:prstGeom prst="roundRect">
            <a:avLst/>
          </a:prstGeom>
          <a:solidFill>
            <a:srgbClr val="01529B"/>
          </a:solidFill>
          <a:ln>
            <a:solidFill>
              <a:srgbClr val="015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Re-simulate impact of adding equipment capacity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production standards and finalize operator expectations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and instill production data capture standards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data adherence tools, reporting by employee, equipment, etc.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Accurate data foundation for advanced reporting, analysis, comparison, and planning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5EF108-E4D7-5DB6-6842-73E55C5CFFE1}"/>
              </a:ext>
            </a:extLst>
          </p:cNvPr>
          <p:cNvSpPr/>
          <p:nvPr/>
        </p:nvSpPr>
        <p:spPr>
          <a:xfrm rot="5400000">
            <a:off x="8662777" y="4230507"/>
            <a:ext cx="5361315" cy="3986900"/>
          </a:xfrm>
          <a:prstGeom prst="roundRect">
            <a:avLst/>
          </a:prstGeom>
          <a:solidFill>
            <a:srgbClr val="01529B"/>
          </a:solidFill>
          <a:ln>
            <a:solidFill>
              <a:srgbClr val="015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automated operations reporting package containing real-time and historical performance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and track performance against standards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production staff training needs based on performance to standards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and deploy training plan to improve total operator effectiveness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Faster visibility to operational performance to promote</a:t>
            </a: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corrective action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Targeted training application to improve operator competency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0DB69A-6FCF-9909-093F-F864A04F69F1}"/>
              </a:ext>
            </a:extLst>
          </p:cNvPr>
          <p:cNvSpPr/>
          <p:nvPr/>
        </p:nvSpPr>
        <p:spPr>
          <a:xfrm rot="5400000">
            <a:off x="13061647" y="4230507"/>
            <a:ext cx="5361315" cy="3986900"/>
          </a:xfrm>
          <a:prstGeom prst="roundRect">
            <a:avLst/>
          </a:prstGeom>
          <a:solidFill>
            <a:srgbClr val="01529B"/>
          </a:solidFill>
          <a:ln>
            <a:solidFill>
              <a:srgbClr val="015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Recommendations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automated report compiling bookings (incoming orders), backlog (orders in queue), and billings (orders invoiced) to build realistic expectations for sales prospecting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Incorporate capacity planning view by equipment group and individual machine to indicate true timelines for current sales funnel opportunities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Align operational capacity and performance with sales activities to drive appropriate customer expectations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B263770A-81F3-A93D-6C42-BD39594DDA5D}"/>
              </a:ext>
            </a:extLst>
          </p:cNvPr>
          <p:cNvSpPr txBox="1"/>
          <p:nvPr/>
        </p:nvSpPr>
        <p:spPr>
          <a:xfrm>
            <a:off x="552244" y="3013648"/>
            <a:ext cx="3986902" cy="377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1529B"/>
                </a:solidFill>
                <a:latin typeface="Open Sans"/>
              </a:rPr>
              <a:t>Operational Excellence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09CA5FAD-A35B-3993-E2C0-2D2F6FB02E7E}"/>
              </a:ext>
            </a:extLst>
          </p:cNvPr>
          <p:cNvSpPr txBox="1"/>
          <p:nvPr/>
        </p:nvSpPr>
        <p:spPr>
          <a:xfrm>
            <a:off x="4951114" y="3013648"/>
            <a:ext cx="3986902" cy="370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1529B"/>
                </a:solidFill>
                <a:latin typeface="Open Sans"/>
              </a:rPr>
              <a:t>Data &amp; Analytics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DAAA21D-D99C-6881-FA83-9750AB786B7D}"/>
              </a:ext>
            </a:extLst>
          </p:cNvPr>
          <p:cNvSpPr txBox="1"/>
          <p:nvPr/>
        </p:nvSpPr>
        <p:spPr>
          <a:xfrm>
            <a:off x="9349984" y="3013648"/>
            <a:ext cx="3986902" cy="377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1529B"/>
                </a:solidFill>
                <a:latin typeface="Open Sans"/>
              </a:rPr>
              <a:t>Improved Ops Visibility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D6682-3812-C465-7A7C-86E917F088A3}"/>
              </a:ext>
            </a:extLst>
          </p:cNvPr>
          <p:cNvSpPr txBox="1"/>
          <p:nvPr/>
        </p:nvSpPr>
        <p:spPr>
          <a:xfrm>
            <a:off x="13748853" y="3013648"/>
            <a:ext cx="3986902" cy="377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 b="1">
                <a:solidFill>
                  <a:srgbClr val="01529B"/>
                </a:solidFill>
                <a:latin typeface="Open Sans"/>
              </a:rPr>
              <a:t>Improved S&amp;OP Visibility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F64CB6CC-AF4B-E982-44DB-BAD28195F5C4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6515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4801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Gaps Overview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There is limited space for staging, especially with new machines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Staging outside/away from machines leads to longer time needed to locate and load product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Staging becomes especially difficult at bottleneck machines – flanging and pickling</a:t>
            </a: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Need production leader to drive on 1</a:t>
            </a:r>
            <a:r>
              <a:rPr lang="en-US" sz="2400" baseline="300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st</a:t>
            </a: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 shift</a:t>
            </a: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No one actively organizing next orders, prepping load/unload, stopping phone/chat sessions, etc.</a:t>
            </a:r>
            <a:endParaRPr lang="en-US">
              <a:cs typeface="Calibri"/>
            </a:endParaRP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Without oversight, standard process of writing a product’s next location is not being followed</a:t>
            </a: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+mn-lt"/>
                <a:cs typeface="+mn-lt"/>
              </a:rPr>
              <a:t>Operators are responsible for clean-up, loading, unloading, and changeovers</a:t>
            </a:r>
            <a:endParaRPr lang="en-US" sz="2400">
              <a:solidFill>
                <a:srgbClr val="01529B"/>
              </a:solidFill>
              <a:latin typeface="Open Sans"/>
              <a:ea typeface="Open Sans"/>
              <a:cs typeface="Open Sans"/>
            </a:endParaRPr>
          </a:p>
          <a:p>
            <a:pPr marL="1016000" lvl="2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Calibri"/>
              </a:rPr>
              <a:t>Reduced focus on material handlers compared with years past has contributed to increased downtime</a:t>
            </a: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endParaRPr lang="en-US" sz="2400">
              <a:solidFill>
                <a:srgbClr val="01529B"/>
              </a:solidFill>
              <a:latin typeface="Open Sans"/>
            </a:endParaRPr>
          </a:p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Goal Statement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 b="1">
                <a:solidFill>
                  <a:srgbClr val="01529B"/>
                </a:solidFill>
                <a:latin typeface="Open Sans"/>
              </a:rPr>
              <a:t>Increase throughput</a:t>
            </a:r>
            <a:r>
              <a:rPr lang="en-US" sz="2400">
                <a:solidFill>
                  <a:srgbClr val="01529B"/>
                </a:solidFill>
                <a:latin typeface="Open Sans"/>
              </a:rPr>
              <a:t> by reducing </a:t>
            </a:r>
            <a:r>
              <a:rPr lang="en-US" sz="2400" b="1">
                <a:solidFill>
                  <a:srgbClr val="01529B"/>
                </a:solidFill>
                <a:latin typeface="Open Sans"/>
              </a:rPr>
              <a:t>changeover</a:t>
            </a:r>
            <a:r>
              <a:rPr lang="en-US" sz="2400">
                <a:solidFill>
                  <a:srgbClr val="01529B"/>
                </a:solidFill>
                <a:latin typeface="Open Sans"/>
              </a:rPr>
              <a:t> time and improving </a:t>
            </a:r>
            <a:r>
              <a:rPr lang="en-US" sz="2400" b="1">
                <a:solidFill>
                  <a:srgbClr val="01529B"/>
                </a:solidFill>
                <a:latin typeface="Open Sans"/>
              </a:rPr>
              <a:t>standards</a:t>
            </a:r>
            <a:r>
              <a:rPr lang="en-US" sz="2400">
                <a:solidFill>
                  <a:srgbClr val="01529B"/>
                </a:solidFill>
                <a:latin typeface="Open Sans"/>
              </a:rPr>
              <a:t> and </a:t>
            </a:r>
            <a:r>
              <a:rPr lang="en-US" sz="2400" b="1">
                <a:solidFill>
                  <a:srgbClr val="01529B"/>
                </a:solidFill>
                <a:latin typeface="Open Sans"/>
              </a:rPr>
              <a:t>accountability</a:t>
            </a:r>
            <a:r>
              <a:rPr lang="en-US" sz="2400">
                <a:solidFill>
                  <a:srgbClr val="01529B"/>
                </a:solidFill>
                <a:latin typeface="Open Sans"/>
              </a:rPr>
              <a:t> expectations</a:t>
            </a:r>
            <a:endParaRPr lang="en-US" sz="240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0027024" cy="615553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Operational Excellence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3104E16E-1D28-994E-20BA-7D14C68CF8B2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6096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602261" y="8904615"/>
            <a:ext cx="1242777" cy="960563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18288000" cy="2799460"/>
            <a:chOff x="0" y="0"/>
            <a:chExt cx="6186311" cy="9469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946978"/>
            </a:xfrm>
            <a:custGeom>
              <a:avLst/>
              <a:gdLst/>
              <a:ahLst/>
              <a:cxnLst/>
              <a:rect l="l" t="t" r="r" b="b"/>
              <a:pathLst>
                <a:path w="6186311" h="946978">
                  <a:moveTo>
                    <a:pt x="0" y="0"/>
                  </a:moveTo>
                  <a:lnTo>
                    <a:pt x="6186311" y="0"/>
                  </a:lnTo>
                  <a:lnTo>
                    <a:pt x="6186311" y="946978"/>
                  </a:lnTo>
                  <a:lnTo>
                    <a:pt x="0" y="946978"/>
                  </a:lnTo>
                  <a:close/>
                </a:path>
              </a:pathLst>
            </a:custGeom>
            <a:solidFill>
              <a:srgbClr val="01529B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45819" y="3082682"/>
            <a:ext cx="15865725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590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1529B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Gaps Overview</a:t>
            </a:r>
            <a:endParaRPr lang="en-US" sz="2400" i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Lack of confidence in production data input by operators</a:t>
            </a:r>
          </a:p>
          <a:p>
            <a:pPr marL="1016000" lvl="2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Default machines incorrectly selected</a:t>
            </a:r>
          </a:p>
          <a:p>
            <a:pPr marL="1016000" lvl="2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Inaccurate time entries require manual cleanup</a:t>
            </a:r>
            <a:endParaRPr lang="en-US"/>
          </a:p>
          <a:p>
            <a:pPr marL="558800" lvl="1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Current production data points do not capture true machine uptime</a:t>
            </a:r>
          </a:p>
          <a:p>
            <a:pPr marL="1016000" lvl="2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Production time captured represents time between job’s start and finish</a:t>
            </a:r>
          </a:p>
          <a:p>
            <a:pPr marL="1016000" lvl="2" indent="-342900">
              <a:buFont typeface="Arial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Lack of data segmentation around non-value-add activities required by the job (prep/loading, unloading, cleaning) limits the ability to simulate the operation’s actual execution</a:t>
            </a: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Uncertainty surrounding accuracy of time standards</a:t>
            </a:r>
            <a:endParaRPr lang="en-US" sz="2400" i="1">
              <a:solidFill>
                <a:srgbClr val="01529B"/>
              </a:solidFill>
              <a:latin typeface="Open Sans"/>
              <a:ea typeface="Open Sans"/>
              <a:cs typeface="Open Sans"/>
            </a:endParaRPr>
          </a:p>
          <a:p>
            <a:pPr marL="558800" lvl="1" indent="-342900"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srgbClr val="01529B"/>
                </a:solidFill>
                <a:latin typeface="Open Sans"/>
                <a:ea typeface="Open Sans"/>
                <a:cs typeface="Open Sans"/>
              </a:rPr>
              <a:t>Maintenance hours are not tracked</a:t>
            </a:r>
          </a:p>
          <a:p>
            <a:pPr marL="215900" marR="0"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b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215900" lvl="1">
              <a:defRPr/>
            </a:pPr>
            <a:endParaRPr lang="en-US" sz="2400" b="1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5588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01529B"/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  <a:p>
            <a:pPr marL="215900" lvl="1">
              <a:defRPr/>
            </a:pPr>
            <a:endParaRPr lang="en-US" sz="2400">
              <a:solidFill>
                <a:srgbClr val="01529B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062553"/>
            <a:ext cx="13906500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Data &amp; Analytics</a:t>
            </a:r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9E87DFC4-E5BA-4B30-9289-4FBAA276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11544" y="9263484"/>
            <a:ext cx="1024211" cy="242823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4FB075C8-B1AC-1EA2-CAC1-9E293A5B6578}"/>
              </a:ext>
            </a:extLst>
          </p:cNvPr>
          <p:cNvSpPr txBox="1"/>
          <p:nvPr/>
        </p:nvSpPr>
        <p:spPr>
          <a:xfrm>
            <a:off x="16998255" y="1000125"/>
            <a:ext cx="261045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25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Bold"/>
                <a:ea typeface="+mn-ea"/>
                <a:cs typeface="+mn-cs"/>
              </a:rPr>
              <a:t>09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B5C2D5-714C-D730-CB35-86497DCF14E3}"/>
              </a:ext>
            </a:extLst>
          </p:cNvPr>
          <p:cNvCxnSpPr/>
          <p:nvPr/>
        </p:nvCxnSpPr>
        <p:spPr>
          <a:xfrm>
            <a:off x="8591107" y="8256981"/>
            <a:ext cx="9144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EFFDF5-0455-62DF-F442-E103C42CC5CD}"/>
              </a:ext>
            </a:extLst>
          </p:cNvPr>
          <p:cNvCxnSpPr/>
          <p:nvPr/>
        </p:nvCxnSpPr>
        <p:spPr>
          <a:xfrm>
            <a:off x="8555665" y="7184951"/>
            <a:ext cx="9144000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E6FAC3-4C80-DF51-5D94-E7B9E68E631F}"/>
              </a:ext>
            </a:extLst>
          </p:cNvPr>
          <p:cNvSpPr txBox="1"/>
          <p:nvPr/>
        </p:nvSpPr>
        <p:spPr>
          <a:xfrm>
            <a:off x="12330222" y="6326857"/>
            <a:ext cx="143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Current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58705-AFA6-BFD0-4C75-B2C07FD5FE19}"/>
              </a:ext>
            </a:extLst>
          </p:cNvPr>
          <p:cNvSpPr txBox="1"/>
          <p:nvPr/>
        </p:nvSpPr>
        <p:spPr>
          <a:xfrm>
            <a:off x="12383386" y="7423609"/>
            <a:ext cx="13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Future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279EE-7EE0-DE1E-DFBE-F51E397836F8}"/>
              </a:ext>
            </a:extLst>
          </p:cNvPr>
          <p:cNvSpPr txBox="1"/>
          <p:nvPr/>
        </p:nvSpPr>
        <p:spPr>
          <a:xfrm>
            <a:off x="8555665" y="6733585"/>
            <a:ext cx="9144000" cy="369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Job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124B7-EDC2-E138-B876-824B4F76FBE4}"/>
              </a:ext>
            </a:extLst>
          </p:cNvPr>
          <p:cNvSpPr txBox="1"/>
          <p:nvPr/>
        </p:nvSpPr>
        <p:spPr>
          <a:xfrm>
            <a:off x="10715847" y="7820632"/>
            <a:ext cx="4114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Job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037384-CD6B-7B46-5EF8-56EED67FB2D9}"/>
              </a:ext>
            </a:extLst>
          </p:cNvPr>
          <p:cNvSpPr txBox="1"/>
          <p:nvPr/>
        </p:nvSpPr>
        <p:spPr>
          <a:xfrm>
            <a:off x="8591107" y="7820631"/>
            <a:ext cx="2133600" cy="3693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Prep/Load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6270C-39D6-8EA3-ACF8-A0EE268FF86A}"/>
              </a:ext>
            </a:extLst>
          </p:cNvPr>
          <p:cNvSpPr txBox="1"/>
          <p:nvPr/>
        </p:nvSpPr>
        <p:spPr>
          <a:xfrm>
            <a:off x="14839507" y="7820632"/>
            <a:ext cx="1071470" cy="369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Unload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D6631-FDB5-EE4B-1294-160002397B25}"/>
              </a:ext>
            </a:extLst>
          </p:cNvPr>
          <p:cNvSpPr txBox="1"/>
          <p:nvPr/>
        </p:nvSpPr>
        <p:spPr>
          <a:xfrm>
            <a:off x="15910977" y="7820632"/>
            <a:ext cx="7666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Clean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4FBD3-029D-1F0F-BDBF-8F455DF9EFA5}"/>
              </a:ext>
            </a:extLst>
          </p:cNvPr>
          <p:cNvSpPr txBox="1"/>
          <p:nvPr/>
        </p:nvSpPr>
        <p:spPr>
          <a:xfrm>
            <a:off x="6423275" y="78206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Actual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A8BD5-69E5-B6D9-CCD7-BE88F59C1B92}"/>
              </a:ext>
            </a:extLst>
          </p:cNvPr>
          <p:cNvSpPr txBox="1"/>
          <p:nvPr/>
        </p:nvSpPr>
        <p:spPr>
          <a:xfrm>
            <a:off x="6423276" y="833483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Expected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621E0-B167-1E48-4569-12D830A2E59C}"/>
              </a:ext>
            </a:extLst>
          </p:cNvPr>
          <p:cNvSpPr txBox="1"/>
          <p:nvPr/>
        </p:nvSpPr>
        <p:spPr>
          <a:xfrm>
            <a:off x="11468507" y="8330785"/>
            <a:ext cx="41236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Job 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21E61F-8DAA-99FD-6F9E-AE7F6F4CCC3E}"/>
              </a:ext>
            </a:extLst>
          </p:cNvPr>
          <p:cNvSpPr txBox="1"/>
          <p:nvPr/>
        </p:nvSpPr>
        <p:spPr>
          <a:xfrm>
            <a:off x="8591106" y="8330785"/>
            <a:ext cx="2886261" cy="36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Prep/Load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DF1362-25F3-2D4C-EBE1-4E3FC64EEE51}"/>
              </a:ext>
            </a:extLst>
          </p:cNvPr>
          <p:cNvSpPr txBox="1"/>
          <p:nvPr/>
        </p:nvSpPr>
        <p:spPr>
          <a:xfrm>
            <a:off x="15601029" y="8330785"/>
            <a:ext cx="1239818" cy="369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Unload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DD1C5B-3103-48D9-BE48-1FBDC74BB409}"/>
              </a:ext>
            </a:extLst>
          </p:cNvPr>
          <p:cNvSpPr txBox="1"/>
          <p:nvPr/>
        </p:nvSpPr>
        <p:spPr>
          <a:xfrm>
            <a:off x="16840848" y="8330785"/>
            <a:ext cx="8995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Clean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1E8DA4-D34E-95BB-C710-A181536BD2CB}"/>
              </a:ext>
            </a:extLst>
          </p:cNvPr>
          <p:cNvSpPr txBox="1"/>
          <p:nvPr/>
        </p:nvSpPr>
        <p:spPr>
          <a:xfrm>
            <a:off x="878958" y="7103434"/>
            <a:ext cx="59684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1529B"/>
                </a:solidFill>
                <a:latin typeface="Open Sans"/>
                <a:cs typeface="Segoe UI"/>
              </a:rPr>
              <a:t>Goal Statement</a:t>
            </a:r>
            <a:r>
              <a:rPr lang="en-US" sz="2400" dirty="0">
                <a:latin typeface="Open Sans"/>
                <a:cs typeface="Segoe UI"/>
              </a:rPr>
              <a:t>​</a:t>
            </a:r>
            <a:endParaRPr lang="en-US" sz="2400" dirty="0">
              <a:latin typeface="Open Sans"/>
              <a:ea typeface="Open Sans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1529B"/>
                </a:solidFill>
                <a:latin typeface="Open Sans"/>
                <a:ea typeface="Open Sans"/>
                <a:cs typeface="Segoe UI"/>
              </a:rPr>
              <a:t>Obtain </a:t>
            </a:r>
            <a:r>
              <a:rPr lang="en-US" sz="2400" b="1" dirty="0">
                <a:solidFill>
                  <a:srgbClr val="01529B"/>
                </a:solidFill>
                <a:latin typeface="Open Sans"/>
                <a:ea typeface="Open Sans"/>
                <a:cs typeface="Segoe UI"/>
              </a:rPr>
              <a:t>accurate data </a:t>
            </a:r>
            <a:r>
              <a:rPr lang="en-US" sz="2400" dirty="0">
                <a:solidFill>
                  <a:srgbClr val="01529B"/>
                </a:solidFill>
                <a:latin typeface="Open Sans"/>
                <a:ea typeface="Open Sans"/>
                <a:cs typeface="Segoe UI"/>
              </a:rPr>
              <a:t>for advanced analysis, comparison, and planning</a:t>
            </a:r>
          </a:p>
        </p:txBody>
      </p:sp>
    </p:spTree>
    <p:extLst>
      <p:ext uri="{BB962C8B-B14F-4D97-AF65-F5344CB8AC3E}">
        <p14:creationId xmlns:p14="http://schemas.microsoft.com/office/powerpoint/2010/main" val="242721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09E511040CB4C9539D781BC49DAA2" ma:contentTypeVersion="10" ma:contentTypeDescription="Create a new document." ma:contentTypeScope="" ma:versionID="9e4c67e95e8672629abcfdcab618b535">
  <xsd:schema xmlns:xsd="http://www.w3.org/2001/XMLSchema" xmlns:xs="http://www.w3.org/2001/XMLSchema" xmlns:p="http://schemas.microsoft.com/office/2006/metadata/properties" xmlns:ns2="150405d2-2bd9-48f9-b00e-70170522663a" targetNamespace="http://schemas.microsoft.com/office/2006/metadata/properties" ma:root="true" ma:fieldsID="2186e2cd3954743b9241a312b7c3a1e4" ns2:_="">
    <xsd:import namespace="150405d2-2bd9-48f9-b00e-7017052266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405d2-2bd9-48f9-b00e-701705226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2E4252-30FC-4179-9CDF-E37F45A0B22F}">
  <ds:schemaRefs>
    <ds:schemaRef ds:uri="150405d2-2bd9-48f9-b00e-7017052266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6786559-5B68-4713-920D-A812189E1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CCEB77-B7BA-4BAC-8608-EC3E9743E43E}">
  <ds:schemaRefs>
    <ds:schemaRef ds:uri="150405d2-2bd9-48f9-b00e-7017052266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1493</Words>
  <Application>Microsoft Office PowerPoint</Application>
  <PresentationFormat>Custom</PresentationFormat>
  <Paragraphs>249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Open Sans</vt:lpstr>
      <vt:lpstr>Calibri</vt:lpstr>
      <vt:lpstr>Open Sans Bold</vt:lpstr>
      <vt:lpstr>Arial,Sans-Serif</vt:lpstr>
      <vt:lpstr>Muli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Status Updates Template (BLUE)</dc:title>
  <dc:creator>Tasha Rugg</dc:creator>
  <cp:lastModifiedBy>Nicholas  Behrendt</cp:lastModifiedBy>
  <cp:revision>1</cp:revision>
  <dcterms:created xsi:type="dcterms:W3CDTF">2006-08-16T00:00:00Z</dcterms:created>
  <dcterms:modified xsi:type="dcterms:W3CDTF">2023-01-05T21:47:45Z</dcterms:modified>
  <dc:identifier>DAEugPxnc-4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0x010100B7709E511040CB4C9539D781BC49DAA2</vt:lpwstr>
  </property>
</Properties>
</file>