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2" r:id="rId4"/>
  </p:sldMasterIdLst>
  <p:notesMasterIdLst>
    <p:notesMasterId r:id="rId37"/>
  </p:notesMasterIdLst>
  <p:handoutMasterIdLst>
    <p:handoutMasterId r:id="rId38"/>
  </p:handoutMasterIdLst>
  <p:sldIdLst>
    <p:sldId id="2321" r:id="rId5"/>
    <p:sldId id="890" r:id="rId6"/>
    <p:sldId id="910" r:id="rId7"/>
    <p:sldId id="1893" r:id="rId8"/>
    <p:sldId id="1894" r:id="rId9"/>
    <p:sldId id="881" r:id="rId10"/>
    <p:sldId id="906" r:id="rId11"/>
    <p:sldId id="834" r:id="rId12"/>
    <p:sldId id="914" r:id="rId13"/>
    <p:sldId id="868" r:id="rId14"/>
    <p:sldId id="854" r:id="rId15"/>
    <p:sldId id="915" r:id="rId16"/>
    <p:sldId id="918" r:id="rId17"/>
    <p:sldId id="919" r:id="rId18"/>
    <p:sldId id="1906" r:id="rId19"/>
    <p:sldId id="895" r:id="rId20"/>
    <p:sldId id="1887" r:id="rId21"/>
    <p:sldId id="1895" r:id="rId22"/>
    <p:sldId id="1901" r:id="rId23"/>
    <p:sldId id="1889" r:id="rId24"/>
    <p:sldId id="1896" r:id="rId25"/>
    <p:sldId id="1890" r:id="rId26"/>
    <p:sldId id="1891" r:id="rId27"/>
    <p:sldId id="1898" r:id="rId28"/>
    <p:sldId id="1930" r:id="rId29"/>
    <p:sldId id="1931" r:id="rId30"/>
    <p:sldId id="1904" r:id="rId31"/>
    <p:sldId id="1915" r:id="rId32"/>
    <p:sldId id="1921" r:id="rId33"/>
    <p:sldId id="1918" r:id="rId34"/>
    <p:sldId id="1924" r:id="rId35"/>
    <p:sldId id="1909" r:id="rId36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149" userDrawn="1">
          <p15:clr>
            <a:srgbClr val="A4A3A4"/>
          </p15:clr>
        </p15:guide>
        <p15:guide id="6" pos="6091" userDrawn="1">
          <p15:clr>
            <a:srgbClr val="A4A3A4"/>
          </p15:clr>
        </p15:guide>
        <p15:guide id="9" orient="horz" pos="4088" userDrawn="1">
          <p15:clr>
            <a:srgbClr val="A4A3A4"/>
          </p15:clr>
        </p15:guide>
        <p15:guide id="10" orient="horz" pos="1298" userDrawn="1">
          <p15:clr>
            <a:srgbClr val="A4A3A4"/>
          </p15:clr>
        </p15:guide>
        <p15:guide id="11" pos="6023" userDrawn="1">
          <p15:clr>
            <a:srgbClr val="A4A3A4"/>
          </p15:clr>
        </p15:guide>
        <p15:guide id="12" pos="217" userDrawn="1">
          <p15:clr>
            <a:srgbClr val="A4A3A4"/>
          </p15:clr>
        </p15:guide>
        <p15:guide id="13" orient="horz" pos="1370" userDrawn="1">
          <p15:clr>
            <a:srgbClr val="A4A3A4"/>
          </p15:clr>
        </p15:guide>
        <p15:guide id="14" pos="2931" userDrawn="1">
          <p15:clr>
            <a:srgbClr val="A4A3A4"/>
          </p15:clr>
        </p15:guide>
        <p15:guide id="15" pos="3302" userDrawn="1">
          <p15:clr>
            <a:srgbClr val="A4A3A4"/>
          </p15:clr>
        </p15:guide>
        <p15:guide id="16" pos="3366" userDrawn="1">
          <p15:clr>
            <a:srgbClr val="A4A3A4"/>
          </p15:clr>
        </p15:guide>
        <p15:guide id="17" pos="2867" userDrawn="1">
          <p15:clr>
            <a:srgbClr val="A4A3A4"/>
          </p15:clr>
        </p15:guide>
        <p15:guide id="18" orient="horz" pos="1427" userDrawn="1">
          <p15:clr>
            <a:srgbClr val="A4A3A4"/>
          </p15:clr>
        </p15:guide>
        <p15:guide id="19" orient="horz" pos="1536" userDrawn="1">
          <p15:clr>
            <a:srgbClr val="A4A3A4"/>
          </p15:clr>
        </p15:guide>
        <p15:guide id="20" orient="horz" pos="3975" userDrawn="1">
          <p15:clr>
            <a:srgbClr val="A4A3A4"/>
          </p15:clr>
        </p15:guide>
        <p15:guide id="21" orient="horz" pos="2160">
          <p15:clr>
            <a:srgbClr val="A4A3A4"/>
          </p15:clr>
        </p15:guide>
        <p15:guide id="22" pos="3120">
          <p15:clr>
            <a:srgbClr val="A4A3A4"/>
          </p15:clr>
        </p15:guide>
        <p15:guide id="23" pos="308">
          <p15:clr>
            <a:srgbClr val="A4A3A4"/>
          </p15:clr>
        </p15:guide>
        <p15:guide id="24" pos="5932">
          <p15:clr>
            <a:srgbClr val="A4A3A4"/>
          </p15:clr>
        </p15:guide>
        <p15:guide id="25" pos="5683">
          <p15:clr>
            <a:srgbClr val="A4A3A4"/>
          </p15:clr>
        </p15:guide>
        <p15:guide id="26" orient="horz" pos="1434">
          <p15:clr>
            <a:srgbClr val="A4A3A4"/>
          </p15:clr>
        </p15:guide>
        <p15:guide id="27" orient="horz" pos="595">
          <p15:clr>
            <a:srgbClr val="A4A3A4"/>
          </p15:clr>
        </p15:guide>
        <p15:guide id="28" pos="2939">
          <p15:clr>
            <a:srgbClr val="A4A3A4"/>
          </p15:clr>
        </p15:guide>
        <p15:guide id="29" pos="330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남희(KIM NAM HEE)/HR담당/SK" initials="김NH" lastIdx="1" clrIdx="0"/>
  <p:cmAuthor id="2" name="유영지(YOO YOUNGJEE)/역량개발담당/SK" initials="유Y" lastIdx="1" clrIdx="1"/>
  <p:cmAuthor id="3" name="유백(YU BAEK)/HR담당/SK" initials="유B" lastIdx="6" clrIdx="2"/>
  <p:cmAuthor id="4" name="김남희(KIM NAM HEE)/HR담당/SK" initials="김NH [2]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DFF"/>
    <a:srgbClr val="F9AD6F"/>
    <a:srgbClr val="93CDDD"/>
    <a:srgbClr val="FF7A00"/>
    <a:srgbClr val="254061"/>
    <a:srgbClr val="558ED5"/>
    <a:srgbClr val="929FB0"/>
    <a:srgbClr val="C8CFD7"/>
    <a:srgbClr val="AAC6EA"/>
    <a:srgbClr val="D4E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610191-0569-4611-B73B-1199F1DE5B6E}" v="2" dt="2021-03-26T06:21:17.9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39" autoAdjust="0"/>
    <p:restoredTop sz="96196" autoAdjust="0"/>
  </p:normalViewPr>
  <p:slideViewPr>
    <p:cSldViewPr>
      <p:cViewPr varScale="1">
        <p:scale>
          <a:sx n="69" d="100"/>
          <a:sy n="69" d="100"/>
        </p:scale>
        <p:origin x="192" y="736"/>
      </p:cViewPr>
      <p:guideLst>
        <p:guide pos="149"/>
        <p:guide pos="6091"/>
        <p:guide orient="horz" pos="4088"/>
        <p:guide orient="horz" pos="1298"/>
        <p:guide pos="6023"/>
        <p:guide pos="217"/>
        <p:guide orient="horz" pos="1370"/>
        <p:guide pos="2931"/>
        <p:guide pos="3302"/>
        <p:guide pos="3366"/>
        <p:guide pos="2867"/>
        <p:guide orient="horz" pos="1427"/>
        <p:guide orient="horz" pos="1536"/>
        <p:guide orient="horz" pos="3975"/>
        <p:guide orient="horz" pos="2160"/>
        <p:guide pos="3120"/>
        <p:guide pos="308"/>
        <p:guide pos="5932"/>
        <p:guide pos="5683"/>
        <p:guide orient="horz" pos="1434"/>
        <p:guide orient="horz" pos="595"/>
        <p:guide pos="2939"/>
        <p:guide pos="33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3330" y="9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8693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1" y="1"/>
            <a:ext cx="2949099" cy="498693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22E7D5EE-2E43-4D49-B8E5-2A580577F814}" type="datetimeFigureOut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2021. 6. 28.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40648"/>
            <a:ext cx="2949099" cy="498692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1" y="9440648"/>
            <a:ext cx="2949099" cy="498692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78267275-433E-4180-814E-4B35236A27D3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‹#›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274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8693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8693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BD4F877D-F0A5-4205-9556-3C835831EB80}" type="datetimeFigureOut">
              <a:rPr lang="ko-KR" altLang="en-US" smtClean="0"/>
              <a:pPr/>
              <a:t>2021. 6. 28.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34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1" rIns="91422" bIns="45711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83308"/>
            <a:ext cx="5444490" cy="3913614"/>
          </a:xfrm>
          <a:prstGeom prst="rect">
            <a:avLst/>
          </a:prstGeom>
        </p:spPr>
        <p:txBody>
          <a:bodyPr vert="horz" lIns="91422" tIns="45711" rIns="91422" bIns="45711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40648"/>
            <a:ext cx="2949099" cy="498692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1" y="9440648"/>
            <a:ext cx="2949099" cy="498692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B606E0C0-4448-4B11-841F-E807EB4C0F9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925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anaLinback/scrum-training-one-day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anaLinback/scrum-training-one-day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주의사항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7148" indent="-179367">
              <a:buFont typeface="시스템 서체 일반체"/>
              <a:buChar char="-"/>
            </a:pP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 이상일 경우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작은 팀으로 분리할 것을 권장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7148" indent="-179367">
              <a:buFont typeface="시스템 서체 일반체"/>
              <a:buChar char="-"/>
            </a:pP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팀간 업무의 상호작용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의존성은 최소화하고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응집도는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극대화</a:t>
            </a:r>
          </a:p>
          <a:p>
            <a:pPr marL="357148" indent="-179367">
              <a:buFont typeface="시스템 서체 일반체"/>
              <a:buChar char="-"/>
            </a:pP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팀간 상호작용은 각 팀 스크럼 마스터끼리의 회의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(Scrum of Scrum)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수행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7148" indent="-179367">
              <a:buFont typeface="시스템 서체 일반체"/>
              <a:buChar char="-"/>
            </a:pPr>
            <a:endParaRPr lang="en-US" altLang="ko-KR" sz="1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/>
              <a:t>스크럼 프로젝트의 핵심은 스크럼 팀이다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dirty="0">
                <a:latin typeface="맑은 고딕" panose="020B0503020000020004" pitchFamily="50" charset="-127"/>
                <a:ea typeface="+mn-ea"/>
              </a:rPr>
              <a:t>스크럼 팀에는 관리자가 없다</a:t>
            </a:r>
            <a:r>
              <a:rPr lang="en-US" altLang="ko-KR" sz="1200" b="0" dirty="0">
                <a:latin typeface="맑은 고딕" panose="020B0503020000020004" pitchFamily="50" charset="-127"/>
                <a:ea typeface="+mn-ea"/>
              </a:rPr>
              <a:t>. </a:t>
            </a:r>
            <a:r>
              <a:rPr lang="ko-KR" altLang="en-US" sz="1200" b="0" dirty="0">
                <a:latin typeface="맑은 고딕" panose="020B0503020000020004" pitchFamily="50" charset="-127"/>
                <a:ea typeface="+mn-ea"/>
              </a:rPr>
              <a:t>팀은 최대한 자율적</a:t>
            </a:r>
            <a:r>
              <a:rPr lang="en-US" altLang="ko-KR" sz="1200" b="0" dirty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b="0" dirty="0">
                <a:latin typeface="맑은 고딕" panose="020B0503020000020004" pitchFamily="50" charset="-127"/>
                <a:ea typeface="+mn-ea"/>
              </a:rPr>
              <a:t>주도적으로 일해야 한다</a:t>
            </a:r>
            <a:r>
              <a:rPr lang="en-US" altLang="ko-KR" sz="1200" b="0" dirty="0">
                <a:latin typeface="맑은 고딕" panose="020B0503020000020004" pitchFamily="50" charset="-127"/>
                <a:ea typeface="+mn-ea"/>
              </a:rPr>
              <a:t>.</a:t>
            </a:r>
            <a:endParaRPr lang="ko-KR" altLang="en-US" sz="1200" b="0" dirty="0">
              <a:latin typeface="맑은 고딕" panose="020B0503020000020004" pitchFamily="50" charset="-127"/>
              <a:ea typeface="+mn-ea"/>
            </a:endParaRPr>
          </a:p>
          <a:p>
            <a:r>
              <a:rPr kumimoji="1" lang="ko-KR" altLang="en-US" dirty="0"/>
              <a:t>제품책임자는 기존처럼 요구사항을 내기만 하는 사람이 아니다</a:t>
            </a:r>
            <a:r>
              <a:rPr kumimoji="1" lang="en-US" altLang="ko-KR" dirty="0"/>
              <a:t>.  </a:t>
            </a:r>
          </a:p>
          <a:p>
            <a:endParaRPr kumimoji="1" lang="en-US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D89A-5C36-A74B-8634-759CCB635628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7645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D89A-5C36-A74B-8634-759CCB635628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3358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D89A-5C36-A74B-8634-759CCB635628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8950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D89A-5C36-A74B-8634-759CCB635628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3312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D89A-5C36-A74B-8634-759CCB635628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6511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D89A-5C36-A74B-8634-759CCB635628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2513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D89A-5C36-A74B-8634-759CCB635628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6236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D89A-5C36-A74B-8634-759CCB635628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4228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그림출처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https://www.slideshare.net/TanaLinback/scrum-training-one-day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D89A-5C36-A74B-8634-759CCB635628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16248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실제로 회고를 해보면 개발자들이 차마 이야기하지 못했던 것들을 이야기한다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프로젝트 </a:t>
            </a:r>
            <a:r>
              <a:rPr lang="ko-KR" altLang="en-US" dirty="0" err="1"/>
              <a:t>환경이라든가</a:t>
            </a:r>
            <a:r>
              <a:rPr lang="en-US" altLang="ko-KR" dirty="0"/>
              <a:t>, </a:t>
            </a:r>
            <a:r>
              <a:rPr lang="ko-KR" altLang="en-US" dirty="0"/>
              <a:t>또는 진행방식에 있어서 문제점 등을 이야기할 수 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좋았던 점에 이야기함으로써 신뢰와 공감을 형상한다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회고 결과는 미팅에서만 얘기되고 끝나지 않고</a:t>
            </a:r>
            <a:r>
              <a:rPr lang="en-US" altLang="ko-KR" dirty="0"/>
              <a:t>, </a:t>
            </a:r>
            <a:r>
              <a:rPr lang="ko-KR" altLang="en-US" dirty="0"/>
              <a:t>해결 당사자에게 </a:t>
            </a:r>
            <a:r>
              <a:rPr lang="ko-KR" altLang="en-US" dirty="0" err="1"/>
              <a:t>피드백함으로써</a:t>
            </a:r>
            <a:r>
              <a:rPr lang="ko-KR" altLang="en-US" dirty="0"/>
              <a:t> 실질적은 변화와 효과를 도출해야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D89A-5C36-A74B-8634-759CCB635628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19596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D89A-5C36-A74B-8634-759CCB635628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7387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D89A-5C36-A74B-8634-759CCB635628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9225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D89A-5C36-A74B-8634-759CCB635628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51676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번다운차트</a:t>
            </a:r>
            <a:r>
              <a:rPr kumimoji="1" lang="en-US" altLang="ko-KR" dirty="0"/>
              <a:t>(</a:t>
            </a:r>
            <a:r>
              <a:rPr kumimoji="1" lang="ko-KR" altLang="en-US"/>
              <a:t>소멸차트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err="1"/>
              <a:t>잔여일감양을</a:t>
            </a:r>
            <a:r>
              <a:rPr kumimoji="1" lang="ko-KR" altLang="en-US" dirty="0"/>
              <a:t> 그래프로 표현한 것</a:t>
            </a:r>
            <a:endParaRPr kumimoji="1" lang="en-US" altLang="ko-KR" dirty="0"/>
          </a:p>
          <a:p>
            <a:r>
              <a:rPr kumimoji="1" lang="ko-KR" altLang="en-US" dirty="0"/>
              <a:t>스프린트 속도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스프린트 </a:t>
            </a:r>
            <a:r>
              <a:rPr kumimoji="1" lang="en-US" altLang="ko-KR" dirty="0"/>
              <a:t>1</a:t>
            </a:r>
            <a:r>
              <a:rPr kumimoji="1" lang="ko-KR" altLang="en-US" dirty="0"/>
              <a:t>주기 동안 완료한 일감의 양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테일러링내역서에는</a:t>
            </a:r>
            <a:r>
              <a:rPr kumimoji="1" lang="ko-KR" altLang="en-US" dirty="0"/>
              <a:t> 기존 방법론의 주요 산출물이 어떤 식으로 작성되는지를 나타내도록 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품질 계획에 대해서는 프로젝트 </a:t>
            </a:r>
            <a:r>
              <a:rPr kumimoji="1" lang="en-US" altLang="ko-KR" dirty="0"/>
              <a:t>QA</a:t>
            </a:r>
            <a:r>
              <a:rPr kumimoji="1" lang="ko-KR" altLang="en-US" dirty="0"/>
              <a:t> 또는 </a:t>
            </a:r>
            <a:r>
              <a:rPr kumimoji="1" lang="en-US" altLang="ko-KR" dirty="0"/>
              <a:t>PMO</a:t>
            </a:r>
            <a:r>
              <a:rPr kumimoji="1" lang="ko-KR" altLang="en-US" dirty="0"/>
              <a:t>가 애자일 특성을 감안하여 작성하도록 한다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D89A-5C36-A74B-8634-759CCB635628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83981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번다운차트</a:t>
            </a:r>
            <a:r>
              <a:rPr kumimoji="1" lang="en-US" altLang="ko-KR" dirty="0"/>
              <a:t>(</a:t>
            </a:r>
            <a:r>
              <a:rPr kumimoji="1" lang="ko-KR" altLang="en-US"/>
              <a:t>소멸차트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err="1"/>
              <a:t>잔여일감양을</a:t>
            </a:r>
            <a:r>
              <a:rPr kumimoji="1" lang="ko-KR" altLang="en-US" dirty="0"/>
              <a:t> 그래프로 표현한 것</a:t>
            </a:r>
            <a:endParaRPr kumimoji="1" lang="en-US" altLang="ko-KR" dirty="0"/>
          </a:p>
          <a:p>
            <a:r>
              <a:rPr kumimoji="1" lang="ko-KR" altLang="en-US" dirty="0"/>
              <a:t>스프린트 속도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스프린트 </a:t>
            </a:r>
            <a:r>
              <a:rPr kumimoji="1" lang="en-US" altLang="ko-KR" dirty="0"/>
              <a:t>1</a:t>
            </a:r>
            <a:r>
              <a:rPr kumimoji="1" lang="ko-KR" altLang="en-US" dirty="0"/>
              <a:t>주기 동안 완료한 일감의 양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테일러링내역서에는</a:t>
            </a:r>
            <a:r>
              <a:rPr kumimoji="1" lang="ko-KR" altLang="en-US" dirty="0"/>
              <a:t> 기존 방법론의 주요 산출물이 어떤 식으로 작성되는지를 나타내도록 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품질 계획에 대해서는 프로젝트 </a:t>
            </a:r>
            <a:r>
              <a:rPr kumimoji="1" lang="en-US" altLang="ko-KR" dirty="0"/>
              <a:t>QA</a:t>
            </a:r>
            <a:r>
              <a:rPr kumimoji="1" lang="ko-KR" altLang="en-US" dirty="0"/>
              <a:t> 또는 </a:t>
            </a:r>
            <a:r>
              <a:rPr kumimoji="1" lang="en-US" altLang="ko-KR" dirty="0"/>
              <a:t>PMO</a:t>
            </a:r>
            <a:r>
              <a:rPr kumimoji="1" lang="ko-KR" altLang="en-US" dirty="0"/>
              <a:t>가 애자일 특성을 감안하여 </a:t>
            </a:r>
            <a:r>
              <a:rPr kumimoji="1" lang="ko-KR" altLang="en-US"/>
              <a:t>작성도록</a:t>
            </a:r>
            <a:r>
              <a:rPr kumimoji="1" lang="ko-KR" altLang="en-US" dirty="0"/>
              <a:t> 한다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D89A-5C36-A74B-8634-759CCB635628}" type="slidenum">
              <a:rPr kumimoji="1" lang="ko-Kore-KR" altLang="en-US" smtClean="0"/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32149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그림출처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https://www.slideshare.net/TanaLinback/scrum-training-one-day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D89A-5C36-A74B-8634-759CCB635628}" type="slidenum">
              <a:rPr kumimoji="1" lang="ko-Kore-KR" altLang="en-US" smtClean="0"/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3499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D89A-5C36-A74B-8634-759CCB635628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8329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D89A-5C36-A74B-8634-759CCB635628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2915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E56620-A404-4A48-9626-DE4D155CD2DC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318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E56620-A404-4A48-9626-DE4D155CD2DC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693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용어 설명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- </a:t>
            </a:r>
            <a:r>
              <a:rPr lang="ko-KR" altLang="en-US" baseline="0" dirty="0" err="1"/>
              <a:t>백로그</a:t>
            </a:r>
            <a:r>
              <a:rPr lang="ko-KR" altLang="en-US" baseline="0" dirty="0"/>
              <a:t> </a:t>
            </a:r>
            <a:r>
              <a:rPr lang="en-US" altLang="ko-KR" baseline="0" dirty="0"/>
              <a:t>– </a:t>
            </a:r>
            <a:r>
              <a:rPr lang="ko-KR" altLang="en-US" baseline="0" dirty="0"/>
              <a:t>기능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비기능</a:t>
            </a:r>
            <a:r>
              <a:rPr lang="ko-KR" altLang="en-US" baseline="0" dirty="0"/>
              <a:t> 요구 목록</a:t>
            </a:r>
            <a:endParaRPr lang="en-US" altLang="ko-KR" baseline="0" dirty="0"/>
          </a:p>
          <a:p>
            <a:pPr marL="0" indent="0">
              <a:buNone/>
            </a:pPr>
            <a:r>
              <a:rPr lang="en-US" altLang="ko-KR" baseline="0" dirty="0"/>
              <a:t>     - </a:t>
            </a:r>
            <a:r>
              <a:rPr lang="ko-KR" altLang="en-US" baseline="0" dirty="0"/>
              <a:t>유저 스토리 </a:t>
            </a:r>
            <a:r>
              <a:rPr lang="en-US" altLang="ko-KR" baseline="0" dirty="0"/>
              <a:t>– </a:t>
            </a:r>
            <a:r>
              <a:rPr lang="ko-KR" altLang="en-US" baseline="0" dirty="0"/>
              <a:t>사용자 요구사항 </a:t>
            </a:r>
            <a:endParaRPr lang="en-US" altLang="ko-KR" baseline="0" dirty="0"/>
          </a:p>
          <a:p>
            <a:pPr marL="0" indent="0">
              <a:buNone/>
            </a:pPr>
            <a:r>
              <a:rPr lang="en-US" altLang="ko-KR" baseline="0" dirty="0"/>
              <a:t>     - Epic – </a:t>
            </a:r>
            <a:r>
              <a:rPr lang="ko-KR" altLang="en-US" baseline="0" dirty="0"/>
              <a:t>유저 스토리 </a:t>
            </a:r>
            <a:r>
              <a:rPr lang="ko-KR" altLang="en-US" baseline="0" dirty="0" err="1"/>
              <a:t>그룹핑한것</a:t>
            </a:r>
            <a:endParaRPr lang="en-US" altLang="ko-KR" baseline="0" dirty="0"/>
          </a:p>
          <a:p>
            <a:pPr marL="0" indent="0">
              <a:buNone/>
            </a:pPr>
            <a:r>
              <a:rPr lang="en-US" altLang="ko-KR" baseline="0" dirty="0"/>
              <a:t>2. </a:t>
            </a:r>
            <a:r>
              <a:rPr lang="ko-KR" altLang="en-US" baseline="0" dirty="0"/>
              <a:t>중요한 건 </a:t>
            </a:r>
            <a:r>
              <a:rPr lang="en-US" altLang="ko-KR" baseline="0" dirty="0"/>
              <a:t>: </a:t>
            </a:r>
            <a:r>
              <a:rPr lang="ko-KR" altLang="en-US" baseline="0" dirty="0"/>
              <a:t>고객과 </a:t>
            </a:r>
            <a:r>
              <a:rPr lang="en-US" altLang="ko-KR" baseline="0" dirty="0"/>
              <a:t>Comm.</a:t>
            </a:r>
            <a:r>
              <a:rPr lang="ko-KR" altLang="en-US" baseline="0" dirty="0"/>
              <a:t>하는 언어로 작성 되어야</a:t>
            </a:r>
            <a:r>
              <a:rPr lang="en-US" altLang="ko-KR" baseline="0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E56620-A404-4A48-9626-DE4D155CD2DC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368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E56620-A404-4A48-9626-DE4D155CD2DC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152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원래 </a:t>
            </a:r>
            <a:r>
              <a:rPr lang="en-US" altLang="ko-KR" dirty="0" err="1"/>
              <a:t>UserStory</a:t>
            </a:r>
            <a:r>
              <a:rPr lang="ko-KR" altLang="en-US" dirty="0"/>
              <a:t>는 기술적 관점이 아닌 고객 관점에서 작성하는 것</a:t>
            </a:r>
            <a:endParaRPr lang="en-US" altLang="ko-KR" dirty="0"/>
          </a:p>
          <a:p>
            <a:r>
              <a:rPr lang="en-US" altLang="ko-KR" dirty="0"/>
              <a:t>But </a:t>
            </a:r>
            <a:r>
              <a:rPr lang="ko-KR" altLang="en-US" dirty="0" err="1"/>
              <a:t>마이크로서비스일</a:t>
            </a:r>
            <a:r>
              <a:rPr lang="ko-KR" altLang="en-US" dirty="0"/>
              <a:t> 경우 </a:t>
            </a:r>
            <a:r>
              <a:rPr lang="ko-KR" altLang="en-US" dirty="0" err="1"/>
              <a:t>마이크로서비스</a:t>
            </a:r>
            <a:r>
              <a:rPr lang="ko-KR" altLang="en-US" dirty="0"/>
              <a:t> 관점에서 </a:t>
            </a:r>
            <a:r>
              <a:rPr lang="en-US" altLang="ko-KR" dirty="0"/>
              <a:t>Biz Boundary Context</a:t>
            </a:r>
            <a:r>
              <a:rPr lang="ko-KR" altLang="en-US" dirty="0"/>
              <a:t>를 식별하고 백로그를 도출하는 것이 유리함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D89A-5C36-A74B-8634-759CCB635628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8120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11">
            <a:extLst>
              <a:ext uri="{FF2B5EF4-FFF2-40B4-BE49-F238E27FC236}">
                <a16:creationId xmlns:a16="http://schemas.microsoft.com/office/drawing/2014/main" id="{9E5F5DD0-B372-433D-8A89-6E1B32C8DB88}"/>
              </a:ext>
            </a:extLst>
          </p:cNvPr>
          <p:cNvSpPr/>
          <p:nvPr userDrawn="1"/>
        </p:nvSpPr>
        <p:spPr>
          <a:xfrm>
            <a:off x="344489" y="0"/>
            <a:ext cx="9217024" cy="3264094"/>
          </a:xfrm>
          <a:custGeom>
            <a:avLst/>
            <a:gdLst>
              <a:gd name="connsiteX0" fmla="*/ 0 w 9188410"/>
              <a:gd name="connsiteY0" fmla="*/ 0 h 3264094"/>
              <a:gd name="connsiteX1" fmla="*/ 9188410 w 9188410"/>
              <a:gd name="connsiteY1" fmla="*/ 0 h 3264094"/>
              <a:gd name="connsiteX2" fmla="*/ 9188410 w 9188410"/>
              <a:gd name="connsiteY2" fmla="*/ 2842669 h 3264094"/>
              <a:gd name="connsiteX3" fmla="*/ 9188410 w 9188410"/>
              <a:gd name="connsiteY3" fmla="*/ 2943332 h 3264094"/>
              <a:gd name="connsiteX4" fmla="*/ 8867648 w 9188410"/>
              <a:gd name="connsiteY4" fmla="*/ 3264094 h 3264094"/>
              <a:gd name="connsiteX5" fmla="*/ 320762 w 9188410"/>
              <a:gd name="connsiteY5" fmla="*/ 3264094 h 3264094"/>
              <a:gd name="connsiteX6" fmla="*/ 0 w 9188410"/>
              <a:gd name="connsiteY6" fmla="*/ 2943332 h 3264094"/>
              <a:gd name="connsiteX7" fmla="*/ 0 w 9188410"/>
              <a:gd name="connsiteY7" fmla="*/ 2842669 h 326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88410" h="3264094">
                <a:moveTo>
                  <a:pt x="0" y="0"/>
                </a:moveTo>
                <a:lnTo>
                  <a:pt x="9188410" y="0"/>
                </a:lnTo>
                <a:lnTo>
                  <a:pt x="9188410" y="2842669"/>
                </a:lnTo>
                <a:lnTo>
                  <a:pt x="9188410" y="2943332"/>
                </a:lnTo>
                <a:cubicBezTo>
                  <a:pt x="9188410" y="3120484"/>
                  <a:pt x="9044800" y="3264094"/>
                  <a:pt x="8867648" y="3264094"/>
                </a:cubicBezTo>
                <a:lnTo>
                  <a:pt x="320762" y="3264094"/>
                </a:lnTo>
                <a:cubicBezTo>
                  <a:pt x="143610" y="3264094"/>
                  <a:pt x="0" y="3120484"/>
                  <a:pt x="0" y="2943332"/>
                </a:cubicBezTo>
                <a:lnTo>
                  <a:pt x="0" y="2842669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26000">
                <a:schemeClr val="accent6">
                  <a:lumMod val="60000"/>
                  <a:lumOff val="40000"/>
                  <a:alpha val="93000"/>
                </a:schemeClr>
              </a:gs>
              <a:gs pos="83000">
                <a:srgbClr val="F9AD6F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ko-KR" altLang="en-US" sz="12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A11488-7C53-47B1-B39C-A13781E410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0735" y="5753389"/>
            <a:ext cx="1364531" cy="69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8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,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양쪽 모서리가 둥근 사각형 11">
            <a:extLst>
              <a:ext uri="{FF2B5EF4-FFF2-40B4-BE49-F238E27FC236}">
                <a16:creationId xmlns:a16="http://schemas.microsoft.com/office/drawing/2014/main" id="{61623B2D-0D97-4CA9-BF1C-81A61B58B56A}"/>
              </a:ext>
            </a:extLst>
          </p:cNvPr>
          <p:cNvSpPr/>
          <p:nvPr userDrawn="1"/>
        </p:nvSpPr>
        <p:spPr>
          <a:xfrm flipV="1">
            <a:off x="0" y="0"/>
            <a:ext cx="4551363" cy="6489700"/>
          </a:xfrm>
          <a:custGeom>
            <a:avLst/>
            <a:gdLst/>
            <a:ahLst/>
            <a:cxnLst/>
            <a:rect l="l" t="t" r="r" b="b"/>
            <a:pathLst>
              <a:path w="4551363" h="6489700">
                <a:moveTo>
                  <a:pt x="0" y="6489700"/>
                </a:moveTo>
                <a:lnTo>
                  <a:pt x="4551363" y="6489700"/>
                </a:lnTo>
                <a:lnTo>
                  <a:pt x="4551363" y="303286"/>
                </a:lnTo>
                <a:cubicBezTo>
                  <a:pt x="4551363" y="135786"/>
                  <a:pt x="4415577" y="0"/>
                  <a:pt x="4248077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26000">
                <a:schemeClr val="accent6">
                  <a:lumMod val="60000"/>
                  <a:lumOff val="40000"/>
                  <a:alpha val="93000"/>
                </a:schemeClr>
              </a:gs>
              <a:gs pos="83000">
                <a:srgbClr val="F9AD6F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ko-KR" altLang="en-US" sz="12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8DD2393-1091-4A2D-83D0-2285335296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1642" y="2533067"/>
            <a:ext cx="4192568" cy="710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233" tIns="47117" rIns="94233" bIns="47117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5pPr>
            <a:lvl6pPr marL="471074" algn="ctr" rtl="0" fontAlgn="base" latinLnBrk="1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6pPr>
            <a:lvl7pPr marL="942148" algn="ctr" rtl="0" fontAlgn="base" latinLnBrk="1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7pPr>
            <a:lvl8pPr marL="1413221" algn="ctr" rtl="0" fontAlgn="base" latinLnBrk="1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8pPr>
            <a:lvl9pPr marL="1884296" algn="ctr" rtl="0" fontAlgn="base" latinLnBrk="1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9pPr>
          </a:lstStyle>
          <a:p>
            <a:pPr lvl="0">
              <a:defRPr/>
            </a:pPr>
            <a:r>
              <a:rPr lang="en-US" altLang="ko-KR" sz="40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C2AD27-FA0D-401B-B395-3CF7B59852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9303" y="3422501"/>
            <a:ext cx="857248" cy="439674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5752C0E-4C47-4EEE-9FA3-9A0F3C622A39}"/>
              </a:ext>
            </a:extLst>
          </p:cNvPr>
          <p:cNvCxnSpPr/>
          <p:nvPr userDrawn="1"/>
        </p:nvCxnSpPr>
        <p:spPr>
          <a:xfrm>
            <a:off x="539926" y="3244850"/>
            <a:ext cx="381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">
            <a:extLst>
              <a:ext uri="{FF2B5EF4-FFF2-40B4-BE49-F238E27FC236}">
                <a16:creationId xmlns:a16="http://schemas.microsoft.com/office/drawing/2014/main" id="{94D915A1-420D-4A4B-85A7-5C6488B5DE6E}"/>
              </a:ext>
            </a:extLst>
          </p:cNvPr>
          <p:cNvSpPr txBox="1">
            <a:spLocks/>
          </p:cNvSpPr>
          <p:nvPr userDrawn="1"/>
        </p:nvSpPr>
        <p:spPr>
          <a:xfrm>
            <a:off x="6936544" y="64411"/>
            <a:ext cx="2241686" cy="609245"/>
          </a:xfrm>
          <a:prstGeom prst="rect">
            <a:avLst/>
          </a:prstGeom>
        </p:spPr>
        <p:txBody>
          <a:bodyPr lIns="0" tIns="35661" rIns="0" bIns="35661" anchor="ctr">
            <a:scene3d>
              <a:camera prst="orthographicFront"/>
              <a:lightRig rig="threePt" dir="t"/>
            </a:scene3d>
            <a:sp3d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Application </a:t>
            </a:r>
            <a:b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Modernization </a:t>
            </a:r>
            <a:b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Factory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15E3669-1AC3-4F17-96DA-6583AB8F59D7}"/>
              </a:ext>
            </a:extLst>
          </p:cNvPr>
          <p:cNvCxnSpPr/>
          <p:nvPr userDrawn="1"/>
        </p:nvCxnSpPr>
        <p:spPr>
          <a:xfrm>
            <a:off x="9273480" y="0"/>
            <a:ext cx="0" cy="582083"/>
          </a:xfrm>
          <a:prstGeom prst="line">
            <a:avLst/>
          </a:prstGeom>
          <a:ln w="12700">
            <a:solidFill>
              <a:srgbClr val="EF76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59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 14"/>
          <p:cNvSpPr/>
          <p:nvPr userDrawn="1"/>
        </p:nvSpPr>
        <p:spPr>
          <a:xfrm>
            <a:off x="152932" y="1"/>
            <a:ext cx="9753068" cy="620687"/>
          </a:xfrm>
          <a:custGeom>
            <a:avLst/>
            <a:gdLst>
              <a:gd name="connsiteX0" fmla="*/ 0 w 9753068"/>
              <a:gd name="connsiteY0" fmla="*/ 0 h 844827"/>
              <a:gd name="connsiteX1" fmla="*/ 9753068 w 9753068"/>
              <a:gd name="connsiteY1" fmla="*/ 0 h 844827"/>
              <a:gd name="connsiteX2" fmla="*/ 9753068 w 9753068"/>
              <a:gd name="connsiteY2" fmla="*/ 844827 h 844827"/>
              <a:gd name="connsiteX3" fmla="*/ 216044 w 9753068"/>
              <a:gd name="connsiteY3" fmla="*/ 844827 h 844827"/>
              <a:gd name="connsiteX4" fmla="*/ 0 w 9753068"/>
              <a:gd name="connsiteY4" fmla="*/ 628783 h 844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53068" h="844827">
                <a:moveTo>
                  <a:pt x="0" y="0"/>
                </a:moveTo>
                <a:lnTo>
                  <a:pt x="9753068" y="0"/>
                </a:lnTo>
                <a:lnTo>
                  <a:pt x="9753068" y="844827"/>
                </a:lnTo>
                <a:lnTo>
                  <a:pt x="216044" y="844827"/>
                </a:lnTo>
                <a:cubicBezTo>
                  <a:pt x="96726" y="844827"/>
                  <a:pt x="0" y="748101"/>
                  <a:pt x="0" y="628783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ko-KR" altLang="en-US" sz="12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E71353C-5011-4F2D-96E6-D1AE2B76F1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8084" y="116362"/>
            <a:ext cx="9349831" cy="490066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>
            <a:lvl1pPr>
              <a:defRPr lang="ko-KR" altLang="en-US" sz="2000" b="1" kern="1200" baseline="0" dirty="0">
                <a:ln>
                  <a:solidFill>
                    <a:srgbClr val="E5DDD0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1pPr>
          </a:lstStyle>
          <a:p>
            <a:r>
              <a:rPr lang="ko-KR" altLang="en-US" dirty="0"/>
              <a:t>페이지 제목 편집</a:t>
            </a:r>
          </a:p>
        </p:txBody>
      </p:sp>
      <p:pic>
        <p:nvPicPr>
          <p:cNvPr id="12" name="Picture 2" descr="D:\Work\- SK logo\SK 주식회사 c&amp;c\SK주식회사_C_C.png">
            <a:extLst>
              <a:ext uri="{FF2B5EF4-FFF2-40B4-BE49-F238E27FC236}">
                <a16:creationId xmlns:a16="http://schemas.microsoft.com/office/drawing/2014/main" id="{483571BF-89E6-4FCF-B3D0-8A4F472CB1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83" y="6553195"/>
            <a:ext cx="471196" cy="26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BEEBCBE8-1FE1-455B-85EF-8B0CEED7C8DF}"/>
              </a:ext>
            </a:extLst>
          </p:cNvPr>
          <p:cNvSpPr txBox="1">
            <a:spLocks/>
          </p:cNvSpPr>
          <p:nvPr userDrawn="1"/>
        </p:nvSpPr>
        <p:spPr>
          <a:xfrm>
            <a:off x="9104350" y="6571604"/>
            <a:ext cx="781198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9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ko-KR" sz="800" b="1" kern="1200" dirty="0">
                <a:solidFill>
                  <a:prstClr val="black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Page </a:t>
            </a:r>
            <a:r>
              <a:rPr kumimoji="1" lang="ko-KR" altLang="en-US" sz="800" b="1" kern="1200" dirty="0">
                <a:solidFill>
                  <a:prstClr val="black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kumimoji="1" lang="en-US" altLang="ko-KR" sz="800" b="0" dirty="0">
                <a:solidFill>
                  <a:srgbClr val="C00000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| </a:t>
            </a:r>
            <a:r>
              <a:rPr kumimoji="1" lang="en-US" altLang="ko-KR" sz="800" b="1" kern="1200" dirty="0">
                <a:solidFill>
                  <a:prstClr val="black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fld id="{C0DC42CE-27A7-4240-9189-CD7B99266FE2}" type="slidenum">
              <a:rPr kumimoji="1" lang="ko-KR" altLang="en-US" sz="800" b="1" kern="1200" smtClean="0">
                <a:solidFill>
                  <a:prstClr val="black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pPr algn="l"/>
              <a:t>‹#›</a:t>
            </a:fld>
            <a:r>
              <a:rPr kumimoji="1" lang="ko-KR" altLang="en-US" sz="800" b="1" kern="1200" dirty="0">
                <a:solidFill>
                  <a:prstClr val="black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066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헤드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 14"/>
          <p:cNvSpPr/>
          <p:nvPr userDrawn="1"/>
        </p:nvSpPr>
        <p:spPr>
          <a:xfrm>
            <a:off x="152932" y="1"/>
            <a:ext cx="9753068" cy="620687"/>
          </a:xfrm>
          <a:custGeom>
            <a:avLst/>
            <a:gdLst>
              <a:gd name="connsiteX0" fmla="*/ 0 w 9753068"/>
              <a:gd name="connsiteY0" fmla="*/ 0 h 844827"/>
              <a:gd name="connsiteX1" fmla="*/ 9753068 w 9753068"/>
              <a:gd name="connsiteY1" fmla="*/ 0 h 844827"/>
              <a:gd name="connsiteX2" fmla="*/ 9753068 w 9753068"/>
              <a:gd name="connsiteY2" fmla="*/ 844827 h 844827"/>
              <a:gd name="connsiteX3" fmla="*/ 216044 w 9753068"/>
              <a:gd name="connsiteY3" fmla="*/ 844827 h 844827"/>
              <a:gd name="connsiteX4" fmla="*/ 0 w 9753068"/>
              <a:gd name="connsiteY4" fmla="*/ 628783 h 844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53068" h="844827">
                <a:moveTo>
                  <a:pt x="0" y="0"/>
                </a:moveTo>
                <a:lnTo>
                  <a:pt x="9753068" y="0"/>
                </a:lnTo>
                <a:lnTo>
                  <a:pt x="9753068" y="844827"/>
                </a:lnTo>
                <a:lnTo>
                  <a:pt x="216044" y="844827"/>
                </a:lnTo>
                <a:cubicBezTo>
                  <a:pt x="96726" y="844827"/>
                  <a:pt x="0" y="748101"/>
                  <a:pt x="0" y="628783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ko-KR" altLang="en-US" sz="12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E71353C-5011-4F2D-96E6-D1AE2B76F1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8084" y="116362"/>
            <a:ext cx="9349831" cy="490066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>
            <a:lvl1pPr>
              <a:defRPr lang="ko-KR" altLang="en-US" sz="2000" b="1" kern="1200" baseline="0" dirty="0">
                <a:ln>
                  <a:solidFill>
                    <a:srgbClr val="E5DDD0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1pPr>
          </a:lstStyle>
          <a:p>
            <a:r>
              <a:rPr lang="ko-KR" altLang="en-US" dirty="0"/>
              <a:t>페이지 제목 편집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B77FF7D-4788-4A15-BC75-0C0971D1A0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3051" y="692699"/>
            <a:ext cx="9359900" cy="360038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/>
            </a:sp3d>
          </a:bodyPr>
          <a:lstStyle>
            <a:lvl1pPr marL="0" indent="0" algn="ctr">
              <a:buNone/>
              <a:defRPr kumimoji="0" lang="ko-KR" altLang="en-US" sz="1600" i="0" u="none" strike="noStrike" kern="1200" cap="none" spc="-50" normalizeH="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헤드라인 카피를 편집합니다</a:t>
            </a:r>
          </a:p>
        </p:txBody>
      </p:sp>
      <p:pic>
        <p:nvPicPr>
          <p:cNvPr id="12" name="Picture 2" descr="D:\Work\- SK logo\SK 주식회사 c&amp;c\SK주식회사_C_C.png">
            <a:extLst>
              <a:ext uri="{FF2B5EF4-FFF2-40B4-BE49-F238E27FC236}">
                <a16:creationId xmlns:a16="http://schemas.microsoft.com/office/drawing/2014/main" id="{483571BF-89E6-4FCF-B3D0-8A4F472CB1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83" y="6553195"/>
            <a:ext cx="471196" cy="26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3FEC92E9-2BAE-427D-ABB7-3A833CCD988D}"/>
              </a:ext>
            </a:extLst>
          </p:cNvPr>
          <p:cNvSpPr txBox="1">
            <a:spLocks/>
          </p:cNvSpPr>
          <p:nvPr userDrawn="1"/>
        </p:nvSpPr>
        <p:spPr>
          <a:xfrm>
            <a:off x="9104350" y="6571604"/>
            <a:ext cx="781198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9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ko-KR" sz="800" b="1" kern="1200" dirty="0">
                <a:solidFill>
                  <a:prstClr val="black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Page </a:t>
            </a:r>
            <a:r>
              <a:rPr kumimoji="1" lang="ko-KR" altLang="en-US" sz="800" b="1" kern="1200" dirty="0">
                <a:solidFill>
                  <a:prstClr val="black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kumimoji="1" lang="en-US" altLang="ko-KR" sz="800" b="0" dirty="0">
                <a:solidFill>
                  <a:srgbClr val="C00000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| </a:t>
            </a:r>
            <a:r>
              <a:rPr kumimoji="1" lang="en-US" altLang="ko-KR" sz="800" b="1" kern="1200" dirty="0">
                <a:solidFill>
                  <a:prstClr val="black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fld id="{C0DC42CE-27A7-4240-9189-CD7B99266FE2}" type="slidenum">
              <a:rPr kumimoji="1" lang="ko-KR" altLang="en-US" sz="800" b="1" kern="1200" smtClean="0">
                <a:solidFill>
                  <a:prstClr val="black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pPr algn="l"/>
              <a:t>‹#›</a:t>
            </a:fld>
            <a:r>
              <a:rPr kumimoji="1" lang="ko-KR" altLang="en-US" sz="800" b="1" kern="1200" dirty="0">
                <a:solidFill>
                  <a:prstClr val="black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892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11">
            <a:extLst>
              <a:ext uri="{FF2B5EF4-FFF2-40B4-BE49-F238E27FC236}">
                <a16:creationId xmlns:a16="http://schemas.microsoft.com/office/drawing/2014/main" id="{3D332C38-F3DE-476A-82A4-4E21C3FFA337}"/>
              </a:ext>
            </a:extLst>
          </p:cNvPr>
          <p:cNvSpPr/>
          <p:nvPr userDrawn="1"/>
        </p:nvSpPr>
        <p:spPr>
          <a:xfrm flipV="1">
            <a:off x="2578373" y="0"/>
            <a:ext cx="4749253" cy="6501274"/>
          </a:xfrm>
          <a:custGeom>
            <a:avLst/>
            <a:gdLst>
              <a:gd name="connsiteX0" fmla="*/ 11606 w 4562969"/>
              <a:gd name="connsiteY0" fmla="*/ 6489700 h 6489700"/>
              <a:gd name="connsiteX1" fmla="*/ 4562969 w 4562969"/>
              <a:gd name="connsiteY1" fmla="*/ 6489700 h 6489700"/>
              <a:gd name="connsiteX2" fmla="*/ 4562969 w 4562969"/>
              <a:gd name="connsiteY2" fmla="*/ 303286 h 6489700"/>
              <a:gd name="connsiteX3" fmla="*/ 4259683 w 4562969"/>
              <a:gd name="connsiteY3" fmla="*/ 0 h 6489700"/>
              <a:gd name="connsiteX4" fmla="*/ 11606 w 4562969"/>
              <a:gd name="connsiteY4" fmla="*/ 0 h 6489700"/>
              <a:gd name="connsiteX5" fmla="*/ 0 w 4562969"/>
              <a:gd name="connsiteY5" fmla="*/ 319502 h 6489700"/>
              <a:gd name="connsiteX6" fmla="*/ 11606 w 4562969"/>
              <a:gd name="connsiteY6" fmla="*/ 6489700 h 6489700"/>
              <a:gd name="connsiteX0" fmla="*/ 162076 w 4713439"/>
              <a:gd name="connsiteY0" fmla="*/ 6489700 h 6489700"/>
              <a:gd name="connsiteX1" fmla="*/ 4713439 w 4713439"/>
              <a:gd name="connsiteY1" fmla="*/ 6489700 h 6489700"/>
              <a:gd name="connsiteX2" fmla="*/ 4713439 w 4713439"/>
              <a:gd name="connsiteY2" fmla="*/ 303286 h 6489700"/>
              <a:gd name="connsiteX3" fmla="*/ 4410153 w 4713439"/>
              <a:gd name="connsiteY3" fmla="*/ 0 h 6489700"/>
              <a:gd name="connsiteX4" fmla="*/ 162076 w 4713439"/>
              <a:gd name="connsiteY4" fmla="*/ 0 h 6489700"/>
              <a:gd name="connsiteX5" fmla="*/ 0 w 4713439"/>
              <a:gd name="connsiteY5" fmla="*/ 284778 h 6489700"/>
              <a:gd name="connsiteX6" fmla="*/ 162076 w 4713439"/>
              <a:gd name="connsiteY6" fmla="*/ 6489700 h 6489700"/>
              <a:gd name="connsiteX0" fmla="*/ 196800 w 4748163"/>
              <a:gd name="connsiteY0" fmla="*/ 6489700 h 6489700"/>
              <a:gd name="connsiteX1" fmla="*/ 4748163 w 4748163"/>
              <a:gd name="connsiteY1" fmla="*/ 6489700 h 6489700"/>
              <a:gd name="connsiteX2" fmla="*/ 4748163 w 4748163"/>
              <a:gd name="connsiteY2" fmla="*/ 303286 h 6489700"/>
              <a:gd name="connsiteX3" fmla="*/ 4444877 w 4748163"/>
              <a:gd name="connsiteY3" fmla="*/ 0 h 6489700"/>
              <a:gd name="connsiteX4" fmla="*/ 196800 w 4748163"/>
              <a:gd name="connsiteY4" fmla="*/ 0 h 6489700"/>
              <a:gd name="connsiteX5" fmla="*/ 0 w 4748163"/>
              <a:gd name="connsiteY5" fmla="*/ 273204 h 6489700"/>
              <a:gd name="connsiteX6" fmla="*/ 196800 w 4748163"/>
              <a:gd name="connsiteY6" fmla="*/ 6489700 h 6489700"/>
              <a:gd name="connsiteX0" fmla="*/ 196800 w 4748163"/>
              <a:gd name="connsiteY0" fmla="*/ 6489700 h 6489700"/>
              <a:gd name="connsiteX1" fmla="*/ 4748163 w 4748163"/>
              <a:gd name="connsiteY1" fmla="*/ 6489700 h 6489700"/>
              <a:gd name="connsiteX2" fmla="*/ 4748163 w 4748163"/>
              <a:gd name="connsiteY2" fmla="*/ 303286 h 6489700"/>
              <a:gd name="connsiteX3" fmla="*/ 4444877 w 4748163"/>
              <a:gd name="connsiteY3" fmla="*/ 0 h 6489700"/>
              <a:gd name="connsiteX4" fmla="*/ 196800 w 4748163"/>
              <a:gd name="connsiteY4" fmla="*/ 0 h 6489700"/>
              <a:gd name="connsiteX5" fmla="*/ 0 w 4748163"/>
              <a:gd name="connsiteY5" fmla="*/ 273204 h 6489700"/>
              <a:gd name="connsiteX6" fmla="*/ 196800 w 4748163"/>
              <a:gd name="connsiteY6" fmla="*/ 6489700 h 6489700"/>
              <a:gd name="connsiteX0" fmla="*/ 196800 w 4748163"/>
              <a:gd name="connsiteY0" fmla="*/ 6501274 h 6501274"/>
              <a:gd name="connsiteX1" fmla="*/ 4748163 w 4748163"/>
              <a:gd name="connsiteY1" fmla="*/ 6501274 h 6501274"/>
              <a:gd name="connsiteX2" fmla="*/ 4748163 w 4748163"/>
              <a:gd name="connsiteY2" fmla="*/ 314860 h 6501274"/>
              <a:gd name="connsiteX3" fmla="*/ 4444877 w 4748163"/>
              <a:gd name="connsiteY3" fmla="*/ 11574 h 6501274"/>
              <a:gd name="connsiteX4" fmla="*/ 358845 w 4748163"/>
              <a:gd name="connsiteY4" fmla="*/ 0 h 6501274"/>
              <a:gd name="connsiteX5" fmla="*/ 0 w 4748163"/>
              <a:gd name="connsiteY5" fmla="*/ 284778 h 6501274"/>
              <a:gd name="connsiteX6" fmla="*/ 196800 w 4748163"/>
              <a:gd name="connsiteY6" fmla="*/ 6501274 h 6501274"/>
              <a:gd name="connsiteX0" fmla="*/ 196800 w 4748163"/>
              <a:gd name="connsiteY0" fmla="*/ 6501274 h 6501274"/>
              <a:gd name="connsiteX1" fmla="*/ 4748163 w 4748163"/>
              <a:gd name="connsiteY1" fmla="*/ 6501274 h 6501274"/>
              <a:gd name="connsiteX2" fmla="*/ 4748163 w 4748163"/>
              <a:gd name="connsiteY2" fmla="*/ 314860 h 6501274"/>
              <a:gd name="connsiteX3" fmla="*/ 4444877 w 4748163"/>
              <a:gd name="connsiteY3" fmla="*/ 11574 h 6501274"/>
              <a:gd name="connsiteX4" fmla="*/ 358845 w 4748163"/>
              <a:gd name="connsiteY4" fmla="*/ 0 h 6501274"/>
              <a:gd name="connsiteX5" fmla="*/ 0 w 4748163"/>
              <a:gd name="connsiteY5" fmla="*/ 284778 h 6501274"/>
              <a:gd name="connsiteX6" fmla="*/ 196800 w 4748163"/>
              <a:gd name="connsiteY6" fmla="*/ 6501274 h 6501274"/>
              <a:gd name="connsiteX0" fmla="*/ 196800 w 4748163"/>
              <a:gd name="connsiteY0" fmla="*/ 6501274 h 6501274"/>
              <a:gd name="connsiteX1" fmla="*/ 4748163 w 4748163"/>
              <a:gd name="connsiteY1" fmla="*/ 6501274 h 6501274"/>
              <a:gd name="connsiteX2" fmla="*/ 4748163 w 4748163"/>
              <a:gd name="connsiteY2" fmla="*/ 314860 h 6501274"/>
              <a:gd name="connsiteX3" fmla="*/ 4444877 w 4748163"/>
              <a:gd name="connsiteY3" fmla="*/ 11574 h 6501274"/>
              <a:gd name="connsiteX4" fmla="*/ 358845 w 4748163"/>
              <a:gd name="connsiteY4" fmla="*/ 0 h 6501274"/>
              <a:gd name="connsiteX5" fmla="*/ 0 w 4748163"/>
              <a:gd name="connsiteY5" fmla="*/ 284778 h 6501274"/>
              <a:gd name="connsiteX6" fmla="*/ 196800 w 4748163"/>
              <a:gd name="connsiteY6" fmla="*/ 6501274 h 6501274"/>
              <a:gd name="connsiteX0" fmla="*/ 1120 w 4749253"/>
              <a:gd name="connsiteY0" fmla="*/ 6512849 h 6512849"/>
              <a:gd name="connsiteX1" fmla="*/ 4749253 w 4749253"/>
              <a:gd name="connsiteY1" fmla="*/ 6501274 h 6512849"/>
              <a:gd name="connsiteX2" fmla="*/ 4749253 w 4749253"/>
              <a:gd name="connsiteY2" fmla="*/ 314860 h 6512849"/>
              <a:gd name="connsiteX3" fmla="*/ 4445967 w 4749253"/>
              <a:gd name="connsiteY3" fmla="*/ 11574 h 6512849"/>
              <a:gd name="connsiteX4" fmla="*/ 359935 w 4749253"/>
              <a:gd name="connsiteY4" fmla="*/ 0 h 6512849"/>
              <a:gd name="connsiteX5" fmla="*/ 1090 w 4749253"/>
              <a:gd name="connsiteY5" fmla="*/ 284778 h 6512849"/>
              <a:gd name="connsiteX6" fmla="*/ 1120 w 4749253"/>
              <a:gd name="connsiteY6" fmla="*/ 6512849 h 6512849"/>
              <a:gd name="connsiteX0" fmla="*/ 1120 w 4749253"/>
              <a:gd name="connsiteY0" fmla="*/ 6512849 h 6512849"/>
              <a:gd name="connsiteX1" fmla="*/ 4749253 w 4749253"/>
              <a:gd name="connsiteY1" fmla="*/ 6501274 h 6512849"/>
              <a:gd name="connsiteX2" fmla="*/ 4749253 w 4749253"/>
              <a:gd name="connsiteY2" fmla="*/ 314860 h 6512849"/>
              <a:gd name="connsiteX3" fmla="*/ 4445967 w 4749253"/>
              <a:gd name="connsiteY3" fmla="*/ 11574 h 6512849"/>
              <a:gd name="connsiteX4" fmla="*/ 359935 w 4749253"/>
              <a:gd name="connsiteY4" fmla="*/ 0 h 6512849"/>
              <a:gd name="connsiteX5" fmla="*/ 1090 w 4749253"/>
              <a:gd name="connsiteY5" fmla="*/ 284778 h 6512849"/>
              <a:gd name="connsiteX6" fmla="*/ 1120 w 4749253"/>
              <a:gd name="connsiteY6" fmla="*/ 6512849 h 6512849"/>
              <a:gd name="connsiteX0" fmla="*/ 1120 w 4749253"/>
              <a:gd name="connsiteY0" fmla="*/ 6512849 h 6512849"/>
              <a:gd name="connsiteX1" fmla="*/ 4749253 w 4749253"/>
              <a:gd name="connsiteY1" fmla="*/ 6501274 h 6512849"/>
              <a:gd name="connsiteX2" fmla="*/ 4749253 w 4749253"/>
              <a:gd name="connsiteY2" fmla="*/ 314860 h 6512849"/>
              <a:gd name="connsiteX3" fmla="*/ 4445967 w 4749253"/>
              <a:gd name="connsiteY3" fmla="*/ 11574 h 6512849"/>
              <a:gd name="connsiteX4" fmla="*/ 359935 w 4749253"/>
              <a:gd name="connsiteY4" fmla="*/ 0 h 6512849"/>
              <a:gd name="connsiteX5" fmla="*/ 1090 w 4749253"/>
              <a:gd name="connsiteY5" fmla="*/ 284778 h 6512849"/>
              <a:gd name="connsiteX6" fmla="*/ 1120 w 4749253"/>
              <a:gd name="connsiteY6" fmla="*/ 6512849 h 6512849"/>
              <a:gd name="connsiteX0" fmla="*/ 1120 w 4749253"/>
              <a:gd name="connsiteY0" fmla="*/ 6512849 h 6512849"/>
              <a:gd name="connsiteX1" fmla="*/ 4749253 w 4749253"/>
              <a:gd name="connsiteY1" fmla="*/ 6501274 h 6512849"/>
              <a:gd name="connsiteX2" fmla="*/ 4749253 w 4749253"/>
              <a:gd name="connsiteY2" fmla="*/ 314860 h 6512849"/>
              <a:gd name="connsiteX3" fmla="*/ 4445967 w 4749253"/>
              <a:gd name="connsiteY3" fmla="*/ 11574 h 6512849"/>
              <a:gd name="connsiteX4" fmla="*/ 359935 w 4749253"/>
              <a:gd name="connsiteY4" fmla="*/ 0 h 6512849"/>
              <a:gd name="connsiteX5" fmla="*/ 1090 w 4749253"/>
              <a:gd name="connsiteY5" fmla="*/ 284778 h 6512849"/>
              <a:gd name="connsiteX6" fmla="*/ 1120 w 4749253"/>
              <a:gd name="connsiteY6" fmla="*/ 6512849 h 6512849"/>
              <a:gd name="connsiteX0" fmla="*/ 1120 w 4749253"/>
              <a:gd name="connsiteY0" fmla="*/ 6512849 h 6512849"/>
              <a:gd name="connsiteX1" fmla="*/ 4749253 w 4749253"/>
              <a:gd name="connsiteY1" fmla="*/ 6501274 h 6512849"/>
              <a:gd name="connsiteX2" fmla="*/ 4749253 w 4749253"/>
              <a:gd name="connsiteY2" fmla="*/ 314860 h 6512849"/>
              <a:gd name="connsiteX3" fmla="*/ 4445967 w 4749253"/>
              <a:gd name="connsiteY3" fmla="*/ 11574 h 6512849"/>
              <a:gd name="connsiteX4" fmla="*/ 359935 w 4749253"/>
              <a:gd name="connsiteY4" fmla="*/ 0 h 6512849"/>
              <a:gd name="connsiteX5" fmla="*/ 1090 w 4749253"/>
              <a:gd name="connsiteY5" fmla="*/ 284778 h 6512849"/>
              <a:gd name="connsiteX6" fmla="*/ 1120 w 4749253"/>
              <a:gd name="connsiteY6" fmla="*/ 6512849 h 6512849"/>
              <a:gd name="connsiteX0" fmla="*/ 1120 w 4749253"/>
              <a:gd name="connsiteY0" fmla="*/ 6512849 h 6512849"/>
              <a:gd name="connsiteX1" fmla="*/ 4749253 w 4749253"/>
              <a:gd name="connsiteY1" fmla="*/ 6501274 h 6512849"/>
              <a:gd name="connsiteX2" fmla="*/ 4749253 w 4749253"/>
              <a:gd name="connsiteY2" fmla="*/ 314860 h 6512849"/>
              <a:gd name="connsiteX3" fmla="*/ 4445967 w 4749253"/>
              <a:gd name="connsiteY3" fmla="*/ 11574 h 6512849"/>
              <a:gd name="connsiteX4" fmla="*/ 359935 w 4749253"/>
              <a:gd name="connsiteY4" fmla="*/ 0 h 6512849"/>
              <a:gd name="connsiteX5" fmla="*/ 1090 w 4749253"/>
              <a:gd name="connsiteY5" fmla="*/ 400525 h 6512849"/>
              <a:gd name="connsiteX6" fmla="*/ 1120 w 4749253"/>
              <a:gd name="connsiteY6" fmla="*/ 6512849 h 6512849"/>
              <a:gd name="connsiteX0" fmla="*/ 1120 w 4749253"/>
              <a:gd name="connsiteY0" fmla="*/ 6512849 h 6512849"/>
              <a:gd name="connsiteX1" fmla="*/ 4749253 w 4749253"/>
              <a:gd name="connsiteY1" fmla="*/ 6501274 h 6512849"/>
              <a:gd name="connsiteX2" fmla="*/ 4749253 w 4749253"/>
              <a:gd name="connsiteY2" fmla="*/ 314860 h 6512849"/>
              <a:gd name="connsiteX3" fmla="*/ 4445967 w 4749253"/>
              <a:gd name="connsiteY3" fmla="*/ 11574 h 6512849"/>
              <a:gd name="connsiteX4" fmla="*/ 359935 w 4749253"/>
              <a:gd name="connsiteY4" fmla="*/ 0 h 6512849"/>
              <a:gd name="connsiteX5" fmla="*/ 1090 w 4749253"/>
              <a:gd name="connsiteY5" fmla="*/ 296353 h 6512849"/>
              <a:gd name="connsiteX6" fmla="*/ 1120 w 4749253"/>
              <a:gd name="connsiteY6" fmla="*/ 6512849 h 6512849"/>
              <a:gd name="connsiteX0" fmla="*/ 1120 w 4749253"/>
              <a:gd name="connsiteY0" fmla="*/ 6512849 h 6512849"/>
              <a:gd name="connsiteX1" fmla="*/ 4749253 w 4749253"/>
              <a:gd name="connsiteY1" fmla="*/ 6501274 h 6512849"/>
              <a:gd name="connsiteX2" fmla="*/ 4749253 w 4749253"/>
              <a:gd name="connsiteY2" fmla="*/ 314860 h 6512849"/>
              <a:gd name="connsiteX3" fmla="*/ 4445967 w 4749253"/>
              <a:gd name="connsiteY3" fmla="*/ 11574 h 6512849"/>
              <a:gd name="connsiteX4" fmla="*/ 359935 w 4749253"/>
              <a:gd name="connsiteY4" fmla="*/ 0 h 6512849"/>
              <a:gd name="connsiteX5" fmla="*/ 1090 w 4749253"/>
              <a:gd name="connsiteY5" fmla="*/ 296353 h 6512849"/>
              <a:gd name="connsiteX6" fmla="*/ 1120 w 4749253"/>
              <a:gd name="connsiteY6" fmla="*/ 6512849 h 6512849"/>
              <a:gd name="connsiteX0" fmla="*/ 1120 w 4749253"/>
              <a:gd name="connsiteY0" fmla="*/ 6501274 h 6501274"/>
              <a:gd name="connsiteX1" fmla="*/ 4749253 w 4749253"/>
              <a:gd name="connsiteY1" fmla="*/ 6501274 h 6501274"/>
              <a:gd name="connsiteX2" fmla="*/ 4749253 w 4749253"/>
              <a:gd name="connsiteY2" fmla="*/ 314860 h 6501274"/>
              <a:gd name="connsiteX3" fmla="*/ 4445967 w 4749253"/>
              <a:gd name="connsiteY3" fmla="*/ 11574 h 6501274"/>
              <a:gd name="connsiteX4" fmla="*/ 359935 w 4749253"/>
              <a:gd name="connsiteY4" fmla="*/ 0 h 6501274"/>
              <a:gd name="connsiteX5" fmla="*/ 1090 w 4749253"/>
              <a:gd name="connsiteY5" fmla="*/ 296353 h 6501274"/>
              <a:gd name="connsiteX6" fmla="*/ 1120 w 4749253"/>
              <a:gd name="connsiteY6" fmla="*/ 6501274 h 650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49253" h="6501274">
                <a:moveTo>
                  <a:pt x="1120" y="6501274"/>
                </a:moveTo>
                <a:lnTo>
                  <a:pt x="4749253" y="6501274"/>
                </a:lnTo>
                <a:lnTo>
                  <a:pt x="4749253" y="314860"/>
                </a:lnTo>
                <a:cubicBezTo>
                  <a:pt x="4749253" y="147360"/>
                  <a:pt x="4613467" y="11574"/>
                  <a:pt x="4445967" y="11574"/>
                </a:cubicBezTo>
                <a:lnTo>
                  <a:pt x="359935" y="0"/>
                </a:lnTo>
                <a:cubicBezTo>
                  <a:pt x="340634" y="10045"/>
                  <a:pt x="20391" y="8516"/>
                  <a:pt x="1090" y="296353"/>
                </a:cubicBezTo>
                <a:cubicBezTo>
                  <a:pt x="4959" y="2353086"/>
                  <a:pt x="-2749" y="4444541"/>
                  <a:pt x="1120" y="6501274"/>
                </a:cubicBezTo>
                <a:close/>
              </a:path>
            </a:pathLst>
          </a:cu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26000">
                <a:schemeClr val="accent6">
                  <a:lumMod val="60000"/>
                  <a:lumOff val="40000"/>
                  <a:alpha val="93000"/>
                </a:schemeClr>
              </a:gs>
              <a:gs pos="83000">
                <a:srgbClr val="F9AD6F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ko-KR" altLang="en-US" sz="12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1EA142-6F3F-4EF3-ABAB-42958F94F6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4437" y="3607727"/>
            <a:ext cx="857248" cy="439674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07CB342-F4FB-4285-9D2E-E87F1E34E7ED}"/>
              </a:ext>
            </a:extLst>
          </p:cNvPr>
          <p:cNvCxnSpPr/>
          <p:nvPr userDrawn="1"/>
        </p:nvCxnSpPr>
        <p:spPr>
          <a:xfrm>
            <a:off x="3044788" y="3430076"/>
            <a:ext cx="381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0056A81E-AFCB-4B72-AC65-2B523FAADF36}"/>
              </a:ext>
            </a:extLst>
          </p:cNvPr>
          <p:cNvSpPr txBox="1">
            <a:spLocks/>
          </p:cNvSpPr>
          <p:nvPr userDrawn="1"/>
        </p:nvSpPr>
        <p:spPr>
          <a:xfrm>
            <a:off x="6936544" y="64411"/>
            <a:ext cx="2241686" cy="609245"/>
          </a:xfrm>
          <a:prstGeom prst="rect">
            <a:avLst/>
          </a:prstGeom>
        </p:spPr>
        <p:txBody>
          <a:bodyPr lIns="0" tIns="35661" rIns="0" bIns="35661" anchor="ctr">
            <a:scene3d>
              <a:camera prst="orthographicFront"/>
              <a:lightRig rig="threePt" dir="t"/>
            </a:scene3d>
            <a:sp3d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Application </a:t>
            </a:r>
            <a:b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Modernization </a:t>
            </a:r>
            <a:b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Factory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C8659AF-E7A1-4A04-91B1-C9F631C4F567}"/>
              </a:ext>
            </a:extLst>
          </p:cNvPr>
          <p:cNvCxnSpPr/>
          <p:nvPr userDrawn="1"/>
        </p:nvCxnSpPr>
        <p:spPr>
          <a:xfrm>
            <a:off x="9273480" y="0"/>
            <a:ext cx="0" cy="582083"/>
          </a:xfrm>
          <a:prstGeom prst="line">
            <a:avLst/>
          </a:prstGeom>
          <a:ln w="12700">
            <a:solidFill>
              <a:srgbClr val="EF76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82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73051" y="692698"/>
            <a:ext cx="9359900" cy="388639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/>
            </a:sp3d>
          </a:bodyPr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+mn-lt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ko-KR" altLang="en-US" dirty="0"/>
              <a:t>페이지 헤드라인 카피를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73050" y="73362"/>
            <a:ext cx="9359901" cy="490066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/>
            </a:sp3d>
          </a:bodyPr>
          <a:lstStyle>
            <a:lvl1pPr>
              <a:defRPr sz="2400" b="1" i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dirty="0"/>
              <a:t>페이지 제목 편집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D335BEE-C702-E54E-A93A-29E1630A6806}"/>
              </a:ext>
            </a:extLst>
          </p:cNvPr>
          <p:cNvGrpSpPr/>
          <p:nvPr userDrawn="1"/>
        </p:nvGrpSpPr>
        <p:grpSpPr>
          <a:xfrm>
            <a:off x="273050" y="611188"/>
            <a:ext cx="9359901" cy="0"/>
            <a:chOff x="273049" y="611188"/>
            <a:chExt cx="9359901" cy="0"/>
          </a:xfrm>
        </p:grpSpPr>
        <p:cxnSp>
          <p:nvCxnSpPr>
            <p:cNvPr id="12" name="직선 연결선 30">
              <a:extLst>
                <a:ext uri="{FF2B5EF4-FFF2-40B4-BE49-F238E27FC236}">
                  <a16:creationId xmlns:a16="http://schemas.microsoft.com/office/drawing/2014/main" id="{2D749770-086E-484D-8811-C5A346A7DF0F}"/>
                </a:ext>
              </a:extLst>
            </p:cNvPr>
            <p:cNvCxnSpPr/>
            <p:nvPr userDrawn="1"/>
          </p:nvCxnSpPr>
          <p:spPr>
            <a:xfrm>
              <a:off x="273050" y="611188"/>
              <a:ext cx="93599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30">
              <a:extLst>
                <a:ext uri="{FF2B5EF4-FFF2-40B4-BE49-F238E27FC236}">
                  <a16:creationId xmlns:a16="http://schemas.microsoft.com/office/drawing/2014/main" id="{52FF2414-BE8C-E24E-8F68-CD4D02DAEE5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0532" y="611188"/>
              <a:ext cx="864000" cy="0"/>
            </a:xfrm>
            <a:prstGeom prst="line">
              <a:avLst/>
            </a:prstGeom>
            <a:ln w="57150">
              <a:solidFill>
                <a:srgbClr val="F29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30">
              <a:extLst>
                <a:ext uri="{FF2B5EF4-FFF2-40B4-BE49-F238E27FC236}">
                  <a16:creationId xmlns:a16="http://schemas.microsoft.com/office/drawing/2014/main" id="{8B0DF95E-4CCB-8040-BC11-DB0097C8779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3049" y="611188"/>
              <a:ext cx="612000" cy="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 descr="D:\Work\- SK logo\SK 주식회사 c&amp;c\SK주식회사_C_C.png">
            <a:extLst>
              <a:ext uri="{FF2B5EF4-FFF2-40B4-BE49-F238E27FC236}">
                <a16:creationId xmlns:a16="http://schemas.microsoft.com/office/drawing/2014/main" id="{42201DCF-8394-4042-9643-4EC31B0AAB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3" y="6553195"/>
            <a:ext cx="471196" cy="26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슬라이드 번호 개체 틀 5">
            <a:extLst>
              <a:ext uri="{FF2B5EF4-FFF2-40B4-BE49-F238E27FC236}">
                <a16:creationId xmlns:a16="http://schemas.microsoft.com/office/drawing/2014/main" id="{C8A7B3BC-DFB0-3F49-9996-1EA9AC15D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26514" y="6589713"/>
            <a:ext cx="885825" cy="2222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0" marR="0" indent="0" algn="ctr" defTabSz="67067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kumimoji="1" lang="en-US" altLang="ko-KR">
                <a:solidFill>
                  <a:prstClr val="black"/>
                </a:solidFill>
              </a:rPr>
              <a:t>Page </a:t>
            </a:r>
            <a:r>
              <a:rPr kumimoji="1" lang="ko-KR" altLang="en-US">
                <a:solidFill>
                  <a:prstClr val="black"/>
                </a:solidFill>
              </a:rPr>
              <a:t> </a:t>
            </a:r>
            <a:r>
              <a:rPr kumimoji="1" lang="en-US" altLang="ko-KR" b="0">
                <a:solidFill>
                  <a:srgbClr val="C00000"/>
                </a:solidFill>
              </a:rPr>
              <a:t>|</a:t>
            </a:r>
            <a:r>
              <a:rPr kumimoji="1" lang="en-US" altLang="ko-KR">
                <a:solidFill>
                  <a:prstClr val="black"/>
                </a:solidFill>
              </a:rPr>
              <a:t>  </a:t>
            </a:r>
            <a:fld id="{708E4361-42F2-4600-8CC1-997C99AE2D7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12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394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8" r:id="rId2"/>
    <p:sldLayoutId id="2147483689" r:id="rId3"/>
    <p:sldLayoutId id="2147483687" r:id="rId4"/>
    <p:sldLayoutId id="2147483680" r:id="rId5"/>
    <p:sldLayoutId id="2147483690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KoPub돋움체 Medium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KoPub돋움체 Medium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KoPub돋움체 Medium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KoPub돋움체 Medium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KoPub돋움체 Medium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KoPub돋움체 Medium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KoPub돋움체 Medium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KoPub돋움체 Medium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KoPub돋움체 Medium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3.tiff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jpeg"/><Relationship Id="rId5" Type="http://schemas.microsoft.com/office/2007/relationships/hdphoto" Target="../media/hdphoto1.wdp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if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microsoft.com/office/2007/relationships/hdphoto" Target="../media/hdphoto3.wd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microsoft.com/office/2007/relationships/hdphoto" Target="../media/hdphoto2.wd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engineering-skcc.github.io/categories/#devops-tools" TargetMode="External"/><Relationship Id="rId3" Type="http://schemas.openxmlformats.org/officeDocument/2006/relationships/image" Target="../media/image48.png"/><Relationship Id="rId7" Type="http://schemas.openxmlformats.org/officeDocument/2006/relationships/hyperlink" Target="https://engineering-skcc.github.io/categories/#devops" TargetMode="External"/><Relationship Id="rId2" Type="http://schemas.openxmlformats.org/officeDocument/2006/relationships/hyperlink" Target="https://engineering-skcc.github.io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gineering-skcc.github.io/categories/#agile-leadership" TargetMode="External"/><Relationship Id="rId5" Type="http://schemas.openxmlformats.org/officeDocument/2006/relationships/hyperlink" Target="https://engineering-skcc.github.io/categories/#culture" TargetMode="External"/><Relationship Id="rId4" Type="http://schemas.openxmlformats.org/officeDocument/2006/relationships/hyperlink" Target="https://engineering-skcc.github.io/categories/#agile-quickguid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152800" y="3626846"/>
            <a:ext cx="3312367" cy="64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867" tIns="46938" rIns="93867" bIns="46938">
            <a:spAutoFit/>
          </a:bodyPr>
          <a:lstStyle/>
          <a:p>
            <a:pPr marL="0" marR="0" lvl="0" indent="0" algn="ctr" defTabSz="9379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Digital</a:t>
            </a:r>
            <a:r>
              <a:rPr lang="ko-KR" altLang="en-US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Process</a:t>
            </a:r>
            <a:r>
              <a:rPr lang="ko-KR" altLang="en-US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혁신담당</a:t>
            </a:r>
            <a:endParaRPr lang="en-US" altLang="ko-KR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lvl="0" indent="0" algn="ctr" defTabSz="9379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조은숙</a:t>
            </a:r>
            <a:endParaRPr kumimoji="0" lang="en-US" altLang="ko-KR" i="0" u="none" strike="noStrike" kern="1200" cap="none" spc="0" normalizeH="0" baseline="0" noProof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1C28A6-C7D2-471F-BDDA-71E1B3A2A6D3}"/>
              </a:ext>
            </a:extLst>
          </p:cNvPr>
          <p:cNvSpPr txBox="1"/>
          <p:nvPr/>
        </p:nvSpPr>
        <p:spPr>
          <a:xfrm>
            <a:off x="0" y="1675818"/>
            <a:ext cx="9906000" cy="60016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altLang="ko-KR" sz="36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A</a:t>
            </a:r>
            <a:r>
              <a:rPr lang="en-US" altLang="ko-KR" sz="20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pplication </a:t>
            </a:r>
            <a:r>
              <a:rPr lang="en-US" altLang="ko-KR" sz="36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M</a:t>
            </a:r>
            <a:r>
              <a:rPr lang="en-US" altLang="ko-KR" sz="20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odernization </a:t>
            </a:r>
            <a:r>
              <a:rPr lang="en-US" altLang="ko-KR" sz="36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F</a:t>
            </a:r>
            <a:r>
              <a:rPr lang="en-US" altLang="ko-KR" sz="20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actory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8147961-7F10-4A2D-B0B6-5944C6478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26524"/>
            <a:ext cx="9906000" cy="710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233" tIns="47117" rIns="94233" bIns="47117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5pPr>
            <a:lvl6pPr marL="471074" algn="ctr" rtl="0" fontAlgn="base" latinLnBrk="1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6pPr>
            <a:lvl7pPr marL="942148" algn="ctr" rtl="0" fontAlgn="base" latinLnBrk="1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7pPr>
            <a:lvl8pPr marL="1413221" algn="ctr" rtl="0" fontAlgn="base" latinLnBrk="1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8pPr>
            <a:lvl9pPr marL="1884296" algn="ctr" rtl="0" fontAlgn="base" latinLnBrk="1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Agile</a:t>
            </a:r>
            <a:r>
              <a:rPr lang="ko-KR" altLang="en-US" sz="40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Delivery Process</a:t>
            </a:r>
            <a:endParaRPr kumimoji="0" lang="ko-KR" altLang="en-US" sz="4000" b="1" i="0" u="none" strike="noStrike" kern="1200" cap="none" spc="0" normalizeH="0" baseline="0" noProof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3118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C72CEBD-8BA8-014C-AEA6-EF9A40FB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 Backup ] User Story </a:t>
            </a:r>
            <a:r>
              <a:rPr lang="ko-KR" altLang="en-US" dirty="0"/>
              <a:t>워크샵</a:t>
            </a:r>
            <a:r>
              <a:rPr lang="en-US" altLang="ko-KR" dirty="0"/>
              <a:t> #2</a:t>
            </a:r>
            <a:endParaRPr lang="ko-Kore-KR" altLang="en-US" dirty="0"/>
          </a:p>
        </p:txBody>
      </p:sp>
      <p:sp>
        <p:nvSpPr>
          <p:cNvPr id="91" name="모서리가 접힌 도형 90"/>
          <p:cNvSpPr/>
          <p:nvPr/>
        </p:nvSpPr>
        <p:spPr>
          <a:xfrm>
            <a:off x="3694830" y="5061808"/>
            <a:ext cx="900000" cy="756000"/>
          </a:xfrm>
          <a:prstGeom prst="foldedCorner">
            <a:avLst/>
          </a:prstGeom>
          <a:solidFill>
            <a:srgbClr val="FFFFCC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180000" rIns="0" rtlCol="0" anchor="ctr"/>
          <a:lstStyle/>
          <a:p>
            <a:pPr algn="ctr" latinLnBrk="0"/>
            <a:r>
              <a:rPr lang="ko-KR" altLang="en-US" sz="1300" dirty="0">
                <a:solidFill>
                  <a:schemeClr val="tx1"/>
                </a:solidFill>
              </a:rPr>
              <a:t>공차 정보 등록</a:t>
            </a:r>
          </a:p>
        </p:txBody>
      </p:sp>
      <p:sp>
        <p:nvSpPr>
          <p:cNvPr id="92" name="모서리가 접힌 도형 91"/>
          <p:cNvSpPr/>
          <p:nvPr/>
        </p:nvSpPr>
        <p:spPr>
          <a:xfrm>
            <a:off x="3244830" y="4151426"/>
            <a:ext cx="900000" cy="756000"/>
          </a:xfrm>
          <a:prstGeom prst="foldedCorner">
            <a:avLst/>
          </a:prstGeom>
          <a:solidFill>
            <a:srgbClr val="FFFFCC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180000" rIns="0" rtlCol="0" anchor="ctr"/>
          <a:lstStyle/>
          <a:p>
            <a:pPr algn="ctr" latinLnBrk="0"/>
            <a:r>
              <a:rPr lang="ko-KR" altLang="en-US" sz="1300" dirty="0">
                <a:solidFill>
                  <a:schemeClr val="tx1"/>
                </a:solidFill>
              </a:rPr>
              <a:t>차주 정보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 latinLnBrk="0"/>
            <a:r>
              <a:rPr lang="ko-KR" altLang="en-US" sz="13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93" name="모서리가 접힌 도형 92"/>
          <p:cNvSpPr/>
          <p:nvPr/>
        </p:nvSpPr>
        <p:spPr>
          <a:xfrm>
            <a:off x="3584847" y="3188023"/>
            <a:ext cx="900000" cy="756000"/>
          </a:xfrm>
          <a:prstGeom prst="foldedCorner">
            <a:avLst/>
          </a:prstGeom>
          <a:solidFill>
            <a:srgbClr val="FFFFCC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180000" rIns="0" rtlCol="0" anchor="ctr"/>
          <a:lstStyle/>
          <a:p>
            <a:pPr algn="ctr" latinLnBrk="0"/>
            <a:r>
              <a:rPr lang="ko-KR" altLang="en-US" sz="1300" dirty="0">
                <a:solidFill>
                  <a:schemeClr val="tx1"/>
                </a:solidFill>
              </a:rPr>
              <a:t>차량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 latinLnBrk="0"/>
            <a:r>
              <a:rPr lang="ko-KR" altLang="en-US" sz="1300" dirty="0">
                <a:solidFill>
                  <a:schemeClr val="tx1"/>
                </a:solidFill>
              </a:rPr>
              <a:t>정보 등록</a:t>
            </a:r>
          </a:p>
        </p:txBody>
      </p:sp>
      <p:sp>
        <p:nvSpPr>
          <p:cNvPr id="94" name="모서리가 접힌 도형 93"/>
          <p:cNvSpPr/>
          <p:nvPr/>
        </p:nvSpPr>
        <p:spPr>
          <a:xfrm>
            <a:off x="1429042" y="5205908"/>
            <a:ext cx="900000" cy="756000"/>
          </a:xfrm>
          <a:prstGeom prst="foldedCorner">
            <a:avLst/>
          </a:prstGeom>
          <a:solidFill>
            <a:srgbClr val="FFFFCC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180000" rIns="0" rtlCol="0" anchor="ctr"/>
          <a:lstStyle/>
          <a:p>
            <a:pPr algn="ctr" latinLnBrk="0"/>
            <a:r>
              <a:rPr lang="ko-KR" altLang="en-US" sz="1300" dirty="0">
                <a:solidFill>
                  <a:schemeClr val="tx1"/>
                </a:solidFill>
              </a:rPr>
              <a:t>운송 구간 등록</a:t>
            </a:r>
          </a:p>
        </p:txBody>
      </p:sp>
      <p:sp>
        <p:nvSpPr>
          <p:cNvPr id="95" name="모서리가 접힌 도형 94"/>
          <p:cNvSpPr/>
          <p:nvPr/>
        </p:nvSpPr>
        <p:spPr>
          <a:xfrm>
            <a:off x="2519783" y="5223234"/>
            <a:ext cx="900000" cy="756000"/>
          </a:xfrm>
          <a:prstGeom prst="foldedCorner">
            <a:avLst/>
          </a:prstGeom>
          <a:solidFill>
            <a:srgbClr val="FFFFCC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180000" rIns="0" rtlCol="0" anchor="ctr"/>
          <a:lstStyle/>
          <a:p>
            <a:pPr algn="ctr" latinLnBrk="0"/>
            <a:r>
              <a:rPr lang="ko-KR" altLang="en-US" sz="1300" dirty="0">
                <a:solidFill>
                  <a:schemeClr val="tx1"/>
                </a:solidFill>
              </a:rPr>
              <a:t>운송 현황 정보 변경 </a:t>
            </a:r>
          </a:p>
        </p:txBody>
      </p:sp>
      <p:sp>
        <p:nvSpPr>
          <p:cNvPr id="96" name="모서리가 접힌 도형 95"/>
          <p:cNvSpPr/>
          <p:nvPr/>
        </p:nvSpPr>
        <p:spPr>
          <a:xfrm>
            <a:off x="4952847" y="3013112"/>
            <a:ext cx="4122066" cy="2885690"/>
          </a:xfrm>
          <a:prstGeom prst="foldedCorner">
            <a:avLst/>
          </a:prstGeom>
          <a:solidFill>
            <a:srgbClr val="FFFFCC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6000" tIns="180000" rIns="216000" rtlCol="0" anchor="ctr"/>
          <a:lstStyle/>
          <a:p>
            <a:pPr algn="ctr" latinLnBrk="0"/>
            <a:r>
              <a:rPr lang="ko-KR" altLang="en-US" sz="1600" b="1" u="sng" dirty="0">
                <a:solidFill>
                  <a:srgbClr val="1F497D"/>
                </a:solidFill>
              </a:rPr>
              <a:t>운송구간 등록하기</a:t>
            </a:r>
            <a:endParaRPr lang="en-US" altLang="ko-KR" sz="1400" b="1" u="sng" dirty="0">
              <a:solidFill>
                <a:srgbClr val="1F497D"/>
              </a:solidFill>
            </a:endParaRPr>
          </a:p>
          <a:p>
            <a:pPr algn="ctr" latinLnBrk="0"/>
            <a:endParaRPr lang="en-US" altLang="ko-KR" sz="1400" u="sng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>
                <a:solidFill>
                  <a:schemeClr val="tx1"/>
                </a:solidFill>
              </a:rPr>
              <a:t>[ </a:t>
            </a:r>
            <a:r>
              <a:rPr lang="ko-KR" altLang="en-US" sz="1400" b="1" dirty="0">
                <a:solidFill>
                  <a:srgbClr val="1F497D"/>
                </a:solidFill>
              </a:rPr>
              <a:t>화물차주 </a:t>
            </a:r>
            <a:r>
              <a:rPr lang="en-US" altLang="ko-KR" sz="1400" dirty="0">
                <a:solidFill>
                  <a:schemeClr val="tx1"/>
                </a:solidFill>
              </a:rPr>
              <a:t>] </a:t>
            </a:r>
            <a:r>
              <a:rPr lang="ko-KR" altLang="en-US" sz="1400" dirty="0">
                <a:solidFill>
                  <a:schemeClr val="tx1"/>
                </a:solidFill>
              </a:rPr>
              <a:t>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>
                <a:solidFill>
                  <a:schemeClr val="tx1"/>
                </a:solidFill>
              </a:rPr>
              <a:t>[ </a:t>
            </a:r>
            <a:r>
              <a:rPr lang="ko-KR" altLang="en-US" sz="1400" b="1" dirty="0">
                <a:solidFill>
                  <a:srgbClr val="1F497D"/>
                </a:solidFill>
              </a:rPr>
              <a:t>운송하는 구간에 해당하는 오더를 받기 위해 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  <a:r>
              <a:rPr lang="ko-KR" altLang="en-US" sz="1400" dirty="0">
                <a:solidFill>
                  <a:schemeClr val="tx1"/>
                </a:solidFill>
              </a:rPr>
              <a:t> 위해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>
                <a:solidFill>
                  <a:schemeClr val="tx1"/>
                </a:solidFill>
              </a:rPr>
              <a:t>[ </a:t>
            </a:r>
            <a:r>
              <a:rPr lang="ko-KR" altLang="en-US" sz="1400" b="1" dirty="0">
                <a:solidFill>
                  <a:srgbClr val="1F497D"/>
                </a:solidFill>
              </a:rPr>
              <a:t>본인의 주 운송 구간을 등록 </a:t>
            </a:r>
            <a:r>
              <a:rPr lang="en-US" altLang="ko-KR" sz="1400" dirty="0">
                <a:solidFill>
                  <a:schemeClr val="tx1"/>
                </a:solidFill>
              </a:rPr>
              <a:t>] </a:t>
            </a:r>
            <a:r>
              <a:rPr lang="ko-KR" altLang="en-US" sz="1400" dirty="0">
                <a:solidFill>
                  <a:schemeClr val="tx1"/>
                </a:solidFill>
              </a:rPr>
              <a:t>하기를 원한다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400" b="1" dirty="0">
                <a:solidFill>
                  <a:schemeClr val="tx1"/>
                </a:solidFill>
              </a:rPr>
              <a:t>완료조건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>
                <a:solidFill>
                  <a:schemeClr val="tx1"/>
                </a:solidFill>
              </a:rPr>
              <a:t>[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rgbClr val="1F497D"/>
                </a:solidFill>
              </a:rPr>
              <a:t>표시된 </a:t>
            </a:r>
            <a:r>
              <a:rPr lang="ko-KR" altLang="en-US" sz="1400" b="1" dirty="0" err="1">
                <a:solidFill>
                  <a:srgbClr val="1F497D"/>
                </a:solidFill>
              </a:rPr>
              <a:t>맵에</a:t>
            </a:r>
            <a:r>
              <a:rPr lang="ko-KR" altLang="en-US" sz="1400" b="1" dirty="0">
                <a:solidFill>
                  <a:srgbClr val="1F497D"/>
                </a:solidFill>
              </a:rPr>
              <a:t> 차주가 등록한 운송 구간이 표시된다</a:t>
            </a:r>
            <a:r>
              <a:rPr lang="en-US" altLang="ko-KR" sz="1400" b="1" dirty="0">
                <a:solidFill>
                  <a:srgbClr val="1F497D"/>
                </a:solidFill>
              </a:rPr>
              <a:t>.</a:t>
            </a:r>
            <a:r>
              <a:rPr lang="en-US" altLang="ko-KR" sz="1400" dirty="0">
                <a:solidFill>
                  <a:schemeClr val="tx1"/>
                </a:solidFill>
              </a:rPr>
              <a:t> 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468207" y="2630883"/>
            <a:ext cx="8969281" cy="3456000"/>
          </a:xfrm>
          <a:prstGeom prst="roundRect">
            <a:avLst>
              <a:gd name="adj" fmla="val 5321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/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 Story</a:t>
            </a:r>
            <a:endParaRPr lang="ko-KR" altLang="en-US" sz="1400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06337" y="2830983"/>
            <a:ext cx="2463446" cy="2448000"/>
            <a:chOff x="-1311696" y="2249033"/>
            <a:chExt cx="2463446" cy="2448000"/>
          </a:xfrm>
        </p:grpSpPr>
        <p:pic>
          <p:nvPicPr>
            <p:cNvPr id="45" name="Picture 3" descr="\\Client\C$\99. VDI 공유용\7. Agile\User Story sample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11696" y="2249033"/>
              <a:ext cx="2463446" cy="24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-1023664" y="3718217"/>
              <a:ext cx="1800000" cy="222672"/>
            </a:xfrm>
            <a:prstGeom prst="rect">
              <a:avLst/>
            </a:prstGeom>
            <a:solidFill>
              <a:srgbClr val="FFE38B"/>
            </a:solidFill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tx1"/>
                  </a:solidFill>
                </a:rPr>
                <a:t>Definition of Done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740532" y="3194236"/>
            <a:ext cx="612000" cy="222672"/>
          </a:xfrm>
          <a:prstGeom prst="rect">
            <a:avLst/>
          </a:prstGeom>
          <a:solidFill>
            <a:srgbClr val="FFE38B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tx1"/>
                </a:solidFill>
              </a:rPr>
              <a:t>Title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6DC54C-EAB9-404A-BD82-D62A5FC7F2CD}"/>
              </a:ext>
            </a:extLst>
          </p:cNvPr>
          <p:cNvSpPr/>
          <p:nvPr/>
        </p:nvSpPr>
        <p:spPr>
          <a:xfrm>
            <a:off x="3584847" y="789142"/>
            <a:ext cx="2736000" cy="64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15" rIns="0" bIns="45715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 Story </a:t>
            </a: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도출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6F4070-09C0-8948-A582-83C053ECF857}"/>
              </a:ext>
            </a:extLst>
          </p:cNvPr>
          <p:cNvSpPr/>
          <p:nvPr/>
        </p:nvSpPr>
        <p:spPr>
          <a:xfrm>
            <a:off x="6701488" y="789142"/>
            <a:ext cx="2736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15" rIns="0" bIns="45715"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Epic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3D2D9B3-03C4-DD44-84CD-B38EE1E929DF}"/>
              </a:ext>
            </a:extLst>
          </p:cNvPr>
          <p:cNvSpPr/>
          <p:nvPr/>
        </p:nvSpPr>
        <p:spPr>
          <a:xfrm>
            <a:off x="468207" y="789142"/>
            <a:ext cx="2736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15" rIns="0" bIns="45715"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User Role </a:t>
            </a:r>
            <a:r>
              <a:rPr lang="ko-KR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도출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C1B695B-D0A7-C340-9661-E9D1589EB35C}"/>
              </a:ext>
            </a:extLst>
          </p:cNvPr>
          <p:cNvCxnSpPr>
            <a:stCxn id="47" idx="3"/>
            <a:endCxn id="44" idx="1"/>
          </p:cNvCxnSpPr>
          <p:nvPr/>
        </p:nvCxnSpPr>
        <p:spPr>
          <a:xfrm>
            <a:off x="3204207" y="1113142"/>
            <a:ext cx="380640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1017B3-F485-5545-985B-37CC77B5517F}"/>
              </a:ext>
            </a:extLst>
          </p:cNvPr>
          <p:cNvCxnSpPr>
            <a:stCxn id="44" idx="3"/>
            <a:endCxn id="46" idx="1"/>
          </p:cNvCxnSpPr>
          <p:nvPr/>
        </p:nvCxnSpPr>
        <p:spPr>
          <a:xfrm>
            <a:off x="6320847" y="1113142"/>
            <a:ext cx="380641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9063988-5496-2540-B742-06345CF680E2}"/>
              </a:ext>
            </a:extLst>
          </p:cNvPr>
          <p:cNvSpPr txBox="1"/>
          <p:nvPr/>
        </p:nvSpPr>
        <p:spPr>
          <a:xfrm>
            <a:off x="468207" y="1486714"/>
            <a:ext cx="27360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9" tIns="45715" rIns="91429" bIns="45715" rtlCol="0" anchor="t" anchorCtr="0">
            <a:noAutofit/>
          </a:bodyPr>
          <a:lstStyle/>
          <a:p>
            <a:pPr marL="180955" indent="-18095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역할 도출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55" indent="-18095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역할 다듬기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E0816E-345C-0B45-A7FB-72786D06E2BE}"/>
              </a:ext>
            </a:extLst>
          </p:cNvPr>
          <p:cNvSpPr txBox="1"/>
          <p:nvPr/>
        </p:nvSpPr>
        <p:spPr>
          <a:xfrm>
            <a:off x="6701488" y="1480053"/>
            <a:ext cx="27360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9" tIns="45715" rIns="91429" bIns="45715" rtlCol="0" anchor="t" anchorCtr="0">
            <a:noAutofit/>
          </a:bodyPr>
          <a:lstStyle/>
          <a:p>
            <a:pPr marL="180955" indent="-18095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 Story </a:t>
            </a:r>
            <a:r>
              <a:rPr lang="ko-KR" alt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그룹핑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다듬기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55" indent="-18095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 Story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번호 매기기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3350DE-35B9-CA48-B5A9-C6C8EB3C3459}"/>
              </a:ext>
            </a:extLst>
          </p:cNvPr>
          <p:cNvSpPr txBox="1"/>
          <p:nvPr/>
        </p:nvSpPr>
        <p:spPr>
          <a:xfrm>
            <a:off x="3584847" y="1480053"/>
            <a:ext cx="2926319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9" tIns="45715" rIns="91429" bIns="45715" rtlCol="0" anchor="t" anchorCtr="0">
            <a:noAutofit/>
          </a:bodyPr>
          <a:lstStyle/>
          <a:p>
            <a:pPr marL="180955" indent="-18095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필요기능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도출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(Role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55" indent="-18095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스토리 다듬기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8110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38470BE3-D6E5-C94E-8809-7FA485E0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 Backup ] User Story </a:t>
            </a:r>
            <a:r>
              <a:rPr lang="ko-KR" altLang="en-US" dirty="0"/>
              <a:t>워크샵</a:t>
            </a:r>
            <a:r>
              <a:rPr lang="en-US" altLang="ko-KR" dirty="0"/>
              <a:t> #3</a:t>
            </a:r>
            <a:endParaRPr lang="ko-Kore-KR" altLang="en-US" dirty="0"/>
          </a:p>
        </p:txBody>
      </p:sp>
      <p:sp>
        <p:nvSpPr>
          <p:cNvPr id="53" name="모서리가 접힌 도형 52"/>
          <p:cNvSpPr/>
          <p:nvPr/>
        </p:nvSpPr>
        <p:spPr>
          <a:xfrm>
            <a:off x="5971341" y="4592909"/>
            <a:ext cx="948217" cy="756000"/>
          </a:xfrm>
          <a:prstGeom prst="foldedCorner">
            <a:avLst/>
          </a:prstGeom>
          <a:solidFill>
            <a:srgbClr val="FFFFCC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180000" rIns="0" rtlCol="0" anchor="ctr"/>
          <a:lstStyle/>
          <a:p>
            <a:pPr algn="ctr" latinLnBrk="0"/>
            <a:r>
              <a:rPr lang="ko-KR" altLang="en-US" sz="1200" dirty="0">
                <a:solidFill>
                  <a:schemeClr val="tx1"/>
                </a:solidFill>
              </a:rPr>
              <a:t>차량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 latinLnBrk="0"/>
            <a:r>
              <a:rPr lang="ko-KR" altLang="en-US" sz="1200" dirty="0">
                <a:solidFill>
                  <a:schemeClr val="tx1"/>
                </a:solidFill>
              </a:rPr>
              <a:t>정보 등록</a:t>
            </a:r>
          </a:p>
        </p:txBody>
      </p:sp>
      <p:sp>
        <p:nvSpPr>
          <p:cNvPr id="54" name="모서리가 접힌 도형 53"/>
          <p:cNvSpPr/>
          <p:nvPr/>
        </p:nvSpPr>
        <p:spPr>
          <a:xfrm>
            <a:off x="5946701" y="5493093"/>
            <a:ext cx="948217" cy="756000"/>
          </a:xfrm>
          <a:prstGeom prst="foldedCorner">
            <a:avLst/>
          </a:prstGeom>
          <a:solidFill>
            <a:srgbClr val="FFFFCC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180000" rIns="0" rtlCol="0" anchor="ctr"/>
          <a:lstStyle/>
          <a:p>
            <a:pPr algn="ctr" latinLnBrk="0"/>
            <a:r>
              <a:rPr lang="ko-KR" altLang="en-US" sz="1200" dirty="0">
                <a:solidFill>
                  <a:schemeClr val="tx1"/>
                </a:solidFill>
              </a:rPr>
              <a:t>공차 정보 등록</a:t>
            </a:r>
          </a:p>
        </p:txBody>
      </p:sp>
      <p:sp>
        <p:nvSpPr>
          <p:cNvPr id="55" name="모서리가 접힌 도형 54"/>
          <p:cNvSpPr/>
          <p:nvPr/>
        </p:nvSpPr>
        <p:spPr>
          <a:xfrm>
            <a:off x="5980001" y="3727791"/>
            <a:ext cx="948217" cy="756000"/>
          </a:xfrm>
          <a:prstGeom prst="foldedCorner">
            <a:avLst/>
          </a:prstGeom>
          <a:solidFill>
            <a:srgbClr val="FFFFCC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180000" rIns="0" rtlCol="0" anchor="ctr"/>
          <a:lstStyle/>
          <a:p>
            <a:pPr algn="ctr" latinLnBrk="0"/>
            <a:r>
              <a:rPr lang="ko-KR" altLang="en-US" sz="1200" dirty="0">
                <a:solidFill>
                  <a:schemeClr val="tx1"/>
                </a:solidFill>
              </a:rPr>
              <a:t>차주 정보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 latinLnBrk="0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56" name="모서리가 접힌 도형 55"/>
          <p:cNvSpPr/>
          <p:nvPr/>
        </p:nvSpPr>
        <p:spPr>
          <a:xfrm>
            <a:off x="5971341" y="2742875"/>
            <a:ext cx="948217" cy="828000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108000" rIns="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차량정보</a:t>
            </a:r>
          </a:p>
        </p:txBody>
      </p:sp>
      <p:sp>
        <p:nvSpPr>
          <p:cNvPr id="58" name="모서리가 접힌 도형 57"/>
          <p:cNvSpPr/>
          <p:nvPr/>
        </p:nvSpPr>
        <p:spPr>
          <a:xfrm>
            <a:off x="7160362" y="2742875"/>
            <a:ext cx="948217" cy="828000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108000" rIns="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운송정보</a:t>
            </a:r>
          </a:p>
        </p:txBody>
      </p:sp>
      <p:sp>
        <p:nvSpPr>
          <p:cNvPr id="59" name="모서리가 접힌 도형 58"/>
          <p:cNvSpPr/>
          <p:nvPr/>
        </p:nvSpPr>
        <p:spPr>
          <a:xfrm>
            <a:off x="8282382" y="2742875"/>
            <a:ext cx="948217" cy="828000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108000" rIns="0"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오더처리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5" name="모서리가 접힌 도형 64"/>
          <p:cNvSpPr/>
          <p:nvPr/>
        </p:nvSpPr>
        <p:spPr>
          <a:xfrm>
            <a:off x="7220156" y="3727791"/>
            <a:ext cx="948217" cy="756000"/>
          </a:xfrm>
          <a:prstGeom prst="foldedCorner">
            <a:avLst/>
          </a:prstGeom>
          <a:solidFill>
            <a:srgbClr val="FFFFCC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180000" rIns="0" rtlCol="0" anchor="ctr"/>
          <a:lstStyle/>
          <a:p>
            <a:pPr algn="ctr" latinLnBrk="0"/>
            <a:r>
              <a:rPr lang="ko-KR" altLang="en-US" sz="1200" dirty="0">
                <a:solidFill>
                  <a:schemeClr val="tx1"/>
                </a:solidFill>
              </a:rPr>
              <a:t>운송 현황 정보 변경 </a:t>
            </a:r>
          </a:p>
        </p:txBody>
      </p:sp>
      <p:sp>
        <p:nvSpPr>
          <p:cNvPr id="66" name="모서리가 접힌 도형 65"/>
          <p:cNvSpPr/>
          <p:nvPr/>
        </p:nvSpPr>
        <p:spPr>
          <a:xfrm>
            <a:off x="7220156" y="4592909"/>
            <a:ext cx="948217" cy="756000"/>
          </a:xfrm>
          <a:prstGeom prst="foldedCorner">
            <a:avLst/>
          </a:prstGeom>
          <a:solidFill>
            <a:srgbClr val="FFFFCC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180000" rIns="0" rtlCol="0" anchor="ctr"/>
          <a:lstStyle/>
          <a:p>
            <a:pPr algn="ctr" latinLnBrk="0"/>
            <a:r>
              <a:rPr lang="ko-KR" altLang="en-US" sz="1200" dirty="0">
                <a:solidFill>
                  <a:schemeClr val="tx1"/>
                </a:solidFill>
              </a:rPr>
              <a:t>운송 구간 등록</a:t>
            </a:r>
          </a:p>
        </p:txBody>
      </p:sp>
      <p:sp>
        <p:nvSpPr>
          <p:cNvPr id="68" name="모서리가 접힌 도형 67"/>
          <p:cNvSpPr/>
          <p:nvPr/>
        </p:nvSpPr>
        <p:spPr>
          <a:xfrm>
            <a:off x="8316603" y="4592909"/>
            <a:ext cx="948217" cy="756000"/>
          </a:xfrm>
          <a:prstGeom prst="foldedCorner">
            <a:avLst/>
          </a:prstGeom>
          <a:solidFill>
            <a:srgbClr val="FFFFCC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180000" rIns="0" rtlCol="0" anchor="ctr"/>
          <a:lstStyle/>
          <a:p>
            <a:pPr algn="ctr" latinLnBrk="0"/>
            <a:r>
              <a:rPr lang="ko-KR" altLang="en-US" sz="1200" dirty="0">
                <a:solidFill>
                  <a:schemeClr val="tx1"/>
                </a:solidFill>
              </a:rPr>
              <a:t>오더 선택</a:t>
            </a:r>
          </a:p>
        </p:txBody>
      </p:sp>
      <p:sp>
        <p:nvSpPr>
          <p:cNvPr id="70" name="모서리가 접힌 도형 69"/>
          <p:cNvSpPr/>
          <p:nvPr/>
        </p:nvSpPr>
        <p:spPr>
          <a:xfrm>
            <a:off x="8325263" y="3727791"/>
            <a:ext cx="948217" cy="756000"/>
          </a:xfrm>
          <a:prstGeom prst="foldedCorner">
            <a:avLst/>
          </a:prstGeom>
          <a:solidFill>
            <a:srgbClr val="FFFFCC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180000" rIns="0" rtlCol="0" anchor="ctr"/>
          <a:lstStyle/>
          <a:p>
            <a:pPr algn="ctr" latinLnBrk="0"/>
            <a:r>
              <a:rPr lang="ko-KR" altLang="en-US" sz="1200" dirty="0">
                <a:solidFill>
                  <a:schemeClr val="tx1"/>
                </a:solidFill>
              </a:rPr>
              <a:t>오더 검색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6004140" y="3721548"/>
            <a:ext cx="828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>
                <a:latin typeface="+mn-ea"/>
                <a:ea typeface="+mn-ea"/>
              </a:rPr>
              <a:t>A.1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7194593" y="3721548"/>
            <a:ext cx="828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>
                <a:latin typeface="+mn-ea"/>
                <a:ea typeface="+mn-ea"/>
              </a:rPr>
              <a:t>B.1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8310717" y="3721548"/>
            <a:ext cx="828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>
                <a:latin typeface="+mn-ea"/>
                <a:ea typeface="+mn-ea"/>
              </a:rPr>
              <a:t>C.1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6009664" y="4600093"/>
            <a:ext cx="828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>
                <a:latin typeface="+mn-ea"/>
                <a:ea typeface="+mn-ea"/>
              </a:rPr>
              <a:t>A.2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7200117" y="4600093"/>
            <a:ext cx="828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>
                <a:latin typeface="+mn-ea"/>
                <a:ea typeface="+mn-ea"/>
              </a:rPr>
              <a:t>B.2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8316241" y="4600093"/>
            <a:ext cx="828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>
                <a:latin typeface="+mn-ea"/>
                <a:ea typeface="+mn-ea"/>
              </a:rPr>
              <a:t>C.2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6009664" y="5492657"/>
            <a:ext cx="828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>
                <a:latin typeface="+mn-ea"/>
                <a:ea typeface="+mn-ea"/>
              </a:rPr>
              <a:t>A.3</a:t>
            </a:r>
          </a:p>
        </p:txBody>
      </p:sp>
      <p:sp>
        <p:nvSpPr>
          <p:cNvPr id="91" name="모서리가 접힌 도형 90"/>
          <p:cNvSpPr/>
          <p:nvPr/>
        </p:nvSpPr>
        <p:spPr>
          <a:xfrm>
            <a:off x="2816650" y="2865986"/>
            <a:ext cx="900000" cy="756000"/>
          </a:xfrm>
          <a:prstGeom prst="foldedCorner">
            <a:avLst/>
          </a:prstGeom>
          <a:solidFill>
            <a:srgbClr val="FFFFCC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180000" rIns="0" rtlCol="0" anchor="ctr"/>
          <a:lstStyle/>
          <a:p>
            <a:pPr algn="ctr" latinLnBrk="0"/>
            <a:r>
              <a:rPr lang="ko-KR" altLang="en-US" sz="1200" dirty="0">
                <a:solidFill>
                  <a:schemeClr val="tx1"/>
                </a:solidFill>
              </a:rPr>
              <a:t>차량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 latinLnBrk="0"/>
            <a:r>
              <a:rPr lang="ko-KR" altLang="en-US" sz="1200" dirty="0">
                <a:solidFill>
                  <a:schemeClr val="tx1"/>
                </a:solidFill>
              </a:rPr>
              <a:t>정보 등록</a:t>
            </a:r>
          </a:p>
        </p:txBody>
      </p:sp>
      <p:sp>
        <p:nvSpPr>
          <p:cNvPr id="92" name="모서리가 접힌 도형 91"/>
          <p:cNvSpPr/>
          <p:nvPr/>
        </p:nvSpPr>
        <p:spPr>
          <a:xfrm>
            <a:off x="2996670" y="4095288"/>
            <a:ext cx="900000" cy="756000"/>
          </a:xfrm>
          <a:prstGeom prst="foldedCorner">
            <a:avLst/>
          </a:prstGeom>
          <a:solidFill>
            <a:srgbClr val="FFFFCC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180000" rIns="0" rtlCol="0" anchor="ctr"/>
          <a:lstStyle/>
          <a:p>
            <a:pPr algn="ctr" latinLnBrk="0"/>
            <a:r>
              <a:rPr lang="ko-KR" altLang="en-US" sz="1200" dirty="0">
                <a:solidFill>
                  <a:schemeClr val="tx1"/>
                </a:solidFill>
              </a:rPr>
              <a:t>공차 정보 등록</a:t>
            </a:r>
          </a:p>
        </p:txBody>
      </p:sp>
      <p:sp>
        <p:nvSpPr>
          <p:cNvPr id="93" name="모서리가 접힌 도형 92"/>
          <p:cNvSpPr/>
          <p:nvPr/>
        </p:nvSpPr>
        <p:spPr>
          <a:xfrm>
            <a:off x="1764730" y="3466658"/>
            <a:ext cx="900000" cy="756000"/>
          </a:xfrm>
          <a:prstGeom prst="foldedCorner">
            <a:avLst/>
          </a:prstGeom>
          <a:solidFill>
            <a:srgbClr val="FFFFCC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180000" rIns="0" rtlCol="0" anchor="ctr"/>
          <a:lstStyle/>
          <a:p>
            <a:pPr algn="ctr" latinLnBrk="0"/>
            <a:r>
              <a:rPr lang="ko-KR" altLang="en-US" sz="1200" dirty="0">
                <a:solidFill>
                  <a:schemeClr val="tx1"/>
                </a:solidFill>
              </a:rPr>
              <a:t>차주 정보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 latinLnBrk="0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94" name="모서리가 접힌 도형 93"/>
          <p:cNvSpPr/>
          <p:nvPr/>
        </p:nvSpPr>
        <p:spPr>
          <a:xfrm>
            <a:off x="1511288" y="5225643"/>
            <a:ext cx="900000" cy="756000"/>
          </a:xfrm>
          <a:prstGeom prst="foldedCorner">
            <a:avLst/>
          </a:prstGeom>
          <a:solidFill>
            <a:srgbClr val="FFFFCC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180000" rIns="0" rtlCol="0" anchor="ctr"/>
          <a:lstStyle/>
          <a:p>
            <a:pPr algn="ctr" latinLnBrk="0"/>
            <a:r>
              <a:rPr lang="ko-KR" altLang="en-US" sz="1200" dirty="0">
                <a:solidFill>
                  <a:schemeClr val="tx1"/>
                </a:solidFill>
              </a:rPr>
              <a:t>운송 구간 등록</a:t>
            </a:r>
          </a:p>
        </p:txBody>
      </p:sp>
      <p:sp>
        <p:nvSpPr>
          <p:cNvPr id="95" name="모서리가 접힌 도형 94"/>
          <p:cNvSpPr/>
          <p:nvPr/>
        </p:nvSpPr>
        <p:spPr>
          <a:xfrm>
            <a:off x="2719365" y="5008512"/>
            <a:ext cx="900000" cy="756000"/>
          </a:xfrm>
          <a:prstGeom prst="foldedCorner">
            <a:avLst/>
          </a:prstGeom>
          <a:solidFill>
            <a:srgbClr val="FFFFCC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180000" rIns="0" rtlCol="0" anchor="ctr"/>
          <a:lstStyle/>
          <a:p>
            <a:pPr algn="ctr" latinLnBrk="0"/>
            <a:r>
              <a:rPr lang="ko-KR" altLang="en-US" sz="1200" dirty="0">
                <a:solidFill>
                  <a:schemeClr val="tx1"/>
                </a:solidFill>
              </a:rPr>
              <a:t>오더 접수</a:t>
            </a:r>
          </a:p>
        </p:txBody>
      </p:sp>
      <p:sp>
        <p:nvSpPr>
          <p:cNvPr id="96" name="모서리가 접힌 도형 95"/>
          <p:cNvSpPr/>
          <p:nvPr/>
        </p:nvSpPr>
        <p:spPr>
          <a:xfrm>
            <a:off x="680453" y="4041935"/>
            <a:ext cx="900000" cy="756000"/>
          </a:xfrm>
          <a:prstGeom prst="foldedCorner">
            <a:avLst/>
          </a:prstGeom>
          <a:solidFill>
            <a:srgbClr val="FFFFCC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180000" rIns="0" rtlCol="0" anchor="ctr"/>
          <a:lstStyle/>
          <a:p>
            <a:pPr algn="ctr" latinLnBrk="0"/>
            <a:r>
              <a:rPr lang="ko-KR" altLang="en-US" sz="1200" dirty="0">
                <a:solidFill>
                  <a:schemeClr val="tx1"/>
                </a:solidFill>
              </a:rPr>
              <a:t>운송 현황 정보 변경 </a:t>
            </a:r>
          </a:p>
        </p:txBody>
      </p:sp>
      <p:cxnSp>
        <p:nvCxnSpPr>
          <p:cNvPr id="98" name="구부러진 연결선 97"/>
          <p:cNvCxnSpPr>
            <a:stCxn id="93" idx="3"/>
            <a:endCxn id="55" idx="1"/>
          </p:cNvCxnSpPr>
          <p:nvPr/>
        </p:nvCxnSpPr>
        <p:spPr>
          <a:xfrm>
            <a:off x="2664730" y="3844658"/>
            <a:ext cx="3315271" cy="261133"/>
          </a:xfrm>
          <a:prstGeom prst="curvedConnector3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 98"/>
          <p:cNvCxnSpPr>
            <a:stCxn id="91" idx="3"/>
            <a:endCxn id="53" idx="1"/>
          </p:cNvCxnSpPr>
          <p:nvPr/>
        </p:nvCxnSpPr>
        <p:spPr>
          <a:xfrm>
            <a:off x="3716650" y="3243986"/>
            <a:ext cx="2254691" cy="1726923"/>
          </a:xfrm>
          <a:prstGeom prst="curvedConnector3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 101"/>
          <p:cNvCxnSpPr>
            <a:stCxn id="92" idx="3"/>
            <a:endCxn id="54" idx="1"/>
          </p:cNvCxnSpPr>
          <p:nvPr/>
        </p:nvCxnSpPr>
        <p:spPr>
          <a:xfrm>
            <a:off x="3896670" y="4473288"/>
            <a:ext cx="2050031" cy="1397805"/>
          </a:xfrm>
          <a:prstGeom prst="curvedConnector3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직사각형 105"/>
          <p:cNvSpPr/>
          <p:nvPr/>
        </p:nvSpPr>
        <p:spPr>
          <a:xfrm>
            <a:off x="5493060" y="2468673"/>
            <a:ext cx="3944428" cy="1188000"/>
          </a:xfrm>
          <a:prstGeom prst="roundRect">
            <a:avLst>
              <a:gd name="adj" fmla="val 5321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Epic</a:t>
            </a:r>
            <a:endParaRPr lang="ko-KR" altLang="en-US" sz="1400" dirty="0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468207" y="2610291"/>
            <a:ext cx="3692705" cy="3566794"/>
          </a:xfrm>
          <a:prstGeom prst="roundRect">
            <a:avLst>
              <a:gd name="adj" fmla="val 5321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/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 Story</a:t>
            </a:r>
            <a:endParaRPr lang="ko-KR" altLang="en-US" sz="1400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A2B8CD8-2DD6-2A44-B217-30554CFA324D}"/>
              </a:ext>
            </a:extLst>
          </p:cNvPr>
          <p:cNvSpPr/>
          <p:nvPr/>
        </p:nvSpPr>
        <p:spPr>
          <a:xfrm>
            <a:off x="3584847" y="789142"/>
            <a:ext cx="2736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15" rIns="0" bIns="45715"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User Story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도출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601A06C-C243-4B44-9EF2-019A3824D252}"/>
              </a:ext>
            </a:extLst>
          </p:cNvPr>
          <p:cNvSpPr/>
          <p:nvPr/>
        </p:nvSpPr>
        <p:spPr>
          <a:xfrm>
            <a:off x="6701488" y="789142"/>
            <a:ext cx="2736000" cy="64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15" rIns="0" bIns="45715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en-US" altLang="ko-KR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Epic </a:t>
            </a: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F7499CF-8CC9-6C4E-AA83-F89A6306EAE6}"/>
              </a:ext>
            </a:extLst>
          </p:cNvPr>
          <p:cNvSpPr/>
          <p:nvPr/>
        </p:nvSpPr>
        <p:spPr>
          <a:xfrm>
            <a:off x="468207" y="789142"/>
            <a:ext cx="2736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15" rIns="0" bIns="45715"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User Role </a:t>
            </a:r>
            <a:r>
              <a:rPr lang="ko-KR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도출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82A996E-50E2-E248-BDBD-ECF47F6F6DD7}"/>
              </a:ext>
            </a:extLst>
          </p:cNvPr>
          <p:cNvCxnSpPr>
            <a:stCxn id="61" idx="3"/>
            <a:endCxn id="52" idx="1"/>
          </p:cNvCxnSpPr>
          <p:nvPr/>
        </p:nvCxnSpPr>
        <p:spPr>
          <a:xfrm>
            <a:off x="3204207" y="1113142"/>
            <a:ext cx="380640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F063FA1-0CC7-BF4B-98BF-C24ED672B7C9}"/>
              </a:ext>
            </a:extLst>
          </p:cNvPr>
          <p:cNvCxnSpPr>
            <a:stCxn id="52" idx="3"/>
            <a:endCxn id="60" idx="1"/>
          </p:cNvCxnSpPr>
          <p:nvPr/>
        </p:nvCxnSpPr>
        <p:spPr>
          <a:xfrm>
            <a:off x="6320847" y="1113142"/>
            <a:ext cx="380641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0DFF578-A626-084E-B785-C1F25698C8AD}"/>
              </a:ext>
            </a:extLst>
          </p:cNvPr>
          <p:cNvSpPr txBox="1"/>
          <p:nvPr/>
        </p:nvSpPr>
        <p:spPr>
          <a:xfrm>
            <a:off x="468207" y="1486714"/>
            <a:ext cx="27360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9" tIns="45715" rIns="91429" bIns="45715" rtlCol="0" anchor="t" anchorCtr="0">
            <a:noAutofit/>
          </a:bodyPr>
          <a:lstStyle/>
          <a:p>
            <a:pPr marL="180955" indent="-18095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역할 도출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55" indent="-18095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역할 다듬기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0C5D94-1CA2-7C43-B96C-14EB2B534E1D}"/>
              </a:ext>
            </a:extLst>
          </p:cNvPr>
          <p:cNvSpPr txBox="1"/>
          <p:nvPr/>
        </p:nvSpPr>
        <p:spPr>
          <a:xfrm>
            <a:off x="6701488" y="1480053"/>
            <a:ext cx="27360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9" tIns="45715" rIns="91429" bIns="45715" rtlCol="0" anchor="t" anchorCtr="0">
            <a:noAutofit/>
          </a:bodyPr>
          <a:lstStyle/>
          <a:p>
            <a:pPr marL="180955" indent="-18095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User Story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그룹핑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다듬기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55" indent="-18095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User Story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번호 매기기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EB96F5-8A58-F34B-86F8-3FFAA78FACAC}"/>
              </a:ext>
            </a:extLst>
          </p:cNvPr>
          <p:cNvSpPr txBox="1"/>
          <p:nvPr/>
        </p:nvSpPr>
        <p:spPr>
          <a:xfrm>
            <a:off x="3584847" y="1480053"/>
            <a:ext cx="2926319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9" tIns="45715" rIns="91429" bIns="45715" rtlCol="0" anchor="t" anchorCtr="0">
            <a:noAutofit/>
          </a:bodyPr>
          <a:lstStyle/>
          <a:p>
            <a:pPr marL="180955" indent="-18095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필요기능 도출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55" indent="-18095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스토리 다듬기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55" indent="-180955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5904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6F47E28-FA31-4378-8CA1-1245304F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 Backup ] MSA</a:t>
            </a:r>
            <a:r>
              <a:rPr lang="ko-KR" altLang="en-US" dirty="0"/>
              <a:t> 프로젝트의 </a:t>
            </a:r>
            <a:r>
              <a:rPr lang="ko-KR" altLang="en-US" dirty="0" err="1"/>
              <a:t>백로그</a:t>
            </a:r>
            <a:r>
              <a:rPr lang="ko-KR" altLang="en-US" dirty="0"/>
              <a:t> 도출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4B487C9-DFFC-4713-8026-ACEA86B58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1" y="692698"/>
            <a:ext cx="9359900" cy="651123"/>
          </a:xfrm>
        </p:spPr>
        <p:txBody>
          <a:bodyPr/>
          <a:lstStyle/>
          <a:p>
            <a:r>
              <a:rPr lang="en-US" altLang="ko-KR" dirty="0"/>
              <a:t>MSA </a:t>
            </a:r>
            <a:r>
              <a:rPr lang="ko-KR" altLang="en-US" dirty="0"/>
              <a:t>프로젝트일 경우</a:t>
            </a:r>
            <a:r>
              <a:rPr lang="en-US" altLang="ko-KR" dirty="0"/>
              <a:t>, </a:t>
            </a:r>
            <a:r>
              <a:rPr lang="ko-KR" altLang="en-US" dirty="0" err="1"/>
              <a:t>이벤트스토밍을</a:t>
            </a:r>
            <a:r>
              <a:rPr lang="ko-KR" altLang="en-US" dirty="0"/>
              <a:t> 통하여 식별된 오브젝트</a:t>
            </a:r>
            <a:r>
              <a:rPr lang="en-US" altLang="ko-KR" dirty="0"/>
              <a:t>(Actor, Command, Event, Memo…) </a:t>
            </a:r>
            <a:r>
              <a:rPr lang="ko-KR" altLang="en-US" dirty="0"/>
              <a:t>등을 활용하여 </a:t>
            </a:r>
            <a:r>
              <a:rPr lang="en-US" altLang="ko-KR" dirty="0"/>
              <a:t>User Story</a:t>
            </a:r>
            <a:r>
              <a:rPr lang="ko-KR" altLang="en-US" dirty="0" err="1"/>
              <a:t>를</a:t>
            </a:r>
            <a:r>
              <a:rPr lang="ko-KR" altLang="en-US" dirty="0"/>
              <a:t> 도출하고 </a:t>
            </a:r>
            <a:r>
              <a:rPr lang="en-US" altLang="ko-KR" dirty="0"/>
              <a:t>Backlog</a:t>
            </a:r>
            <a:r>
              <a:rPr lang="ko-KR" altLang="en-US" dirty="0" err="1"/>
              <a:t>를</a:t>
            </a:r>
            <a:r>
              <a:rPr lang="ko-KR" altLang="en-US" dirty="0"/>
              <a:t> 정의할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7761F6-2582-4012-A4F0-F7EDC445C672}"/>
              </a:ext>
            </a:extLst>
          </p:cNvPr>
          <p:cNvSpPr/>
          <p:nvPr/>
        </p:nvSpPr>
        <p:spPr>
          <a:xfrm>
            <a:off x="3484190" y="1627850"/>
            <a:ext cx="1144020" cy="568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FF54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ore-KR" sz="1200" b="1" dirty="0">
                <a:solidFill>
                  <a:schemeClr val="tx1"/>
                </a:solidFill>
              </a:rPr>
              <a:t>Product</a:t>
            </a:r>
            <a:br>
              <a:rPr lang="en-US" altLang="ko-Kore-KR" sz="1200" b="1" dirty="0">
                <a:solidFill>
                  <a:schemeClr val="tx1"/>
                </a:solidFill>
              </a:rPr>
            </a:br>
            <a:r>
              <a:rPr lang="en-US" altLang="ko-Kore-KR" sz="1200" b="1" dirty="0">
                <a:solidFill>
                  <a:schemeClr val="tx1"/>
                </a:solidFill>
              </a:rPr>
              <a:t>Backlog</a:t>
            </a:r>
            <a:r>
              <a:rPr lang="ko-KR" altLang="en-US" sz="1200" b="1" dirty="0">
                <a:solidFill>
                  <a:schemeClr val="tx1"/>
                </a:solidFill>
              </a:rPr>
              <a:t> 도출</a:t>
            </a:r>
            <a:endParaRPr lang="ko-Kore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F544BD-1CFD-4C55-A400-32CCD8CEF884}"/>
              </a:ext>
            </a:extLst>
          </p:cNvPr>
          <p:cNvSpPr/>
          <p:nvPr/>
        </p:nvSpPr>
        <p:spPr>
          <a:xfrm>
            <a:off x="1178560" y="1627850"/>
            <a:ext cx="1354300" cy="568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70C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마이크로서비스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도출</a:t>
            </a:r>
            <a:endParaRPr lang="ko-Kore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173F38-A047-4C81-A588-EBC9D09D2470}"/>
              </a:ext>
            </a:extLst>
          </p:cNvPr>
          <p:cNvSpPr/>
          <p:nvPr/>
        </p:nvSpPr>
        <p:spPr>
          <a:xfrm>
            <a:off x="5755251" y="1627850"/>
            <a:ext cx="1185200" cy="568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FF54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Release Planning</a:t>
            </a:r>
            <a:endParaRPr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89D8614-6761-4218-BA10-A246A66D6FA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628210" y="1911876"/>
            <a:ext cx="1127041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FBB3B1-4826-484D-90BE-E06AE616F3AF}"/>
              </a:ext>
            </a:extLst>
          </p:cNvPr>
          <p:cNvSpPr/>
          <p:nvPr/>
        </p:nvSpPr>
        <p:spPr>
          <a:xfrm>
            <a:off x="7966313" y="1627850"/>
            <a:ext cx="960201" cy="568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FF54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Sprint</a:t>
            </a:r>
          </a:p>
          <a:p>
            <a:pPr algn="ctr"/>
            <a:r>
              <a:rPr lang="en-US" altLang="ko-Kore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Planning</a:t>
            </a:r>
            <a:endParaRPr lang="ko-Kore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9F0A9D1-8C4E-496E-890A-0E23BB2F01B5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532860" y="1911876"/>
            <a:ext cx="951330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31F579E-BD6B-41F5-BAC1-70ACEF0AC624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940451" y="1911876"/>
            <a:ext cx="1025862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말풍선: 타원형 31">
            <a:extLst>
              <a:ext uri="{FF2B5EF4-FFF2-40B4-BE49-F238E27FC236}">
                <a16:creationId xmlns:a16="http://schemas.microsoft.com/office/drawing/2014/main" id="{2D0B73DC-F43C-4BA8-B5BC-CFF37D6AF3EB}"/>
              </a:ext>
            </a:extLst>
          </p:cNvPr>
          <p:cNvSpPr/>
          <p:nvPr/>
        </p:nvSpPr>
        <p:spPr>
          <a:xfrm>
            <a:off x="109747" y="2276930"/>
            <a:ext cx="1173551" cy="568051"/>
          </a:xfrm>
          <a:prstGeom prst="wedgeEllipseCallout">
            <a:avLst>
              <a:gd name="adj1" fmla="val 13784"/>
              <a:gd name="adj2" fmla="val 62500"/>
            </a:avLst>
          </a:prstGeom>
          <a:solidFill>
            <a:srgbClr val="92D05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이벤트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ko-KR" altLang="en-US" sz="1200" b="1" dirty="0" err="1">
                <a:solidFill>
                  <a:schemeClr val="tx1"/>
                </a:solidFill>
              </a:rPr>
              <a:t>스토밍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아래쪽 화살표[D] 10">
            <a:extLst>
              <a:ext uri="{FF2B5EF4-FFF2-40B4-BE49-F238E27FC236}">
                <a16:creationId xmlns:a16="http://schemas.microsoft.com/office/drawing/2014/main" id="{CCDC1655-3125-5A42-A9C6-F5377CB3420A}"/>
              </a:ext>
            </a:extLst>
          </p:cNvPr>
          <p:cNvSpPr/>
          <p:nvPr/>
        </p:nvSpPr>
        <p:spPr>
          <a:xfrm>
            <a:off x="1645503" y="2253819"/>
            <a:ext cx="157171" cy="474736"/>
          </a:xfrm>
          <a:prstGeom prst="downArrow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아래쪽 화살표[D] 20">
            <a:extLst>
              <a:ext uri="{FF2B5EF4-FFF2-40B4-BE49-F238E27FC236}">
                <a16:creationId xmlns:a16="http://schemas.microsoft.com/office/drawing/2014/main" id="{2681B9FA-D829-6C46-9A02-E5D5E51097E2}"/>
              </a:ext>
            </a:extLst>
          </p:cNvPr>
          <p:cNvSpPr/>
          <p:nvPr/>
        </p:nvSpPr>
        <p:spPr>
          <a:xfrm>
            <a:off x="4146762" y="2253819"/>
            <a:ext cx="157171" cy="2135370"/>
          </a:xfrm>
          <a:prstGeom prst="downArrow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아래쪽 화살표[D] 22">
            <a:extLst>
              <a:ext uri="{FF2B5EF4-FFF2-40B4-BE49-F238E27FC236}">
                <a16:creationId xmlns:a16="http://schemas.microsoft.com/office/drawing/2014/main" id="{B8F958F0-A21F-1B4F-907B-0B277DE45D83}"/>
              </a:ext>
            </a:extLst>
          </p:cNvPr>
          <p:cNvSpPr/>
          <p:nvPr/>
        </p:nvSpPr>
        <p:spPr>
          <a:xfrm>
            <a:off x="6111687" y="2253819"/>
            <a:ext cx="157171" cy="360000"/>
          </a:xfrm>
          <a:prstGeom prst="downArrow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AB105C1-3526-4CDB-9913-6E1B9ADD60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051" y="2728556"/>
            <a:ext cx="2965178" cy="1549078"/>
          </a:xfrm>
          <a:prstGeom prst="rect">
            <a:avLst/>
          </a:prstGeom>
        </p:spPr>
      </p:pic>
      <p:sp>
        <p:nvSpPr>
          <p:cNvPr id="25" name="말풍선: 타원형 31">
            <a:extLst>
              <a:ext uri="{FF2B5EF4-FFF2-40B4-BE49-F238E27FC236}">
                <a16:creationId xmlns:a16="http://schemas.microsoft.com/office/drawing/2014/main" id="{DBF4D8A4-02C4-6D4D-B6C4-52A01EBF857E}"/>
              </a:ext>
            </a:extLst>
          </p:cNvPr>
          <p:cNvSpPr/>
          <p:nvPr/>
        </p:nvSpPr>
        <p:spPr>
          <a:xfrm>
            <a:off x="1137312" y="5445224"/>
            <a:ext cx="1173551" cy="568051"/>
          </a:xfrm>
          <a:prstGeom prst="wedgeEllipseCallout">
            <a:avLst>
              <a:gd name="adj1" fmla="val 57669"/>
              <a:gd name="adj2" fmla="val 12543"/>
            </a:avLst>
          </a:prstGeom>
          <a:solidFill>
            <a:srgbClr val="92D05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User Story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sz="1200" b="1" dirty="0">
                <a:solidFill>
                  <a:schemeClr val="tx1"/>
                </a:solidFill>
              </a:rPr>
              <a:t>W/S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37E971-D038-EF44-888B-24AE09A37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277" y="2627909"/>
            <a:ext cx="3220209" cy="2291470"/>
          </a:xfrm>
          <a:prstGeom prst="rect">
            <a:avLst/>
          </a:prstGeom>
        </p:spPr>
      </p:pic>
      <p:sp>
        <p:nvSpPr>
          <p:cNvPr id="12" name="자유형 11">
            <a:extLst>
              <a:ext uri="{FF2B5EF4-FFF2-40B4-BE49-F238E27FC236}">
                <a16:creationId xmlns:a16="http://schemas.microsoft.com/office/drawing/2014/main" id="{09816529-4EE6-A149-8EAA-5A2E5B3CC842}"/>
              </a:ext>
            </a:extLst>
          </p:cNvPr>
          <p:cNvSpPr/>
          <p:nvPr/>
        </p:nvSpPr>
        <p:spPr>
          <a:xfrm>
            <a:off x="5887084" y="3504454"/>
            <a:ext cx="1144791" cy="932126"/>
          </a:xfrm>
          <a:custGeom>
            <a:avLst/>
            <a:gdLst>
              <a:gd name="connsiteX0" fmla="*/ 74691 w 992632"/>
              <a:gd name="connsiteY0" fmla="*/ 58362 h 738210"/>
              <a:gd name="connsiteX1" fmla="*/ 663088 w 992632"/>
              <a:gd name="connsiteY1" fmla="*/ 2703 h 738210"/>
              <a:gd name="connsiteX2" fmla="*/ 981140 w 992632"/>
              <a:gd name="connsiteY2" fmla="*/ 129924 h 738210"/>
              <a:gd name="connsiteX3" fmla="*/ 885724 w 992632"/>
              <a:gd name="connsiteY3" fmla="*/ 273047 h 738210"/>
              <a:gd name="connsiteX4" fmla="*/ 535867 w 992632"/>
              <a:gd name="connsiteY4" fmla="*/ 265096 h 738210"/>
              <a:gd name="connsiteX5" fmla="*/ 472256 w 992632"/>
              <a:gd name="connsiteY5" fmla="*/ 392317 h 738210"/>
              <a:gd name="connsiteX6" fmla="*/ 472256 w 992632"/>
              <a:gd name="connsiteY6" fmla="*/ 392317 h 738210"/>
              <a:gd name="connsiteX7" fmla="*/ 512013 w 992632"/>
              <a:gd name="connsiteY7" fmla="*/ 686515 h 738210"/>
              <a:gd name="connsiteX8" fmla="*/ 233717 w 992632"/>
              <a:gd name="connsiteY8" fmla="*/ 734223 h 738210"/>
              <a:gd name="connsiteX9" fmla="*/ 50837 w 992632"/>
              <a:gd name="connsiteY9" fmla="*/ 638807 h 738210"/>
              <a:gd name="connsiteX10" fmla="*/ 3129 w 992632"/>
              <a:gd name="connsiteY10" fmla="*/ 233291 h 738210"/>
              <a:gd name="connsiteX11" fmla="*/ 74691 w 992632"/>
              <a:gd name="connsiteY11" fmla="*/ 58362 h 738210"/>
              <a:gd name="connsiteX0" fmla="*/ 76761 w 994702"/>
              <a:gd name="connsiteY0" fmla="*/ 67188 h 747036"/>
              <a:gd name="connsiteX1" fmla="*/ 665158 w 994702"/>
              <a:gd name="connsiteY1" fmla="*/ 11529 h 747036"/>
              <a:gd name="connsiteX2" fmla="*/ 983210 w 994702"/>
              <a:gd name="connsiteY2" fmla="*/ 138750 h 747036"/>
              <a:gd name="connsiteX3" fmla="*/ 887794 w 994702"/>
              <a:gd name="connsiteY3" fmla="*/ 281873 h 747036"/>
              <a:gd name="connsiteX4" fmla="*/ 537937 w 994702"/>
              <a:gd name="connsiteY4" fmla="*/ 273922 h 747036"/>
              <a:gd name="connsiteX5" fmla="*/ 474326 w 994702"/>
              <a:gd name="connsiteY5" fmla="*/ 401143 h 747036"/>
              <a:gd name="connsiteX6" fmla="*/ 474326 w 994702"/>
              <a:gd name="connsiteY6" fmla="*/ 401143 h 747036"/>
              <a:gd name="connsiteX7" fmla="*/ 514083 w 994702"/>
              <a:gd name="connsiteY7" fmla="*/ 695341 h 747036"/>
              <a:gd name="connsiteX8" fmla="*/ 235787 w 994702"/>
              <a:gd name="connsiteY8" fmla="*/ 743049 h 747036"/>
              <a:gd name="connsiteX9" fmla="*/ 52907 w 994702"/>
              <a:gd name="connsiteY9" fmla="*/ 647633 h 747036"/>
              <a:gd name="connsiteX10" fmla="*/ 5199 w 994702"/>
              <a:gd name="connsiteY10" fmla="*/ 242117 h 747036"/>
              <a:gd name="connsiteX11" fmla="*/ 76761 w 994702"/>
              <a:gd name="connsiteY11" fmla="*/ 67188 h 747036"/>
              <a:gd name="connsiteX0" fmla="*/ 80932 w 998873"/>
              <a:gd name="connsiteY0" fmla="*/ 67188 h 747036"/>
              <a:gd name="connsiteX1" fmla="*/ 669329 w 998873"/>
              <a:gd name="connsiteY1" fmla="*/ 11529 h 747036"/>
              <a:gd name="connsiteX2" fmla="*/ 987381 w 998873"/>
              <a:gd name="connsiteY2" fmla="*/ 138750 h 747036"/>
              <a:gd name="connsiteX3" fmla="*/ 891965 w 998873"/>
              <a:gd name="connsiteY3" fmla="*/ 281873 h 747036"/>
              <a:gd name="connsiteX4" fmla="*/ 542108 w 998873"/>
              <a:gd name="connsiteY4" fmla="*/ 273922 h 747036"/>
              <a:gd name="connsiteX5" fmla="*/ 478497 w 998873"/>
              <a:gd name="connsiteY5" fmla="*/ 401143 h 747036"/>
              <a:gd name="connsiteX6" fmla="*/ 478497 w 998873"/>
              <a:gd name="connsiteY6" fmla="*/ 401143 h 747036"/>
              <a:gd name="connsiteX7" fmla="*/ 518254 w 998873"/>
              <a:gd name="connsiteY7" fmla="*/ 695341 h 747036"/>
              <a:gd name="connsiteX8" fmla="*/ 239958 w 998873"/>
              <a:gd name="connsiteY8" fmla="*/ 743049 h 747036"/>
              <a:gd name="connsiteX9" fmla="*/ 57078 w 998873"/>
              <a:gd name="connsiteY9" fmla="*/ 647633 h 747036"/>
              <a:gd name="connsiteX10" fmla="*/ 9370 w 998873"/>
              <a:gd name="connsiteY10" fmla="*/ 242117 h 747036"/>
              <a:gd name="connsiteX11" fmla="*/ 80932 w 998873"/>
              <a:gd name="connsiteY11" fmla="*/ 67188 h 747036"/>
              <a:gd name="connsiteX0" fmla="*/ 115534 w 1033475"/>
              <a:gd name="connsiteY0" fmla="*/ 61093 h 740941"/>
              <a:gd name="connsiteX1" fmla="*/ 703931 w 1033475"/>
              <a:gd name="connsiteY1" fmla="*/ 5434 h 740941"/>
              <a:gd name="connsiteX2" fmla="*/ 1021983 w 1033475"/>
              <a:gd name="connsiteY2" fmla="*/ 132655 h 740941"/>
              <a:gd name="connsiteX3" fmla="*/ 926567 w 1033475"/>
              <a:gd name="connsiteY3" fmla="*/ 275778 h 740941"/>
              <a:gd name="connsiteX4" fmla="*/ 576710 w 1033475"/>
              <a:gd name="connsiteY4" fmla="*/ 267827 h 740941"/>
              <a:gd name="connsiteX5" fmla="*/ 513099 w 1033475"/>
              <a:gd name="connsiteY5" fmla="*/ 395048 h 740941"/>
              <a:gd name="connsiteX6" fmla="*/ 513099 w 1033475"/>
              <a:gd name="connsiteY6" fmla="*/ 395048 h 740941"/>
              <a:gd name="connsiteX7" fmla="*/ 552856 w 1033475"/>
              <a:gd name="connsiteY7" fmla="*/ 689246 h 740941"/>
              <a:gd name="connsiteX8" fmla="*/ 274560 w 1033475"/>
              <a:gd name="connsiteY8" fmla="*/ 736954 h 740941"/>
              <a:gd name="connsiteX9" fmla="*/ 91680 w 1033475"/>
              <a:gd name="connsiteY9" fmla="*/ 641538 h 740941"/>
              <a:gd name="connsiteX10" fmla="*/ 5781 w 1033475"/>
              <a:gd name="connsiteY10" fmla="*/ 391141 h 740941"/>
              <a:gd name="connsiteX11" fmla="*/ 115534 w 1033475"/>
              <a:gd name="connsiteY11" fmla="*/ 61093 h 740941"/>
              <a:gd name="connsiteX0" fmla="*/ 119040 w 1036981"/>
              <a:gd name="connsiteY0" fmla="*/ 61093 h 740941"/>
              <a:gd name="connsiteX1" fmla="*/ 707437 w 1036981"/>
              <a:gd name="connsiteY1" fmla="*/ 5434 h 740941"/>
              <a:gd name="connsiteX2" fmla="*/ 1025489 w 1036981"/>
              <a:gd name="connsiteY2" fmla="*/ 132655 h 740941"/>
              <a:gd name="connsiteX3" fmla="*/ 930073 w 1036981"/>
              <a:gd name="connsiteY3" fmla="*/ 275778 h 740941"/>
              <a:gd name="connsiteX4" fmla="*/ 580216 w 1036981"/>
              <a:gd name="connsiteY4" fmla="*/ 267827 h 740941"/>
              <a:gd name="connsiteX5" fmla="*/ 516605 w 1036981"/>
              <a:gd name="connsiteY5" fmla="*/ 395048 h 740941"/>
              <a:gd name="connsiteX6" fmla="*/ 516605 w 1036981"/>
              <a:gd name="connsiteY6" fmla="*/ 395048 h 740941"/>
              <a:gd name="connsiteX7" fmla="*/ 556362 w 1036981"/>
              <a:gd name="connsiteY7" fmla="*/ 689246 h 740941"/>
              <a:gd name="connsiteX8" fmla="*/ 278066 w 1036981"/>
              <a:gd name="connsiteY8" fmla="*/ 736954 h 740941"/>
              <a:gd name="connsiteX9" fmla="*/ 95186 w 1036981"/>
              <a:gd name="connsiteY9" fmla="*/ 641538 h 740941"/>
              <a:gd name="connsiteX10" fmla="*/ 9287 w 1036981"/>
              <a:gd name="connsiteY10" fmla="*/ 391141 h 740941"/>
              <a:gd name="connsiteX11" fmla="*/ 119040 w 1036981"/>
              <a:gd name="connsiteY11" fmla="*/ 61093 h 740941"/>
              <a:gd name="connsiteX0" fmla="*/ 188856 w 1030414"/>
              <a:gd name="connsiteY0" fmla="*/ 35087 h 766640"/>
              <a:gd name="connsiteX1" fmla="*/ 700870 w 1030414"/>
              <a:gd name="connsiteY1" fmla="*/ 31133 h 766640"/>
              <a:gd name="connsiteX2" fmla="*/ 1018922 w 1030414"/>
              <a:gd name="connsiteY2" fmla="*/ 158354 h 766640"/>
              <a:gd name="connsiteX3" fmla="*/ 923506 w 1030414"/>
              <a:gd name="connsiteY3" fmla="*/ 301477 h 766640"/>
              <a:gd name="connsiteX4" fmla="*/ 573649 w 1030414"/>
              <a:gd name="connsiteY4" fmla="*/ 293526 h 766640"/>
              <a:gd name="connsiteX5" fmla="*/ 510038 w 1030414"/>
              <a:gd name="connsiteY5" fmla="*/ 420747 h 766640"/>
              <a:gd name="connsiteX6" fmla="*/ 510038 w 1030414"/>
              <a:gd name="connsiteY6" fmla="*/ 420747 h 766640"/>
              <a:gd name="connsiteX7" fmla="*/ 549795 w 1030414"/>
              <a:gd name="connsiteY7" fmla="*/ 714945 h 766640"/>
              <a:gd name="connsiteX8" fmla="*/ 271499 w 1030414"/>
              <a:gd name="connsiteY8" fmla="*/ 762653 h 766640"/>
              <a:gd name="connsiteX9" fmla="*/ 88619 w 1030414"/>
              <a:gd name="connsiteY9" fmla="*/ 667237 h 766640"/>
              <a:gd name="connsiteX10" fmla="*/ 2720 w 1030414"/>
              <a:gd name="connsiteY10" fmla="*/ 416840 h 766640"/>
              <a:gd name="connsiteX11" fmla="*/ 188856 w 1030414"/>
              <a:gd name="connsiteY11" fmla="*/ 35087 h 766640"/>
              <a:gd name="connsiteX0" fmla="*/ 137396 w 978954"/>
              <a:gd name="connsiteY0" fmla="*/ 32324 h 763877"/>
              <a:gd name="connsiteX1" fmla="*/ 649410 w 978954"/>
              <a:gd name="connsiteY1" fmla="*/ 28370 h 763877"/>
              <a:gd name="connsiteX2" fmla="*/ 967462 w 978954"/>
              <a:gd name="connsiteY2" fmla="*/ 155591 h 763877"/>
              <a:gd name="connsiteX3" fmla="*/ 872046 w 978954"/>
              <a:gd name="connsiteY3" fmla="*/ 298714 h 763877"/>
              <a:gd name="connsiteX4" fmla="*/ 522189 w 978954"/>
              <a:gd name="connsiteY4" fmla="*/ 290763 h 763877"/>
              <a:gd name="connsiteX5" fmla="*/ 458578 w 978954"/>
              <a:gd name="connsiteY5" fmla="*/ 417984 h 763877"/>
              <a:gd name="connsiteX6" fmla="*/ 458578 w 978954"/>
              <a:gd name="connsiteY6" fmla="*/ 417984 h 763877"/>
              <a:gd name="connsiteX7" fmla="*/ 498335 w 978954"/>
              <a:gd name="connsiteY7" fmla="*/ 712182 h 763877"/>
              <a:gd name="connsiteX8" fmla="*/ 220039 w 978954"/>
              <a:gd name="connsiteY8" fmla="*/ 759890 h 763877"/>
              <a:gd name="connsiteX9" fmla="*/ 37159 w 978954"/>
              <a:gd name="connsiteY9" fmla="*/ 664474 h 763877"/>
              <a:gd name="connsiteX10" fmla="*/ 8548 w 978954"/>
              <a:gd name="connsiteY10" fmla="*/ 375298 h 763877"/>
              <a:gd name="connsiteX11" fmla="*/ 137396 w 978954"/>
              <a:gd name="connsiteY11" fmla="*/ 32324 h 763877"/>
              <a:gd name="connsiteX0" fmla="*/ 131739 w 973297"/>
              <a:gd name="connsiteY0" fmla="*/ 32324 h 763877"/>
              <a:gd name="connsiteX1" fmla="*/ 643753 w 973297"/>
              <a:gd name="connsiteY1" fmla="*/ 28370 h 763877"/>
              <a:gd name="connsiteX2" fmla="*/ 961805 w 973297"/>
              <a:gd name="connsiteY2" fmla="*/ 155591 h 763877"/>
              <a:gd name="connsiteX3" fmla="*/ 866389 w 973297"/>
              <a:gd name="connsiteY3" fmla="*/ 298714 h 763877"/>
              <a:gd name="connsiteX4" fmla="*/ 516532 w 973297"/>
              <a:gd name="connsiteY4" fmla="*/ 290763 h 763877"/>
              <a:gd name="connsiteX5" fmla="*/ 452921 w 973297"/>
              <a:gd name="connsiteY5" fmla="*/ 417984 h 763877"/>
              <a:gd name="connsiteX6" fmla="*/ 452921 w 973297"/>
              <a:gd name="connsiteY6" fmla="*/ 417984 h 763877"/>
              <a:gd name="connsiteX7" fmla="*/ 492678 w 973297"/>
              <a:gd name="connsiteY7" fmla="*/ 712182 h 763877"/>
              <a:gd name="connsiteX8" fmla="*/ 214382 w 973297"/>
              <a:gd name="connsiteY8" fmla="*/ 759890 h 763877"/>
              <a:gd name="connsiteX9" fmla="*/ 31502 w 973297"/>
              <a:gd name="connsiteY9" fmla="*/ 664474 h 763877"/>
              <a:gd name="connsiteX10" fmla="*/ 2891 w 973297"/>
              <a:gd name="connsiteY10" fmla="*/ 375298 h 763877"/>
              <a:gd name="connsiteX11" fmla="*/ 131739 w 973297"/>
              <a:gd name="connsiteY11" fmla="*/ 32324 h 763877"/>
              <a:gd name="connsiteX0" fmla="*/ 130546 w 972104"/>
              <a:gd name="connsiteY0" fmla="*/ 32324 h 766284"/>
              <a:gd name="connsiteX1" fmla="*/ 642560 w 972104"/>
              <a:gd name="connsiteY1" fmla="*/ 28370 h 766284"/>
              <a:gd name="connsiteX2" fmla="*/ 960612 w 972104"/>
              <a:gd name="connsiteY2" fmla="*/ 155591 h 766284"/>
              <a:gd name="connsiteX3" fmla="*/ 865196 w 972104"/>
              <a:gd name="connsiteY3" fmla="*/ 298714 h 766284"/>
              <a:gd name="connsiteX4" fmla="*/ 515339 w 972104"/>
              <a:gd name="connsiteY4" fmla="*/ 290763 h 766284"/>
              <a:gd name="connsiteX5" fmla="*/ 451728 w 972104"/>
              <a:gd name="connsiteY5" fmla="*/ 417984 h 766284"/>
              <a:gd name="connsiteX6" fmla="*/ 451728 w 972104"/>
              <a:gd name="connsiteY6" fmla="*/ 417984 h 766284"/>
              <a:gd name="connsiteX7" fmla="*/ 491485 w 972104"/>
              <a:gd name="connsiteY7" fmla="*/ 712182 h 766284"/>
              <a:gd name="connsiteX8" fmla="*/ 213189 w 972104"/>
              <a:gd name="connsiteY8" fmla="*/ 759890 h 766284"/>
              <a:gd name="connsiteX9" fmla="*/ 68501 w 972104"/>
              <a:gd name="connsiteY9" fmla="*/ 709717 h 766284"/>
              <a:gd name="connsiteX10" fmla="*/ 1698 w 972104"/>
              <a:gd name="connsiteY10" fmla="*/ 375298 h 766284"/>
              <a:gd name="connsiteX11" fmla="*/ 130546 w 972104"/>
              <a:gd name="connsiteY11" fmla="*/ 32324 h 766284"/>
              <a:gd name="connsiteX0" fmla="*/ 130546 w 972104"/>
              <a:gd name="connsiteY0" fmla="*/ 32324 h 766284"/>
              <a:gd name="connsiteX1" fmla="*/ 642560 w 972104"/>
              <a:gd name="connsiteY1" fmla="*/ 28370 h 766284"/>
              <a:gd name="connsiteX2" fmla="*/ 960612 w 972104"/>
              <a:gd name="connsiteY2" fmla="*/ 155591 h 766284"/>
              <a:gd name="connsiteX3" fmla="*/ 865196 w 972104"/>
              <a:gd name="connsiteY3" fmla="*/ 298714 h 766284"/>
              <a:gd name="connsiteX4" fmla="*/ 515339 w 972104"/>
              <a:gd name="connsiteY4" fmla="*/ 290763 h 766284"/>
              <a:gd name="connsiteX5" fmla="*/ 451728 w 972104"/>
              <a:gd name="connsiteY5" fmla="*/ 417984 h 766284"/>
              <a:gd name="connsiteX6" fmla="*/ 451728 w 972104"/>
              <a:gd name="connsiteY6" fmla="*/ 417984 h 766284"/>
              <a:gd name="connsiteX7" fmla="*/ 491485 w 972104"/>
              <a:gd name="connsiteY7" fmla="*/ 712182 h 766284"/>
              <a:gd name="connsiteX8" fmla="*/ 302303 w 972104"/>
              <a:gd name="connsiteY8" fmla="*/ 759890 h 766284"/>
              <a:gd name="connsiteX9" fmla="*/ 68501 w 972104"/>
              <a:gd name="connsiteY9" fmla="*/ 709717 h 766284"/>
              <a:gd name="connsiteX10" fmla="*/ 1698 w 972104"/>
              <a:gd name="connsiteY10" fmla="*/ 375298 h 766284"/>
              <a:gd name="connsiteX11" fmla="*/ 130546 w 972104"/>
              <a:gd name="connsiteY11" fmla="*/ 32324 h 766284"/>
              <a:gd name="connsiteX0" fmla="*/ 131113 w 972671"/>
              <a:gd name="connsiteY0" fmla="*/ 32324 h 764348"/>
              <a:gd name="connsiteX1" fmla="*/ 643127 w 972671"/>
              <a:gd name="connsiteY1" fmla="*/ 28370 h 764348"/>
              <a:gd name="connsiteX2" fmla="*/ 961179 w 972671"/>
              <a:gd name="connsiteY2" fmla="*/ 155591 h 764348"/>
              <a:gd name="connsiteX3" fmla="*/ 865763 w 972671"/>
              <a:gd name="connsiteY3" fmla="*/ 298714 h 764348"/>
              <a:gd name="connsiteX4" fmla="*/ 515906 w 972671"/>
              <a:gd name="connsiteY4" fmla="*/ 290763 h 764348"/>
              <a:gd name="connsiteX5" fmla="*/ 452295 w 972671"/>
              <a:gd name="connsiteY5" fmla="*/ 417984 h 764348"/>
              <a:gd name="connsiteX6" fmla="*/ 452295 w 972671"/>
              <a:gd name="connsiteY6" fmla="*/ 417984 h 764348"/>
              <a:gd name="connsiteX7" fmla="*/ 492052 w 972671"/>
              <a:gd name="connsiteY7" fmla="*/ 712182 h 764348"/>
              <a:gd name="connsiteX8" fmla="*/ 302870 w 972671"/>
              <a:gd name="connsiteY8" fmla="*/ 759890 h 764348"/>
              <a:gd name="connsiteX9" fmla="*/ 62703 w 972671"/>
              <a:gd name="connsiteY9" fmla="*/ 658011 h 764348"/>
              <a:gd name="connsiteX10" fmla="*/ 2265 w 972671"/>
              <a:gd name="connsiteY10" fmla="*/ 375298 h 764348"/>
              <a:gd name="connsiteX11" fmla="*/ 131113 w 972671"/>
              <a:gd name="connsiteY11" fmla="*/ 32324 h 764348"/>
              <a:gd name="connsiteX0" fmla="*/ 131113 w 972671"/>
              <a:gd name="connsiteY0" fmla="*/ 32324 h 760764"/>
              <a:gd name="connsiteX1" fmla="*/ 643127 w 972671"/>
              <a:gd name="connsiteY1" fmla="*/ 28370 h 760764"/>
              <a:gd name="connsiteX2" fmla="*/ 961179 w 972671"/>
              <a:gd name="connsiteY2" fmla="*/ 155591 h 760764"/>
              <a:gd name="connsiteX3" fmla="*/ 865763 w 972671"/>
              <a:gd name="connsiteY3" fmla="*/ 298714 h 760764"/>
              <a:gd name="connsiteX4" fmla="*/ 515906 w 972671"/>
              <a:gd name="connsiteY4" fmla="*/ 290763 h 760764"/>
              <a:gd name="connsiteX5" fmla="*/ 452295 w 972671"/>
              <a:gd name="connsiteY5" fmla="*/ 417984 h 760764"/>
              <a:gd name="connsiteX6" fmla="*/ 452295 w 972671"/>
              <a:gd name="connsiteY6" fmla="*/ 417984 h 760764"/>
              <a:gd name="connsiteX7" fmla="*/ 472956 w 972671"/>
              <a:gd name="connsiteY7" fmla="*/ 621697 h 760764"/>
              <a:gd name="connsiteX8" fmla="*/ 302870 w 972671"/>
              <a:gd name="connsiteY8" fmla="*/ 759890 h 760764"/>
              <a:gd name="connsiteX9" fmla="*/ 62703 w 972671"/>
              <a:gd name="connsiteY9" fmla="*/ 658011 h 760764"/>
              <a:gd name="connsiteX10" fmla="*/ 2265 w 972671"/>
              <a:gd name="connsiteY10" fmla="*/ 375298 h 760764"/>
              <a:gd name="connsiteX11" fmla="*/ 131113 w 972671"/>
              <a:gd name="connsiteY11" fmla="*/ 32324 h 760764"/>
              <a:gd name="connsiteX0" fmla="*/ 131113 w 916442"/>
              <a:gd name="connsiteY0" fmla="*/ 29242 h 757682"/>
              <a:gd name="connsiteX1" fmla="*/ 643127 w 916442"/>
              <a:gd name="connsiteY1" fmla="*/ 25288 h 757682"/>
              <a:gd name="connsiteX2" fmla="*/ 891162 w 916442"/>
              <a:gd name="connsiteY2" fmla="*/ 87876 h 757682"/>
              <a:gd name="connsiteX3" fmla="*/ 865763 w 916442"/>
              <a:gd name="connsiteY3" fmla="*/ 295632 h 757682"/>
              <a:gd name="connsiteX4" fmla="*/ 515906 w 916442"/>
              <a:gd name="connsiteY4" fmla="*/ 287681 h 757682"/>
              <a:gd name="connsiteX5" fmla="*/ 452295 w 916442"/>
              <a:gd name="connsiteY5" fmla="*/ 414902 h 757682"/>
              <a:gd name="connsiteX6" fmla="*/ 452295 w 916442"/>
              <a:gd name="connsiteY6" fmla="*/ 414902 h 757682"/>
              <a:gd name="connsiteX7" fmla="*/ 472956 w 916442"/>
              <a:gd name="connsiteY7" fmla="*/ 618615 h 757682"/>
              <a:gd name="connsiteX8" fmla="*/ 302870 w 916442"/>
              <a:gd name="connsiteY8" fmla="*/ 756808 h 757682"/>
              <a:gd name="connsiteX9" fmla="*/ 62703 w 916442"/>
              <a:gd name="connsiteY9" fmla="*/ 654929 h 757682"/>
              <a:gd name="connsiteX10" fmla="*/ 2265 w 916442"/>
              <a:gd name="connsiteY10" fmla="*/ 372216 h 757682"/>
              <a:gd name="connsiteX11" fmla="*/ 131113 w 916442"/>
              <a:gd name="connsiteY11" fmla="*/ 29242 h 7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6442" h="757682">
                <a:moveTo>
                  <a:pt x="131113" y="29242"/>
                </a:moveTo>
                <a:cubicBezTo>
                  <a:pt x="237923" y="-28579"/>
                  <a:pt x="516452" y="15516"/>
                  <a:pt x="643127" y="25288"/>
                </a:cubicBezTo>
                <a:cubicBezTo>
                  <a:pt x="769802" y="35060"/>
                  <a:pt x="854056" y="42819"/>
                  <a:pt x="891162" y="87876"/>
                </a:cubicBezTo>
                <a:cubicBezTo>
                  <a:pt x="928268" y="132933"/>
                  <a:pt x="928306" y="262331"/>
                  <a:pt x="865763" y="295632"/>
                </a:cubicBezTo>
                <a:cubicBezTo>
                  <a:pt x="803220" y="328933"/>
                  <a:pt x="584817" y="267803"/>
                  <a:pt x="515906" y="287681"/>
                </a:cubicBezTo>
                <a:cubicBezTo>
                  <a:pt x="446995" y="307559"/>
                  <a:pt x="452295" y="414902"/>
                  <a:pt x="452295" y="414902"/>
                </a:cubicBezTo>
                <a:lnTo>
                  <a:pt x="452295" y="414902"/>
                </a:lnTo>
                <a:cubicBezTo>
                  <a:pt x="458921" y="463935"/>
                  <a:pt x="497860" y="561631"/>
                  <a:pt x="472956" y="618615"/>
                </a:cubicBezTo>
                <a:cubicBezTo>
                  <a:pt x="448052" y="675599"/>
                  <a:pt x="371245" y="750756"/>
                  <a:pt x="302870" y="756808"/>
                </a:cubicBezTo>
                <a:cubicBezTo>
                  <a:pt x="234495" y="762860"/>
                  <a:pt x="101134" y="738418"/>
                  <a:pt x="62703" y="654929"/>
                </a:cubicBezTo>
                <a:cubicBezTo>
                  <a:pt x="24272" y="571440"/>
                  <a:pt x="-9137" y="476497"/>
                  <a:pt x="2265" y="372216"/>
                </a:cubicBezTo>
                <a:cubicBezTo>
                  <a:pt x="13667" y="267935"/>
                  <a:pt x="24303" y="87063"/>
                  <a:pt x="131113" y="29242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kumimoji="1" lang="ko-Kore-KR" altLang="en-US" sz="1200" b="1">
              <a:solidFill>
                <a:schemeClr val="tx1"/>
              </a:solidFill>
              <a:latin typeface="KoPub돋움체 Medium" panose="02040503050406030204" pitchFamily="18" charset="0"/>
              <a:ea typeface="KoPub돋움체 Medium" panose="020B050302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8F19C1A-0AF5-4147-8B4B-B9DC04F333AD}"/>
              </a:ext>
            </a:extLst>
          </p:cNvPr>
          <p:cNvGrpSpPr/>
          <p:nvPr/>
        </p:nvGrpSpPr>
        <p:grpSpPr>
          <a:xfrm>
            <a:off x="2449973" y="4382050"/>
            <a:ext cx="3042558" cy="2023754"/>
            <a:chOff x="2892191" y="4561848"/>
            <a:chExt cx="3042558" cy="2023754"/>
          </a:xfrm>
        </p:grpSpPr>
        <p:pic>
          <p:nvPicPr>
            <p:cNvPr id="1026" name="Picture 2" descr="Prioritizing user stories">
              <a:extLst>
                <a:ext uri="{FF2B5EF4-FFF2-40B4-BE49-F238E27FC236}">
                  <a16:creationId xmlns:a16="http://schemas.microsoft.com/office/drawing/2014/main" id="{9AAF6E07-1C71-2843-BEFB-9BB9DEC7FE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892191" y="4561848"/>
              <a:ext cx="3042558" cy="2023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7C9A97-06A7-6F48-8CCF-0ED2901DE380}"/>
                </a:ext>
              </a:extLst>
            </p:cNvPr>
            <p:cNvSpPr txBox="1"/>
            <p:nvPr/>
          </p:nvSpPr>
          <p:spPr>
            <a:xfrm>
              <a:off x="2972780" y="4614154"/>
              <a:ext cx="444352" cy="255006"/>
            </a:xfrm>
            <a:prstGeom prst="rect">
              <a:avLst/>
            </a:prstGeom>
            <a:solidFill>
              <a:srgbClr val="A2CDFF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  <a:spcBef>
                  <a:spcPts val="600"/>
                </a:spcBef>
              </a:pPr>
              <a:r>
                <a:rPr kumimoji="1" lang="en-US" altLang="ko-Kore-KR" sz="1050" b="1" dirty="0">
                  <a:latin typeface="KoPub돋움체 Medium" panose="02040503050406030204" pitchFamily="18" charset="0"/>
                  <a:ea typeface="KoPub돋움체 Medium" panose="020B0503020000020004" pitchFamily="50" charset="-127"/>
                </a:rPr>
                <a:t>Epic</a:t>
              </a:r>
              <a:endParaRPr kumimoji="1" lang="ko-Kore-KR" altLang="en-US" sz="1050" b="1" dirty="0">
                <a:latin typeface="KoPub돋움체 Medium" panose="02040503050406030204" pitchFamily="18" charset="0"/>
                <a:ea typeface="KoPub돋움체 Medium" panose="020B0503020000020004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2621F6-6912-3D4B-A652-39CC235A92FB}"/>
                </a:ext>
              </a:extLst>
            </p:cNvPr>
            <p:cNvSpPr txBox="1"/>
            <p:nvPr/>
          </p:nvSpPr>
          <p:spPr>
            <a:xfrm>
              <a:off x="3680446" y="4614154"/>
              <a:ext cx="444352" cy="255006"/>
            </a:xfrm>
            <a:prstGeom prst="rect">
              <a:avLst/>
            </a:prstGeom>
            <a:solidFill>
              <a:srgbClr val="A2CDFF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  <a:spcBef>
                  <a:spcPts val="600"/>
                </a:spcBef>
              </a:pPr>
              <a:r>
                <a:rPr kumimoji="1" lang="en-US" altLang="ko-Kore-KR" sz="1050" b="1" dirty="0">
                  <a:latin typeface="KoPub돋움체 Medium" panose="02040503050406030204" pitchFamily="18" charset="0"/>
                  <a:ea typeface="KoPub돋움체 Medium" panose="020B0503020000020004" pitchFamily="50" charset="-127"/>
                </a:rPr>
                <a:t>Epic</a:t>
              </a:r>
              <a:endParaRPr kumimoji="1" lang="ko-Kore-KR" altLang="en-US" sz="1050" b="1" dirty="0">
                <a:latin typeface="KoPub돋움체 Medium" panose="02040503050406030204" pitchFamily="18" charset="0"/>
                <a:ea typeface="KoPub돋움체 Medium" panose="020B0503020000020004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FB5F71E-E138-7A47-AD23-C7495933448F}"/>
                </a:ext>
              </a:extLst>
            </p:cNvPr>
            <p:cNvSpPr txBox="1"/>
            <p:nvPr/>
          </p:nvSpPr>
          <p:spPr>
            <a:xfrm>
              <a:off x="4396063" y="4614154"/>
              <a:ext cx="444352" cy="255006"/>
            </a:xfrm>
            <a:prstGeom prst="rect">
              <a:avLst/>
            </a:prstGeom>
            <a:solidFill>
              <a:srgbClr val="A2CDFF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  <a:spcBef>
                  <a:spcPts val="600"/>
                </a:spcBef>
              </a:pPr>
              <a:r>
                <a:rPr kumimoji="1" lang="en-US" altLang="ko-Kore-KR" sz="1050" b="1" dirty="0">
                  <a:latin typeface="KoPub돋움체 Medium" panose="02040503050406030204" pitchFamily="18" charset="0"/>
                  <a:ea typeface="KoPub돋움체 Medium" panose="020B0503020000020004" pitchFamily="50" charset="-127"/>
                </a:rPr>
                <a:t>Epic</a:t>
              </a:r>
              <a:endParaRPr kumimoji="1" lang="ko-Kore-KR" altLang="en-US" sz="1050" b="1" dirty="0">
                <a:latin typeface="KoPub돋움체 Medium" panose="02040503050406030204" pitchFamily="18" charset="0"/>
                <a:ea typeface="KoPub돋움체 Medium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C62FB91-1EFE-E246-BA65-5DC3C73776A6}"/>
                </a:ext>
              </a:extLst>
            </p:cNvPr>
            <p:cNvSpPr txBox="1"/>
            <p:nvPr/>
          </p:nvSpPr>
          <p:spPr>
            <a:xfrm>
              <a:off x="5127583" y="4614154"/>
              <a:ext cx="444352" cy="255006"/>
            </a:xfrm>
            <a:prstGeom prst="rect">
              <a:avLst/>
            </a:prstGeom>
            <a:solidFill>
              <a:srgbClr val="A2CDFF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  <a:spcBef>
                  <a:spcPts val="600"/>
                </a:spcBef>
              </a:pPr>
              <a:r>
                <a:rPr kumimoji="1" lang="en-US" altLang="ko-Kore-KR" sz="1050" b="1" dirty="0">
                  <a:latin typeface="KoPub돋움체 Medium" panose="02040503050406030204" pitchFamily="18" charset="0"/>
                  <a:ea typeface="KoPub돋움체 Medium" panose="020B0503020000020004" pitchFamily="50" charset="-127"/>
                </a:rPr>
                <a:t>Epic</a:t>
              </a:r>
              <a:endParaRPr kumimoji="1" lang="ko-Kore-KR" altLang="en-US" sz="1050" b="1" dirty="0">
                <a:latin typeface="KoPub돋움체 Medium" panose="02040503050406030204" pitchFamily="18" charset="0"/>
                <a:ea typeface="KoPub돋움체 Medium" panose="020B0503020000020004" pitchFamily="50" charset="-127"/>
              </a:endParaRPr>
            </a:p>
          </p:txBody>
        </p:sp>
      </p:grpSp>
      <p:sp>
        <p:nvSpPr>
          <p:cNvPr id="16" name="U자형 화살표[U] 15">
            <a:extLst>
              <a:ext uri="{FF2B5EF4-FFF2-40B4-BE49-F238E27FC236}">
                <a16:creationId xmlns:a16="http://schemas.microsoft.com/office/drawing/2014/main" id="{AFFF5B13-E4CD-924B-BB40-29764781AE64}"/>
              </a:ext>
            </a:extLst>
          </p:cNvPr>
          <p:cNvSpPr/>
          <p:nvPr/>
        </p:nvSpPr>
        <p:spPr>
          <a:xfrm flipH="1" flipV="1">
            <a:off x="6069124" y="2267909"/>
            <a:ext cx="2636518" cy="3249323"/>
          </a:xfrm>
          <a:prstGeom prst="uturnArrow">
            <a:avLst>
              <a:gd name="adj1" fmla="val 3236"/>
              <a:gd name="adj2" fmla="val 5598"/>
              <a:gd name="adj3" fmla="val 6971"/>
              <a:gd name="adj4" fmla="val 15192"/>
              <a:gd name="adj5" fmla="val 17983"/>
            </a:avLst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176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Agile Delivery Process – Release Planning</a:t>
            </a:r>
            <a:endParaRPr lang="ko-KR" altLang="en-US" sz="2600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49F7880-62EE-E64C-A8AA-41F3D4B00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릴리즈</a:t>
            </a:r>
            <a:r>
              <a:rPr lang="ko-KR" altLang="en-US" dirty="0"/>
              <a:t> 계획은 </a:t>
            </a:r>
            <a:r>
              <a:rPr lang="ko-KR" altLang="en-US" dirty="0" err="1"/>
              <a:t>백로그의</a:t>
            </a:r>
            <a:r>
              <a:rPr lang="ko-KR" altLang="en-US" dirty="0"/>
              <a:t> 우선순위에 기반하여 제품의 출시 계획 및 스프린트 일정을 수립한다</a:t>
            </a:r>
            <a:r>
              <a:rPr lang="en-US" altLang="ko-KR" dirty="0"/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D78C393-B5AD-814A-ADBC-FBF298E4E6A4}"/>
              </a:ext>
            </a:extLst>
          </p:cNvPr>
          <p:cNvGrpSpPr/>
          <p:nvPr/>
        </p:nvGrpSpPr>
        <p:grpSpPr>
          <a:xfrm>
            <a:off x="777602" y="1129161"/>
            <a:ext cx="8503349" cy="1774779"/>
            <a:chOff x="777602" y="1369400"/>
            <a:chExt cx="8503349" cy="1774779"/>
          </a:xfrm>
        </p:grpSpPr>
        <p:sp>
          <p:nvSpPr>
            <p:cNvPr id="7" name="갈매기형 수장 6"/>
            <p:cNvSpPr/>
            <p:nvPr/>
          </p:nvSpPr>
          <p:spPr>
            <a:xfrm>
              <a:off x="777602" y="1626171"/>
              <a:ext cx="2190289" cy="244874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lIns="49530" tIns="24765" rIns="49530" bIns="24765" anchor="ctr"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marL="0" lvl="1" algn="ctr"/>
              <a:r>
                <a:rPr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  <a:cs typeface="Lato Black" charset="0"/>
                </a:rPr>
                <a:t>Initiating</a:t>
              </a:r>
            </a:p>
          </p:txBody>
        </p:sp>
        <p:sp>
          <p:nvSpPr>
            <p:cNvPr id="8" name="갈매기형 수장 7"/>
            <p:cNvSpPr/>
            <p:nvPr/>
          </p:nvSpPr>
          <p:spPr>
            <a:xfrm>
              <a:off x="2928563" y="1626171"/>
              <a:ext cx="2156435" cy="244874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lIns="49530" tIns="24765" rIns="49530" bIns="24765" anchor="ctr"/>
            <a:lstStyle/>
            <a:p>
              <a:pPr marL="0" lvl="1" algn="ctr"/>
              <a:r>
                <a:rPr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  <a:cs typeface="Lato Black" charset="0"/>
                </a:rPr>
                <a:t>Planning</a:t>
              </a:r>
            </a:p>
          </p:txBody>
        </p:sp>
        <p:sp>
          <p:nvSpPr>
            <p:cNvPr id="10" name="갈매기형 수장 9"/>
            <p:cNvSpPr/>
            <p:nvPr/>
          </p:nvSpPr>
          <p:spPr>
            <a:xfrm>
              <a:off x="5043512" y="1626171"/>
              <a:ext cx="4062490" cy="244874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lIns="49530" tIns="24765" rIns="49530" bIns="24765" anchor="ctr"/>
            <a:lstStyle/>
            <a:p>
              <a:pPr marL="0" lvl="1" algn="ctr"/>
              <a:r>
                <a:rPr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  <a:cs typeface="Lato Black" charset="0"/>
                </a:rPr>
                <a:t>Executing &amp; Control</a:t>
              </a:r>
            </a:p>
          </p:txBody>
        </p:sp>
        <p:cxnSp>
          <p:nvCxnSpPr>
            <p:cNvPr id="11" name="꺾인 연결선 10"/>
            <p:cNvCxnSpPr>
              <a:stCxn id="16" idx="3"/>
              <a:endCxn id="17" idx="2"/>
            </p:cNvCxnSpPr>
            <p:nvPr/>
          </p:nvCxnSpPr>
          <p:spPr bwMode="auto">
            <a:xfrm flipV="1">
              <a:off x="1702011" y="2802735"/>
              <a:ext cx="622802" cy="86035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cxnSpLocks/>
            </p:cNvCxnSpPr>
            <p:nvPr/>
          </p:nvCxnSpPr>
          <p:spPr bwMode="auto">
            <a:xfrm>
              <a:off x="2761268" y="2616807"/>
              <a:ext cx="206623" cy="0"/>
            </a:xfrm>
            <a:prstGeom prst="straightConnector1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15" idx="2"/>
              <a:endCxn id="16" idx="0"/>
            </p:cNvCxnSpPr>
            <p:nvPr/>
          </p:nvCxnSpPr>
          <p:spPr bwMode="auto">
            <a:xfrm>
              <a:off x="1265556" y="2449703"/>
              <a:ext cx="0" cy="184997"/>
            </a:xfrm>
            <a:prstGeom prst="straightConnector1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829100" y="1941563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Scrum </a:t>
              </a:r>
              <a:r>
                <a:rPr lang="en-US" altLang="ko-KR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Team</a:t>
              </a:r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구성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29100" y="2634700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Scrum </a:t>
              </a:r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환경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구성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888357" y="2294595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Product</a:t>
              </a:r>
            </a:p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Backlog</a:t>
              </a:r>
              <a:r>
                <a:rPr lang="ko-KR" altLang="en-US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도출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67892" y="2294595"/>
              <a:ext cx="872911" cy="508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1200" b="1" kern="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Release</a:t>
              </a:r>
            </a:p>
            <a:p>
              <a:pPr marL="0" lvl="1" algn="ctr" defTabSz="1407995" eaLnBrk="0" hangingPunct="0"/>
              <a:r>
                <a:rPr lang="en-US" altLang="ko-KR" sz="1200" b="1" kern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Planning</a:t>
              </a:r>
              <a:endParaRPr lang="en-US" altLang="ko-KR" sz="1200" b="1" kern="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047426" y="1932649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ko-KR" altLang="en-US" sz="900" b="1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일감크기</a:t>
              </a:r>
              <a:r>
                <a:rPr lang="ko-KR" altLang="en-US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b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</a:br>
              <a:r>
                <a:rPr lang="ko-KR" altLang="en-US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추정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155235" y="2282366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</a:p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Planning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95207" y="2631874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성과측정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및 분석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653466" y="1930782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Daily Scrum</a:t>
              </a:r>
            </a:p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Meeting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182805" y="2627557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</a:p>
            <a:p>
              <a:pPr marL="0" lvl="1" algn="ctr" defTabSz="1407995" eaLnBrk="0" hangingPunct="0"/>
              <a:r>
                <a:rPr lang="ko-KR" altLang="en-US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회고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130901" y="2294595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</a:p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Review</a:t>
              </a:r>
            </a:p>
          </p:txBody>
        </p:sp>
        <p:sp>
          <p:nvSpPr>
            <p:cNvPr id="26" name="object 17"/>
            <p:cNvSpPr txBox="1"/>
            <p:nvPr/>
          </p:nvSpPr>
          <p:spPr>
            <a:xfrm>
              <a:off x="843424" y="1369400"/>
              <a:ext cx="4209828" cy="210938"/>
            </a:xfrm>
            <a:prstGeom prst="rect">
              <a:avLst/>
            </a:prstGeom>
            <a:noFill/>
          </p:spPr>
          <p:txBody>
            <a:bodyPr wrap="square" lIns="56499" tIns="28249" rIns="56499" bIns="28249" rtlCol="0">
              <a:sp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</a:sp3d>
            </a:bodyPr>
            <a:lstStyle>
              <a:defPPr>
                <a:defRPr lang="ko-KR"/>
              </a:defPPr>
              <a:lvl1pPr algn="ctr">
                <a:defRPr sz="120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Lato Black" charset="0"/>
                </a:defRPr>
              </a:lvl1pPr>
            </a:lstStyle>
            <a:p>
              <a:pPr marL="0" lvl="1" algn="ctr" defTabSz="1407995" eaLnBrk="0" hangingPunct="0">
                <a:defRPr/>
              </a:pPr>
              <a:r>
                <a:rPr lang="en-US"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  <a:r>
                <a:rPr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Zero</a:t>
              </a:r>
            </a:p>
          </p:txBody>
        </p:sp>
        <p:sp>
          <p:nvSpPr>
            <p:cNvPr id="27" name="object 17"/>
            <p:cNvSpPr txBox="1"/>
            <p:nvPr/>
          </p:nvSpPr>
          <p:spPr>
            <a:xfrm>
              <a:off x="5071123" y="1369400"/>
              <a:ext cx="4209828" cy="210938"/>
            </a:xfrm>
            <a:prstGeom prst="rect">
              <a:avLst/>
            </a:prstGeom>
            <a:noFill/>
          </p:spPr>
          <p:txBody>
            <a:bodyPr wrap="square" lIns="56499" tIns="28249" rIns="56499" bIns="28249" rtlCol="0">
              <a:sp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</a:sp3d>
            </a:bodyPr>
            <a:lstStyle>
              <a:defPPr>
                <a:defRPr lang="ko-KR"/>
              </a:defPPr>
              <a:lvl1pPr algn="ctr" defTabSz="914400" latinLnBrk="0">
                <a:defRPr sz="900" b="1" kern="0">
                  <a:solidFill>
                    <a:srgbClr val="F79646">
                      <a:lumMod val="75000"/>
                    </a:srgb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Lato Black" charset="0"/>
                </a:defRPr>
              </a:lvl1pPr>
            </a:lstStyle>
            <a:p>
              <a:pPr marL="0" lvl="1" algn="ctr" defTabSz="1407995" eaLnBrk="0" hangingPunct="0"/>
              <a:r>
                <a:rPr lang="en-US"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  <a:r>
                <a:rPr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lang="en-US"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#1 ~ #N</a:t>
              </a:r>
              <a:endParaRPr sz="1000" kern="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28" name="꺾인 연결선 27"/>
            <p:cNvCxnSpPr>
              <a:stCxn id="15" idx="3"/>
              <a:endCxn id="17" idx="0"/>
            </p:cNvCxnSpPr>
            <p:nvPr/>
          </p:nvCxnSpPr>
          <p:spPr>
            <a:xfrm>
              <a:off x="1702011" y="2195633"/>
              <a:ext cx="622802" cy="98962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4047029" y="2636039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품질</a:t>
              </a:r>
              <a:r>
                <a:rPr lang="en-US" altLang="ko-KR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/</a:t>
              </a:r>
              <a:r>
                <a: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소통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en-US" altLang="ko-KR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Planning</a:t>
              </a:r>
            </a:p>
          </p:txBody>
        </p:sp>
        <p:cxnSp>
          <p:nvCxnSpPr>
            <p:cNvPr id="31" name="꺾인 연결선 30"/>
            <p:cNvCxnSpPr>
              <a:stCxn id="19" idx="3"/>
              <a:endCxn id="21" idx="1"/>
            </p:cNvCxnSpPr>
            <p:nvPr/>
          </p:nvCxnSpPr>
          <p:spPr>
            <a:xfrm>
              <a:off x="4920337" y="2186719"/>
              <a:ext cx="234898" cy="349717"/>
            </a:xfrm>
            <a:prstGeom prst="bentConnector3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>
              <a:stCxn id="18" idx="0"/>
              <a:endCxn id="19" idx="1"/>
            </p:cNvCxnSpPr>
            <p:nvPr/>
          </p:nvCxnSpPr>
          <p:spPr>
            <a:xfrm rot="5400000" flipH="1" flipV="1">
              <a:off x="3671949" y="1919118"/>
              <a:ext cx="107876" cy="643078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cxnSpLocks/>
              <a:stCxn id="18" idx="2"/>
              <a:endCxn id="29" idx="1"/>
            </p:cNvCxnSpPr>
            <p:nvPr/>
          </p:nvCxnSpPr>
          <p:spPr>
            <a:xfrm rot="16200000" flipH="1">
              <a:off x="3682001" y="2525081"/>
              <a:ext cx="87374" cy="642681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>
              <a:stCxn id="21" idx="0"/>
              <a:endCxn id="23" idx="1"/>
            </p:cNvCxnSpPr>
            <p:nvPr/>
          </p:nvCxnSpPr>
          <p:spPr>
            <a:xfrm rot="5400000" flipH="1" flipV="1">
              <a:off x="6073821" y="1702722"/>
              <a:ext cx="97514" cy="1061775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>
              <a:stCxn id="23" idx="3"/>
              <a:endCxn id="25" idx="0"/>
            </p:cNvCxnSpPr>
            <p:nvPr/>
          </p:nvCxnSpPr>
          <p:spPr>
            <a:xfrm>
              <a:off x="7526377" y="2184852"/>
              <a:ext cx="1040980" cy="109743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 35"/>
            <p:cNvCxnSpPr>
              <a:stCxn id="25" idx="2"/>
              <a:endCxn id="24" idx="3"/>
            </p:cNvCxnSpPr>
            <p:nvPr/>
          </p:nvCxnSpPr>
          <p:spPr>
            <a:xfrm rot="5400000">
              <a:off x="8272091" y="2586361"/>
              <a:ext cx="78892" cy="511641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24" idx="1"/>
              <a:endCxn id="22" idx="3"/>
            </p:cNvCxnSpPr>
            <p:nvPr/>
          </p:nvCxnSpPr>
          <p:spPr>
            <a:xfrm flipH="1">
              <a:off x="6968118" y="2881627"/>
              <a:ext cx="214687" cy="4317"/>
            </a:xfrm>
            <a:prstGeom prst="straightConnector1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22" idx="1"/>
              <a:endCxn id="21" idx="2"/>
            </p:cNvCxnSpPr>
            <p:nvPr/>
          </p:nvCxnSpPr>
          <p:spPr>
            <a:xfrm rot="10800000">
              <a:off x="5591691" y="2790506"/>
              <a:ext cx="503516" cy="95438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>
              <a:stCxn id="29" idx="3"/>
              <a:endCxn id="21" idx="1"/>
            </p:cNvCxnSpPr>
            <p:nvPr/>
          </p:nvCxnSpPr>
          <p:spPr>
            <a:xfrm flipV="1">
              <a:off x="4919940" y="2536436"/>
              <a:ext cx="235295" cy="353673"/>
            </a:xfrm>
            <a:prstGeom prst="bentConnector3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8A67AA4-2FFB-9449-BBDE-3F66F1DC8819}"/>
              </a:ext>
            </a:extLst>
          </p:cNvPr>
          <p:cNvGrpSpPr/>
          <p:nvPr/>
        </p:nvGrpSpPr>
        <p:grpSpPr>
          <a:xfrm>
            <a:off x="488498" y="3500049"/>
            <a:ext cx="2124000" cy="2183104"/>
            <a:chOff x="-989749" y="2740656"/>
            <a:chExt cx="3335011" cy="3522038"/>
          </a:xfrm>
        </p:grpSpPr>
        <p:sp>
          <p:nvSpPr>
            <p:cNvPr id="45" name="모서리가 접힌 도형 130">
              <a:extLst>
                <a:ext uri="{FF2B5EF4-FFF2-40B4-BE49-F238E27FC236}">
                  <a16:creationId xmlns:a16="http://schemas.microsoft.com/office/drawing/2014/main" id="{1BB90B49-6F40-364F-AC98-7680A6F8C8AA}"/>
                </a:ext>
              </a:extLst>
            </p:cNvPr>
            <p:cNvSpPr/>
            <p:nvPr/>
          </p:nvSpPr>
          <p:spPr>
            <a:xfrm>
              <a:off x="-956877" y="4606510"/>
              <a:ext cx="948217" cy="756000"/>
            </a:xfrm>
            <a:prstGeom prst="foldedCorner">
              <a:avLst/>
            </a:prstGeom>
            <a:solidFill>
              <a:srgbClr val="FFFFCC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180000" rIns="0" rtlCol="0" anchor="ctr"/>
            <a:lstStyle/>
            <a:p>
              <a:pPr algn="ctr" latinLnBrk="0"/>
              <a:r>
                <a:rPr lang="ko-KR" altLang="en-US" sz="900" dirty="0">
                  <a:solidFill>
                    <a:schemeClr val="tx1"/>
                  </a:solidFill>
                </a:rPr>
                <a:t>차량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 latinLnBrk="0"/>
              <a:r>
                <a:rPr lang="ko-KR" altLang="en-US" sz="900" dirty="0">
                  <a:solidFill>
                    <a:schemeClr val="tx1"/>
                  </a:solidFill>
                </a:rPr>
                <a:t>정보 등록</a:t>
              </a:r>
            </a:p>
          </p:txBody>
        </p:sp>
        <p:sp>
          <p:nvSpPr>
            <p:cNvPr id="46" name="모서리가 접힌 도형 131">
              <a:extLst>
                <a:ext uri="{FF2B5EF4-FFF2-40B4-BE49-F238E27FC236}">
                  <a16:creationId xmlns:a16="http://schemas.microsoft.com/office/drawing/2014/main" id="{881AFBCF-1290-BD49-B5F4-AE26BFE1C607}"/>
                </a:ext>
              </a:extLst>
            </p:cNvPr>
            <p:cNvSpPr/>
            <p:nvPr/>
          </p:nvSpPr>
          <p:spPr>
            <a:xfrm>
              <a:off x="-981517" y="5506694"/>
              <a:ext cx="948217" cy="756000"/>
            </a:xfrm>
            <a:prstGeom prst="foldedCorner">
              <a:avLst/>
            </a:prstGeom>
            <a:solidFill>
              <a:srgbClr val="FFFFCC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180000" rIns="0" rtlCol="0" anchor="ctr"/>
            <a:lstStyle/>
            <a:p>
              <a:pPr algn="ctr" latinLnBrk="0"/>
              <a:r>
                <a:rPr lang="ko-KR" altLang="en-US" sz="900" dirty="0">
                  <a:solidFill>
                    <a:schemeClr val="tx1"/>
                  </a:solidFill>
                </a:rPr>
                <a:t>공차 정보 등록</a:t>
              </a:r>
            </a:p>
          </p:txBody>
        </p:sp>
        <p:sp>
          <p:nvSpPr>
            <p:cNvPr id="47" name="모서리가 접힌 도형 132">
              <a:extLst>
                <a:ext uri="{FF2B5EF4-FFF2-40B4-BE49-F238E27FC236}">
                  <a16:creationId xmlns:a16="http://schemas.microsoft.com/office/drawing/2014/main" id="{25842654-4CD6-554F-9F01-1B49DAE509D0}"/>
                </a:ext>
              </a:extLst>
            </p:cNvPr>
            <p:cNvSpPr/>
            <p:nvPr/>
          </p:nvSpPr>
          <p:spPr>
            <a:xfrm>
              <a:off x="-948217" y="3741392"/>
              <a:ext cx="948217" cy="756000"/>
            </a:xfrm>
            <a:prstGeom prst="foldedCorner">
              <a:avLst/>
            </a:prstGeom>
            <a:solidFill>
              <a:srgbClr val="FFFFCC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180000" rIns="0" rtlCol="0" anchor="ctr"/>
            <a:lstStyle/>
            <a:p>
              <a:pPr algn="ctr" latinLnBrk="0"/>
              <a:r>
                <a:rPr lang="ko-KR" altLang="en-US" sz="900" dirty="0">
                  <a:solidFill>
                    <a:schemeClr val="tx1"/>
                  </a:solidFill>
                </a:rPr>
                <a:t>차주 정보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 latinLnBrk="0"/>
              <a:r>
                <a:rPr lang="ko-KR" altLang="en-US" sz="900" dirty="0">
                  <a:solidFill>
                    <a:schemeClr val="tx1"/>
                  </a:solidFill>
                </a:rPr>
                <a:t>등록</a:t>
              </a:r>
            </a:p>
          </p:txBody>
        </p:sp>
        <p:sp>
          <p:nvSpPr>
            <p:cNvPr id="48" name="모서리가 접힌 도형 133">
              <a:extLst>
                <a:ext uri="{FF2B5EF4-FFF2-40B4-BE49-F238E27FC236}">
                  <a16:creationId xmlns:a16="http://schemas.microsoft.com/office/drawing/2014/main" id="{13DC9B7D-3B1D-D14F-AB9D-0EA77770A33F}"/>
                </a:ext>
              </a:extLst>
            </p:cNvPr>
            <p:cNvSpPr/>
            <p:nvPr/>
          </p:nvSpPr>
          <p:spPr>
            <a:xfrm>
              <a:off x="-956877" y="2756476"/>
              <a:ext cx="948217" cy="828000"/>
            </a:xfrm>
            <a:prstGeom prst="foldedCorner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108000" r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차량정보</a:t>
              </a:r>
            </a:p>
          </p:txBody>
        </p:sp>
        <p:sp>
          <p:nvSpPr>
            <p:cNvPr id="49" name="모서리가 접힌 도형 134">
              <a:extLst>
                <a:ext uri="{FF2B5EF4-FFF2-40B4-BE49-F238E27FC236}">
                  <a16:creationId xmlns:a16="http://schemas.microsoft.com/office/drawing/2014/main" id="{557EE14E-D051-114F-9459-902F2E411FCC}"/>
                </a:ext>
              </a:extLst>
            </p:cNvPr>
            <p:cNvSpPr/>
            <p:nvPr/>
          </p:nvSpPr>
          <p:spPr>
            <a:xfrm>
              <a:off x="232144" y="2756476"/>
              <a:ext cx="948217" cy="828000"/>
            </a:xfrm>
            <a:prstGeom prst="foldedCorner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108000" r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운송정보</a:t>
              </a:r>
            </a:p>
          </p:txBody>
        </p:sp>
        <p:sp>
          <p:nvSpPr>
            <p:cNvPr id="50" name="모서리가 접힌 도형 135">
              <a:extLst>
                <a:ext uri="{FF2B5EF4-FFF2-40B4-BE49-F238E27FC236}">
                  <a16:creationId xmlns:a16="http://schemas.microsoft.com/office/drawing/2014/main" id="{A81FDD3D-C646-A441-B1B9-6FCBA3EE162E}"/>
                </a:ext>
              </a:extLst>
            </p:cNvPr>
            <p:cNvSpPr/>
            <p:nvPr/>
          </p:nvSpPr>
          <p:spPr>
            <a:xfrm>
              <a:off x="1354164" y="2756476"/>
              <a:ext cx="948217" cy="828000"/>
            </a:xfrm>
            <a:prstGeom prst="foldedCorner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108000" rIns="0" rtlCol="0" anchor="ctr"/>
            <a:lstStyle/>
            <a:p>
              <a:pPr algn="ctr"/>
              <a:r>
                <a:rPr lang="ko-KR" altLang="en-US" sz="1000" b="1" dirty="0" err="1">
                  <a:solidFill>
                    <a:schemeClr val="tx1"/>
                  </a:solidFill>
                </a:rPr>
                <a:t>오더처리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B403F7B-73FF-E64E-BD21-0E4DC1960166}"/>
                </a:ext>
              </a:extLst>
            </p:cNvPr>
            <p:cNvSpPr/>
            <p:nvPr/>
          </p:nvSpPr>
          <p:spPr>
            <a:xfrm>
              <a:off x="-989749" y="2740656"/>
              <a:ext cx="828000" cy="3107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b="1" dirty="0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DD55B01-8EB4-664A-8E87-340A225656A2}"/>
                </a:ext>
              </a:extLst>
            </p:cNvPr>
            <p:cNvSpPr/>
            <p:nvPr/>
          </p:nvSpPr>
          <p:spPr>
            <a:xfrm>
              <a:off x="200703" y="2740656"/>
              <a:ext cx="828000" cy="3107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b="1" dirty="0"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FDF7B05-679C-2648-835C-E02ED9587FF0}"/>
                </a:ext>
              </a:extLst>
            </p:cNvPr>
            <p:cNvSpPr/>
            <p:nvPr/>
          </p:nvSpPr>
          <p:spPr>
            <a:xfrm>
              <a:off x="1316828" y="2740656"/>
              <a:ext cx="828000" cy="3107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b="1" dirty="0">
                  <a:latin typeface="+mn-ea"/>
                  <a:ea typeface="+mn-ea"/>
                </a:rPr>
                <a:t>C</a:t>
              </a:r>
            </a:p>
          </p:txBody>
        </p:sp>
        <p:sp>
          <p:nvSpPr>
            <p:cNvPr id="54" name="모서리가 접힌 도형 139">
              <a:extLst>
                <a:ext uri="{FF2B5EF4-FFF2-40B4-BE49-F238E27FC236}">
                  <a16:creationId xmlns:a16="http://schemas.microsoft.com/office/drawing/2014/main" id="{B96ED10C-823F-7D4E-B6A7-11DD5EA47908}"/>
                </a:ext>
              </a:extLst>
            </p:cNvPr>
            <p:cNvSpPr/>
            <p:nvPr/>
          </p:nvSpPr>
          <p:spPr>
            <a:xfrm>
              <a:off x="291938" y="3741392"/>
              <a:ext cx="948217" cy="756000"/>
            </a:xfrm>
            <a:prstGeom prst="foldedCorner">
              <a:avLst/>
            </a:prstGeom>
            <a:solidFill>
              <a:srgbClr val="FFFFCC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180000" rIns="0" rtlCol="0" anchor="ctr"/>
            <a:lstStyle/>
            <a:p>
              <a:pPr algn="ctr" latinLnBrk="0"/>
              <a:r>
                <a:rPr lang="ko-KR" altLang="en-US" sz="900" dirty="0">
                  <a:solidFill>
                    <a:schemeClr val="tx1"/>
                  </a:solidFill>
                </a:rPr>
                <a:t>운송 현황 정보 변경 </a:t>
              </a:r>
            </a:p>
          </p:txBody>
        </p:sp>
        <p:sp>
          <p:nvSpPr>
            <p:cNvPr id="55" name="모서리가 접힌 도형 140">
              <a:extLst>
                <a:ext uri="{FF2B5EF4-FFF2-40B4-BE49-F238E27FC236}">
                  <a16:creationId xmlns:a16="http://schemas.microsoft.com/office/drawing/2014/main" id="{35141564-DB14-CA43-BAB2-E2D02E87D294}"/>
                </a:ext>
              </a:extLst>
            </p:cNvPr>
            <p:cNvSpPr/>
            <p:nvPr/>
          </p:nvSpPr>
          <p:spPr>
            <a:xfrm>
              <a:off x="291938" y="4606510"/>
              <a:ext cx="948217" cy="756000"/>
            </a:xfrm>
            <a:prstGeom prst="foldedCorner">
              <a:avLst/>
            </a:prstGeom>
            <a:solidFill>
              <a:srgbClr val="FFFFCC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180000" rIns="0" rtlCol="0" anchor="ctr"/>
            <a:lstStyle/>
            <a:p>
              <a:pPr algn="ctr" latinLnBrk="0"/>
              <a:r>
                <a:rPr lang="ko-KR" altLang="en-US" sz="900" dirty="0">
                  <a:solidFill>
                    <a:schemeClr val="tx1"/>
                  </a:solidFill>
                </a:rPr>
                <a:t>운송 구간 등록</a:t>
              </a:r>
            </a:p>
          </p:txBody>
        </p:sp>
        <p:sp>
          <p:nvSpPr>
            <p:cNvPr id="56" name="모서리가 접힌 도형 141">
              <a:extLst>
                <a:ext uri="{FF2B5EF4-FFF2-40B4-BE49-F238E27FC236}">
                  <a16:creationId xmlns:a16="http://schemas.microsoft.com/office/drawing/2014/main" id="{2DD9C059-B741-CF4D-859B-C8E09ABD4362}"/>
                </a:ext>
              </a:extLst>
            </p:cNvPr>
            <p:cNvSpPr/>
            <p:nvPr/>
          </p:nvSpPr>
          <p:spPr>
            <a:xfrm>
              <a:off x="1388385" y="4606510"/>
              <a:ext cx="948217" cy="756000"/>
            </a:xfrm>
            <a:prstGeom prst="foldedCorner">
              <a:avLst/>
            </a:prstGeom>
            <a:solidFill>
              <a:srgbClr val="FFFFCC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180000" rIns="0" rtlCol="0" anchor="ctr"/>
            <a:lstStyle/>
            <a:p>
              <a:pPr algn="ctr" latinLnBrk="0"/>
              <a:r>
                <a:rPr lang="ko-KR" altLang="en-US" sz="900" dirty="0">
                  <a:solidFill>
                    <a:schemeClr val="tx1"/>
                  </a:solidFill>
                </a:rPr>
                <a:t>오더 선택</a:t>
              </a:r>
            </a:p>
          </p:txBody>
        </p:sp>
        <p:sp>
          <p:nvSpPr>
            <p:cNvPr id="57" name="모서리가 접힌 도형 142">
              <a:extLst>
                <a:ext uri="{FF2B5EF4-FFF2-40B4-BE49-F238E27FC236}">
                  <a16:creationId xmlns:a16="http://schemas.microsoft.com/office/drawing/2014/main" id="{990CFEBD-4A12-3140-8DE9-D232C15CA3A1}"/>
                </a:ext>
              </a:extLst>
            </p:cNvPr>
            <p:cNvSpPr/>
            <p:nvPr/>
          </p:nvSpPr>
          <p:spPr>
            <a:xfrm>
              <a:off x="1397045" y="3741392"/>
              <a:ext cx="948217" cy="756000"/>
            </a:xfrm>
            <a:prstGeom prst="foldedCorner">
              <a:avLst/>
            </a:prstGeom>
            <a:solidFill>
              <a:srgbClr val="FFFFCC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180000" rIns="0" rtlCol="0" anchor="ctr"/>
            <a:lstStyle/>
            <a:p>
              <a:pPr algn="ctr" latinLnBrk="0"/>
              <a:r>
                <a:rPr lang="ko-KR" altLang="en-US" sz="900" dirty="0">
                  <a:solidFill>
                    <a:schemeClr val="tx1"/>
                  </a:solidFill>
                </a:rPr>
                <a:t>오더 검색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17B1E8-FF39-E943-8F9F-55699ED2E589}"/>
                </a:ext>
              </a:extLst>
            </p:cNvPr>
            <p:cNvSpPr/>
            <p:nvPr/>
          </p:nvSpPr>
          <p:spPr>
            <a:xfrm>
              <a:off x="-989749" y="3668497"/>
              <a:ext cx="828000" cy="3107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b="1" dirty="0">
                  <a:latin typeface="+mn-ea"/>
                  <a:ea typeface="+mn-ea"/>
                </a:rPr>
                <a:t>A.1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2536DB3-9E24-764C-B912-69A261DD5875}"/>
                </a:ext>
              </a:extLst>
            </p:cNvPr>
            <p:cNvSpPr/>
            <p:nvPr/>
          </p:nvSpPr>
          <p:spPr>
            <a:xfrm>
              <a:off x="200704" y="3668497"/>
              <a:ext cx="828000" cy="3107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b="1" dirty="0">
                  <a:latin typeface="+mn-ea"/>
                  <a:ea typeface="+mn-ea"/>
                </a:rPr>
                <a:t>B.1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176FE7C-7389-0349-B63B-8A09E511EA3B}"/>
                </a:ext>
              </a:extLst>
            </p:cNvPr>
            <p:cNvSpPr/>
            <p:nvPr/>
          </p:nvSpPr>
          <p:spPr>
            <a:xfrm>
              <a:off x="1316828" y="3668497"/>
              <a:ext cx="828000" cy="3107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b="1" dirty="0">
                  <a:latin typeface="+mn-ea"/>
                  <a:ea typeface="+mn-ea"/>
                </a:rPr>
                <a:t>C.1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45C4D25-A032-4149-A6E8-5B41C9CBAF83}"/>
                </a:ext>
              </a:extLst>
            </p:cNvPr>
            <p:cNvSpPr/>
            <p:nvPr/>
          </p:nvSpPr>
          <p:spPr>
            <a:xfrm>
              <a:off x="-989749" y="4594771"/>
              <a:ext cx="828000" cy="3107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b="1" dirty="0">
                  <a:latin typeface="+mn-ea"/>
                  <a:ea typeface="+mn-ea"/>
                </a:rPr>
                <a:t>A.2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6C04A57-A4EC-F14F-85E0-218FAFBC53A4}"/>
                </a:ext>
              </a:extLst>
            </p:cNvPr>
            <p:cNvSpPr/>
            <p:nvPr/>
          </p:nvSpPr>
          <p:spPr>
            <a:xfrm>
              <a:off x="200705" y="4594771"/>
              <a:ext cx="828000" cy="3107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b="1" dirty="0">
                  <a:latin typeface="+mn-ea"/>
                  <a:ea typeface="+mn-ea"/>
                </a:rPr>
                <a:t>B.2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6216DDF-64D0-7640-92A9-B5D2766F8998}"/>
                </a:ext>
              </a:extLst>
            </p:cNvPr>
            <p:cNvSpPr/>
            <p:nvPr/>
          </p:nvSpPr>
          <p:spPr>
            <a:xfrm>
              <a:off x="1316829" y="4594771"/>
              <a:ext cx="828000" cy="3107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b="1" dirty="0">
                  <a:latin typeface="+mn-ea"/>
                  <a:ea typeface="+mn-ea"/>
                </a:rPr>
                <a:t>C.2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732297D-3658-D443-817C-3517C2A57290}"/>
                </a:ext>
              </a:extLst>
            </p:cNvPr>
            <p:cNvSpPr/>
            <p:nvPr/>
          </p:nvSpPr>
          <p:spPr>
            <a:xfrm>
              <a:off x="-989749" y="5454882"/>
              <a:ext cx="828000" cy="3107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b="1" dirty="0">
                  <a:latin typeface="+mn-ea"/>
                  <a:ea typeface="+mn-ea"/>
                </a:rPr>
                <a:t>A.3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791BC59-3D67-D34C-BF20-459AE2B65192}"/>
              </a:ext>
            </a:extLst>
          </p:cNvPr>
          <p:cNvGrpSpPr/>
          <p:nvPr/>
        </p:nvGrpSpPr>
        <p:grpSpPr>
          <a:xfrm>
            <a:off x="2465545" y="4807408"/>
            <a:ext cx="2160000" cy="1507687"/>
            <a:chOff x="-1056193" y="2729567"/>
            <a:chExt cx="3401455" cy="2632943"/>
          </a:xfrm>
        </p:grpSpPr>
        <p:sp>
          <p:nvSpPr>
            <p:cNvPr id="67" name="모서리가 접힌 도형 152">
              <a:extLst>
                <a:ext uri="{FF2B5EF4-FFF2-40B4-BE49-F238E27FC236}">
                  <a16:creationId xmlns:a16="http://schemas.microsoft.com/office/drawing/2014/main" id="{884BD639-54F9-454A-BCC7-783B2E0DF133}"/>
                </a:ext>
              </a:extLst>
            </p:cNvPr>
            <p:cNvSpPr/>
            <p:nvPr/>
          </p:nvSpPr>
          <p:spPr>
            <a:xfrm>
              <a:off x="-956877" y="4606510"/>
              <a:ext cx="948217" cy="756000"/>
            </a:xfrm>
            <a:prstGeom prst="foldedCorner">
              <a:avLst/>
            </a:prstGeom>
            <a:solidFill>
              <a:srgbClr val="FFFFCC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180000" rIns="0" rtlCol="0" anchor="ctr"/>
            <a:lstStyle/>
            <a:p>
              <a:pPr algn="ctr" latinLnBrk="0"/>
              <a:r>
                <a:rPr lang="en-US" altLang="ko-KR" sz="900" dirty="0">
                  <a:solidFill>
                    <a:schemeClr val="tx1"/>
                  </a:solidFill>
                </a:rPr>
                <a:t>…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모서리가 접힌 도형 154">
              <a:extLst>
                <a:ext uri="{FF2B5EF4-FFF2-40B4-BE49-F238E27FC236}">
                  <a16:creationId xmlns:a16="http://schemas.microsoft.com/office/drawing/2014/main" id="{B58ABBCD-5DF8-5747-AF3A-039FFDDBB9E6}"/>
                </a:ext>
              </a:extLst>
            </p:cNvPr>
            <p:cNvSpPr/>
            <p:nvPr/>
          </p:nvSpPr>
          <p:spPr>
            <a:xfrm>
              <a:off x="-948217" y="3741392"/>
              <a:ext cx="948217" cy="756000"/>
            </a:xfrm>
            <a:prstGeom prst="foldedCorner">
              <a:avLst/>
            </a:prstGeom>
            <a:solidFill>
              <a:srgbClr val="FFFFCC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180000" rIns="0" rtlCol="0" anchor="ctr"/>
            <a:lstStyle/>
            <a:p>
              <a:pPr algn="ctr" latinLnBrk="0"/>
              <a:r>
                <a:rPr lang="ko-KR" altLang="en-US" sz="900" dirty="0">
                  <a:solidFill>
                    <a:schemeClr val="tx1"/>
                  </a:solidFill>
                </a:rPr>
                <a:t>카드정산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모서리가 접힌 도형 155">
              <a:extLst>
                <a:ext uri="{FF2B5EF4-FFF2-40B4-BE49-F238E27FC236}">
                  <a16:creationId xmlns:a16="http://schemas.microsoft.com/office/drawing/2014/main" id="{67D05510-F5EB-5F45-A0A1-118719EFADB8}"/>
                </a:ext>
              </a:extLst>
            </p:cNvPr>
            <p:cNvSpPr/>
            <p:nvPr/>
          </p:nvSpPr>
          <p:spPr>
            <a:xfrm>
              <a:off x="-956877" y="2756476"/>
              <a:ext cx="948217" cy="828000"/>
            </a:xfrm>
            <a:prstGeom prst="foldedCorner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108000" r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정산</a:t>
              </a:r>
            </a:p>
          </p:txBody>
        </p:sp>
        <p:sp>
          <p:nvSpPr>
            <p:cNvPr id="70" name="모서리가 접힌 도형 156">
              <a:extLst>
                <a:ext uri="{FF2B5EF4-FFF2-40B4-BE49-F238E27FC236}">
                  <a16:creationId xmlns:a16="http://schemas.microsoft.com/office/drawing/2014/main" id="{4416BE84-73CD-864E-9C0D-C36479F3653E}"/>
                </a:ext>
              </a:extLst>
            </p:cNvPr>
            <p:cNvSpPr/>
            <p:nvPr/>
          </p:nvSpPr>
          <p:spPr>
            <a:xfrm>
              <a:off x="232144" y="2756476"/>
              <a:ext cx="948217" cy="828000"/>
            </a:xfrm>
            <a:prstGeom prst="foldedCorner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10800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VIP</a:t>
              </a:r>
            </a:p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관리</a:t>
              </a:r>
            </a:p>
          </p:txBody>
        </p:sp>
        <p:sp>
          <p:nvSpPr>
            <p:cNvPr id="71" name="모서리가 접힌 도형 157">
              <a:extLst>
                <a:ext uri="{FF2B5EF4-FFF2-40B4-BE49-F238E27FC236}">
                  <a16:creationId xmlns:a16="http://schemas.microsoft.com/office/drawing/2014/main" id="{57E48884-DBE1-9349-9918-36378E38860D}"/>
                </a:ext>
              </a:extLst>
            </p:cNvPr>
            <p:cNvSpPr/>
            <p:nvPr/>
          </p:nvSpPr>
          <p:spPr>
            <a:xfrm>
              <a:off x="1354164" y="2756476"/>
              <a:ext cx="948217" cy="828000"/>
            </a:xfrm>
            <a:prstGeom prst="foldedCorner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108000" rIns="0" rtlCol="0" anchor="ctr"/>
            <a:lstStyle/>
            <a:p>
              <a:pPr algn="ctr"/>
              <a:r>
                <a:rPr lang="ko-KR" altLang="en-US" sz="1000" b="1" dirty="0" err="1">
                  <a:solidFill>
                    <a:schemeClr val="tx1"/>
                  </a:solidFill>
                </a:rPr>
                <a:t>카톡</a:t>
              </a:r>
              <a:endParaRPr lang="en-US" altLang="ko-KR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연계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24743A2-D96B-5347-9E03-61B989AACCCB}"/>
                </a:ext>
              </a:extLst>
            </p:cNvPr>
            <p:cNvSpPr/>
            <p:nvPr/>
          </p:nvSpPr>
          <p:spPr>
            <a:xfrm>
              <a:off x="-1056193" y="2729567"/>
              <a:ext cx="827999" cy="3479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b="1" dirty="0">
                  <a:latin typeface="+mn-ea"/>
                  <a:ea typeface="+mn-ea"/>
                </a:rPr>
                <a:t>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AF06091-E690-8843-9038-27BD5E51D8EF}"/>
                </a:ext>
              </a:extLst>
            </p:cNvPr>
            <p:cNvSpPr/>
            <p:nvPr/>
          </p:nvSpPr>
          <p:spPr>
            <a:xfrm>
              <a:off x="134260" y="2729567"/>
              <a:ext cx="828000" cy="3479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b="1" dirty="0">
                  <a:latin typeface="+mn-ea"/>
                  <a:ea typeface="+mn-ea"/>
                </a:rPr>
                <a:t>E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A8509DFE-6823-6E4A-A73C-7826A7FA94BD}"/>
                </a:ext>
              </a:extLst>
            </p:cNvPr>
            <p:cNvSpPr/>
            <p:nvPr/>
          </p:nvSpPr>
          <p:spPr>
            <a:xfrm>
              <a:off x="1250384" y="2729567"/>
              <a:ext cx="827999" cy="3479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b="1" dirty="0">
                  <a:latin typeface="+mn-ea"/>
                  <a:ea typeface="+mn-ea"/>
                </a:rPr>
                <a:t>F</a:t>
              </a:r>
            </a:p>
          </p:txBody>
        </p:sp>
        <p:sp>
          <p:nvSpPr>
            <p:cNvPr id="77" name="모서리가 접힌 도형 161">
              <a:extLst>
                <a:ext uri="{FF2B5EF4-FFF2-40B4-BE49-F238E27FC236}">
                  <a16:creationId xmlns:a16="http://schemas.microsoft.com/office/drawing/2014/main" id="{FC825B72-C735-1D48-B425-6F0992ECB2FD}"/>
                </a:ext>
              </a:extLst>
            </p:cNvPr>
            <p:cNvSpPr/>
            <p:nvPr/>
          </p:nvSpPr>
          <p:spPr>
            <a:xfrm>
              <a:off x="291938" y="3741392"/>
              <a:ext cx="948217" cy="756000"/>
            </a:xfrm>
            <a:prstGeom prst="foldedCorner">
              <a:avLst/>
            </a:prstGeom>
            <a:solidFill>
              <a:srgbClr val="FFFFCC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180000" rIns="0" rtlCol="0" anchor="ctr"/>
            <a:lstStyle/>
            <a:p>
              <a:pPr algn="ctr" latinLnBrk="0"/>
              <a:r>
                <a:rPr lang="ko-KR" altLang="en-US" sz="900">
                  <a:solidFill>
                    <a:schemeClr val="tx1"/>
                  </a:solidFill>
                </a:rPr>
                <a:t>등급산정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접힌 도형 162">
              <a:extLst>
                <a:ext uri="{FF2B5EF4-FFF2-40B4-BE49-F238E27FC236}">
                  <a16:creationId xmlns:a16="http://schemas.microsoft.com/office/drawing/2014/main" id="{A1039E84-1B1D-6B47-B194-0BDE235F0AD3}"/>
                </a:ext>
              </a:extLst>
            </p:cNvPr>
            <p:cNvSpPr/>
            <p:nvPr/>
          </p:nvSpPr>
          <p:spPr>
            <a:xfrm>
              <a:off x="291938" y="4606510"/>
              <a:ext cx="948217" cy="756000"/>
            </a:xfrm>
            <a:prstGeom prst="foldedCorner">
              <a:avLst/>
            </a:prstGeom>
            <a:solidFill>
              <a:srgbClr val="FFFFCC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180000" rIns="0" rtlCol="0" anchor="ctr"/>
            <a:lstStyle/>
            <a:p>
              <a:pPr algn="ctr" latinLnBrk="0"/>
              <a:r>
                <a:rPr lang="en-US" altLang="ko-KR" sz="900" dirty="0">
                  <a:solidFill>
                    <a:schemeClr val="tx1"/>
                  </a:solidFill>
                </a:rPr>
                <a:t>…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모서리가 접힌 도형 164">
              <a:extLst>
                <a:ext uri="{FF2B5EF4-FFF2-40B4-BE49-F238E27FC236}">
                  <a16:creationId xmlns:a16="http://schemas.microsoft.com/office/drawing/2014/main" id="{4EFE19F3-C30D-6241-B7B9-FC4C271B08B4}"/>
                </a:ext>
              </a:extLst>
            </p:cNvPr>
            <p:cNvSpPr/>
            <p:nvPr/>
          </p:nvSpPr>
          <p:spPr>
            <a:xfrm>
              <a:off x="1397045" y="3741392"/>
              <a:ext cx="948217" cy="756000"/>
            </a:xfrm>
            <a:prstGeom prst="foldedCorner">
              <a:avLst/>
            </a:prstGeom>
            <a:solidFill>
              <a:srgbClr val="FFFFCC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180000" rIns="0" rtlCol="0" anchor="ctr"/>
            <a:lstStyle/>
            <a:p>
              <a:pPr algn="ctr" latinLnBrk="0"/>
              <a:r>
                <a:rPr lang="en-US" altLang="ko-KR" sz="900" dirty="0">
                  <a:solidFill>
                    <a:schemeClr val="tx1"/>
                  </a:solidFill>
                </a:rPr>
                <a:t>…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E3A8B2A-485F-A148-8ED5-ADAB2BBE452A}"/>
                </a:ext>
              </a:extLst>
            </p:cNvPr>
            <p:cNvSpPr/>
            <p:nvPr/>
          </p:nvSpPr>
          <p:spPr>
            <a:xfrm>
              <a:off x="-924078" y="3735149"/>
              <a:ext cx="828000" cy="3479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b="1" dirty="0">
                  <a:latin typeface="+mn-ea"/>
                  <a:ea typeface="+mn-ea"/>
                </a:rPr>
                <a:t>D.1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64933F0-9279-B64D-AF22-3028176C06F3}"/>
                </a:ext>
              </a:extLst>
            </p:cNvPr>
            <p:cNvSpPr/>
            <p:nvPr/>
          </p:nvSpPr>
          <p:spPr>
            <a:xfrm>
              <a:off x="266375" y="3735149"/>
              <a:ext cx="828000" cy="3479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b="1" dirty="0">
                  <a:latin typeface="+mn-ea"/>
                  <a:ea typeface="+mn-ea"/>
                </a:rPr>
                <a:t>E.1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D6BC88F3-13DE-514A-B75A-D2F61FE1122E}"/>
                </a:ext>
              </a:extLst>
            </p:cNvPr>
            <p:cNvSpPr/>
            <p:nvPr/>
          </p:nvSpPr>
          <p:spPr>
            <a:xfrm>
              <a:off x="1382498" y="3735149"/>
              <a:ext cx="828000" cy="3479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b="1" dirty="0">
                  <a:latin typeface="+mn-ea"/>
                  <a:ea typeface="+mn-ea"/>
                </a:rPr>
                <a:t>F.1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2205C70-1D33-8F47-A461-5A8F90C07F59}"/>
                </a:ext>
              </a:extLst>
            </p:cNvPr>
            <p:cNvSpPr/>
            <p:nvPr/>
          </p:nvSpPr>
          <p:spPr>
            <a:xfrm>
              <a:off x="-918555" y="4613693"/>
              <a:ext cx="828000" cy="3479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b="1" dirty="0">
                  <a:latin typeface="+mn-ea"/>
                  <a:ea typeface="+mn-ea"/>
                </a:rPr>
                <a:t>D.2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8E7C214-5CC9-B348-BC0B-158945AB0027}"/>
                </a:ext>
              </a:extLst>
            </p:cNvPr>
            <p:cNvSpPr/>
            <p:nvPr/>
          </p:nvSpPr>
          <p:spPr>
            <a:xfrm>
              <a:off x="271900" y="4613693"/>
              <a:ext cx="828000" cy="3479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b="1" dirty="0">
                  <a:latin typeface="+mn-ea"/>
                  <a:ea typeface="+mn-ea"/>
                </a:rPr>
                <a:t>E.2</a:t>
              </a:r>
            </a:p>
          </p:txBody>
        </p:sp>
      </p:grpSp>
      <p:sp>
        <p:nvSpPr>
          <p:cNvPr id="95" name="모서리가 둥근 직사각형 94">
            <a:extLst>
              <a:ext uri="{FF2B5EF4-FFF2-40B4-BE49-F238E27FC236}">
                <a16:creationId xmlns:a16="http://schemas.microsoft.com/office/drawing/2014/main" id="{0DB077A8-25C0-DE47-A5C1-7DE051558D47}"/>
              </a:ext>
            </a:extLst>
          </p:cNvPr>
          <p:cNvSpPr/>
          <p:nvPr/>
        </p:nvSpPr>
        <p:spPr>
          <a:xfrm>
            <a:off x="380484" y="3129713"/>
            <a:ext cx="4439038" cy="3332881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Product Backlog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CA348C21-DB35-2242-8309-42CAF8215FE2}"/>
              </a:ext>
            </a:extLst>
          </p:cNvPr>
          <p:cNvSpPr/>
          <p:nvPr/>
        </p:nvSpPr>
        <p:spPr>
          <a:xfrm>
            <a:off x="2512852" y="4712342"/>
            <a:ext cx="675538" cy="695082"/>
          </a:xfrm>
          <a:prstGeom prst="ellipse">
            <a:avLst/>
          </a:prstGeom>
          <a:ln w="12700">
            <a:solidFill>
              <a:schemeClr val="accent5">
                <a:lumMod val="50000"/>
              </a:schemeClr>
            </a:solidFill>
            <a:prstDash val="sys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A39F41-952E-5E40-8EAB-9789FD0D5A44}"/>
              </a:ext>
            </a:extLst>
          </p:cNvPr>
          <p:cNvGrpSpPr/>
          <p:nvPr/>
        </p:nvGrpSpPr>
        <p:grpSpPr>
          <a:xfrm>
            <a:off x="5020497" y="3118738"/>
            <a:ext cx="4612454" cy="3343855"/>
            <a:chOff x="4733005" y="2551127"/>
            <a:chExt cx="4612454" cy="334385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A741479-742C-ED47-88DC-545EF59B6907}"/>
                </a:ext>
              </a:extLst>
            </p:cNvPr>
            <p:cNvSpPr/>
            <p:nvPr/>
          </p:nvSpPr>
          <p:spPr>
            <a:xfrm>
              <a:off x="4733005" y="2551127"/>
              <a:ext cx="4612454" cy="33438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108000" tIns="108000" rIns="71991" bIns="35996" rtlCol="0" anchor="t">
              <a:noAutofit/>
            </a:bodyPr>
            <a:lstStyle/>
            <a:p>
              <a:pPr lvl="0"/>
              <a:endPara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오각형 34">
              <a:extLst>
                <a:ext uri="{FF2B5EF4-FFF2-40B4-BE49-F238E27FC236}">
                  <a16:creationId xmlns:a16="http://schemas.microsoft.com/office/drawing/2014/main" id="{49FE185A-26CB-834B-9B14-CC503A0E6001}"/>
                </a:ext>
              </a:extLst>
            </p:cNvPr>
            <p:cNvSpPr/>
            <p:nvPr/>
          </p:nvSpPr>
          <p:spPr>
            <a:xfrm>
              <a:off x="4862776" y="2617100"/>
              <a:ext cx="2484479" cy="434450"/>
            </a:xfrm>
            <a:prstGeom prst="homePlate">
              <a:avLst>
                <a:gd name="adj" fmla="val 31148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175">
              <a:noFill/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71991" tIns="35996" rIns="71991" bIns="35996" rtlCol="0" anchor="t">
              <a:noAutofit/>
            </a:bodyPr>
            <a:lstStyle/>
            <a:p>
              <a:pPr algn="ctr" defTabSz="198416" eaLnBrk="0" latinLnBrk="0" hangingPunct="0"/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  <a:sym typeface="Wingdings 2" pitchFamily="18" charset="2"/>
                </a:rPr>
                <a:t>Release #1.0</a:t>
              </a:r>
            </a:p>
            <a:p>
              <a:pPr algn="ctr" defTabSz="198416" eaLnBrk="0" latinLnBrk="0" hangingPunct="0"/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  <a:sym typeface="Wingdings 2" pitchFamily="18" charset="2"/>
                </a:rPr>
                <a:t>(1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  <a:sym typeface="Wingdings 2" pitchFamily="18" charset="2"/>
                </a:rPr>
                <a:t>차 </a:t>
              </a:r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  <a:sym typeface="Wingdings 2" pitchFamily="18" charset="2"/>
                </a:rPr>
                <a:t>Open)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  <a:sym typeface="Wingdings 2" pitchFamily="18" charset="2"/>
              </a:endParaRPr>
            </a:p>
          </p:txBody>
        </p:sp>
        <p:cxnSp>
          <p:nvCxnSpPr>
            <p:cNvPr id="42" name="직선 연결선 28">
              <a:extLst>
                <a:ext uri="{FF2B5EF4-FFF2-40B4-BE49-F238E27FC236}">
                  <a16:creationId xmlns:a16="http://schemas.microsoft.com/office/drawing/2014/main" id="{6EB99A8B-0926-D84C-84FC-679D150E6E77}"/>
                </a:ext>
              </a:extLst>
            </p:cNvPr>
            <p:cNvCxnSpPr>
              <a:cxnSpLocks/>
            </p:cNvCxnSpPr>
            <p:nvPr/>
          </p:nvCxnSpPr>
          <p:spPr>
            <a:xfrm>
              <a:off x="7458227" y="3208672"/>
              <a:ext cx="0" cy="2466672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오각형 30">
              <a:extLst>
                <a:ext uri="{FF2B5EF4-FFF2-40B4-BE49-F238E27FC236}">
                  <a16:creationId xmlns:a16="http://schemas.microsoft.com/office/drawing/2014/main" id="{822F63C7-D27A-8144-84E9-05C190841799}"/>
                </a:ext>
              </a:extLst>
            </p:cNvPr>
            <p:cNvSpPr/>
            <p:nvPr/>
          </p:nvSpPr>
          <p:spPr>
            <a:xfrm>
              <a:off x="7500523" y="2617043"/>
              <a:ext cx="1844935" cy="434450"/>
            </a:xfrm>
            <a:prstGeom prst="homePlate">
              <a:avLst>
                <a:gd name="adj" fmla="val 40029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175">
              <a:noFill/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71991" tIns="35996" rIns="71991" bIns="35996" rtlCol="0" anchor="t">
              <a:noAutofit/>
            </a:bodyPr>
            <a:lstStyle/>
            <a:p>
              <a:pPr algn="ctr" defTabSz="198416" eaLnBrk="0" latinLnBrk="0" hangingPunct="0"/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  <a:sym typeface="Wingdings 2" pitchFamily="18" charset="2"/>
                </a:rPr>
                <a:t>Release #2.0</a:t>
              </a:r>
            </a:p>
            <a:p>
              <a:pPr algn="ctr" defTabSz="198416" eaLnBrk="0" latinLnBrk="0" hangingPunct="0"/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  <a:sym typeface="Wingdings 2" pitchFamily="18" charset="2"/>
                </a:rPr>
                <a:t>(2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  <a:sym typeface="Wingdings 2" pitchFamily="18" charset="2"/>
                </a:rPr>
                <a:t>차 </a:t>
              </a:r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  <a:sym typeface="Wingdings 2" pitchFamily="18" charset="2"/>
                </a:rPr>
                <a:t>Open)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  <a:sym typeface="Wingdings 2" pitchFamily="18" charset="2"/>
              </a:endParaRPr>
            </a:p>
          </p:txBody>
        </p:sp>
        <p:sp>
          <p:nvSpPr>
            <p:cNvPr id="87" name="모서리가 접힌 도형 182">
              <a:extLst>
                <a:ext uri="{FF2B5EF4-FFF2-40B4-BE49-F238E27FC236}">
                  <a16:creationId xmlns:a16="http://schemas.microsoft.com/office/drawing/2014/main" id="{F27FDA5F-0622-D74A-9CAA-D48A396B6C9A}"/>
                </a:ext>
              </a:extLst>
            </p:cNvPr>
            <p:cNvSpPr/>
            <p:nvPr/>
          </p:nvSpPr>
          <p:spPr>
            <a:xfrm>
              <a:off x="4862776" y="3538344"/>
              <a:ext cx="718699" cy="420617"/>
            </a:xfrm>
            <a:prstGeom prst="foldedCorner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180000" rIns="0" bIns="0" rtlCol="0" anchor="b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차량정보</a:t>
              </a:r>
            </a:p>
          </p:txBody>
        </p:sp>
        <p:sp>
          <p:nvSpPr>
            <p:cNvPr id="88" name="모서리가 접힌 도형 183">
              <a:extLst>
                <a:ext uri="{FF2B5EF4-FFF2-40B4-BE49-F238E27FC236}">
                  <a16:creationId xmlns:a16="http://schemas.microsoft.com/office/drawing/2014/main" id="{53141BBF-3499-8A4A-8C15-3DFA2B4C65B8}"/>
                </a:ext>
              </a:extLst>
            </p:cNvPr>
            <p:cNvSpPr/>
            <p:nvPr/>
          </p:nvSpPr>
          <p:spPr>
            <a:xfrm>
              <a:off x="5700664" y="3538344"/>
              <a:ext cx="718699" cy="420617"/>
            </a:xfrm>
            <a:prstGeom prst="foldedCorner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180000" rIns="0" bIns="0" rtlCol="0" anchor="b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운송정보</a:t>
              </a:r>
            </a:p>
          </p:txBody>
        </p:sp>
        <p:sp>
          <p:nvSpPr>
            <p:cNvPr id="89" name="모서리가 접힌 도형 184">
              <a:extLst>
                <a:ext uri="{FF2B5EF4-FFF2-40B4-BE49-F238E27FC236}">
                  <a16:creationId xmlns:a16="http://schemas.microsoft.com/office/drawing/2014/main" id="{C7E102E5-ECD0-B14A-9410-DAEFB4EA158A}"/>
                </a:ext>
              </a:extLst>
            </p:cNvPr>
            <p:cNvSpPr/>
            <p:nvPr/>
          </p:nvSpPr>
          <p:spPr>
            <a:xfrm>
              <a:off x="6538553" y="3538344"/>
              <a:ext cx="718699" cy="420617"/>
            </a:xfrm>
            <a:prstGeom prst="foldedCorner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180000" rIns="0" bIns="0" rtlCol="0" anchor="b"/>
            <a:lstStyle/>
            <a:p>
              <a:pPr algn="ctr"/>
              <a:r>
                <a:rPr lang="ko-KR" altLang="en-US" sz="1000" b="1" dirty="0" err="1">
                  <a:solidFill>
                    <a:schemeClr val="tx1"/>
                  </a:solidFill>
                </a:rPr>
                <a:t>오더처리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29035709-0512-A547-BF56-4B83B300EF14}"/>
                </a:ext>
              </a:extLst>
            </p:cNvPr>
            <p:cNvSpPr/>
            <p:nvPr/>
          </p:nvSpPr>
          <p:spPr>
            <a:xfrm>
              <a:off x="4845403" y="3536924"/>
              <a:ext cx="62758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b="1" dirty="0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B46D652-D7A5-FE4C-A120-92D837344BE9}"/>
                </a:ext>
              </a:extLst>
            </p:cNvPr>
            <p:cNvSpPr/>
            <p:nvPr/>
          </p:nvSpPr>
          <p:spPr>
            <a:xfrm>
              <a:off x="5747703" y="3536924"/>
              <a:ext cx="62758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b="1" dirty="0"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E9B02067-EDFB-004F-BD96-EE0BC8E01B87}"/>
                </a:ext>
              </a:extLst>
            </p:cNvPr>
            <p:cNvSpPr/>
            <p:nvPr/>
          </p:nvSpPr>
          <p:spPr>
            <a:xfrm>
              <a:off x="6593667" y="3536924"/>
              <a:ext cx="62758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b="1" dirty="0">
                  <a:latin typeface="+mn-ea"/>
                  <a:ea typeface="+mn-ea"/>
                </a:rPr>
                <a:t>C</a:t>
              </a:r>
            </a:p>
          </p:txBody>
        </p:sp>
        <p:sp>
          <p:nvSpPr>
            <p:cNvPr id="93" name="모서리가 접힌 도형 201">
              <a:extLst>
                <a:ext uri="{FF2B5EF4-FFF2-40B4-BE49-F238E27FC236}">
                  <a16:creationId xmlns:a16="http://schemas.microsoft.com/office/drawing/2014/main" id="{F8F93330-14AA-DE4A-A480-6EF444430EEA}"/>
                </a:ext>
              </a:extLst>
            </p:cNvPr>
            <p:cNvSpPr/>
            <p:nvPr/>
          </p:nvSpPr>
          <p:spPr>
            <a:xfrm>
              <a:off x="7692259" y="3570134"/>
              <a:ext cx="708665" cy="397279"/>
            </a:xfrm>
            <a:prstGeom prst="foldedCorner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180000" rIns="0" bIns="0" rtlCol="0" anchor="b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정산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76CB1DE-9907-FB4F-AA9B-40DED603646B}"/>
                </a:ext>
              </a:extLst>
            </p:cNvPr>
            <p:cNvSpPr/>
            <p:nvPr/>
          </p:nvSpPr>
          <p:spPr>
            <a:xfrm>
              <a:off x="7687396" y="3561110"/>
              <a:ext cx="618819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b="1" dirty="0">
                  <a:latin typeface="+mn-ea"/>
                  <a:ea typeface="+mn-ea"/>
                </a:rPr>
                <a:t>D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822C756-0419-0E4C-8F2D-0EE9ECDEA640}"/>
                </a:ext>
              </a:extLst>
            </p:cNvPr>
            <p:cNvSpPr txBox="1"/>
            <p:nvPr/>
          </p:nvSpPr>
          <p:spPr>
            <a:xfrm>
              <a:off x="4737264" y="3013341"/>
              <a:ext cx="2628000" cy="50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9" tIns="45715" rIns="91429" bIns="45715" rtlCol="0" anchor="ctr" anchorCtr="0">
              <a:noAutofit/>
            </a:bodyPr>
            <a:lstStyle/>
            <a:p>
              <a:pPr algn="ctr" latinLnBrk="0">
                <a:spcBef>
                  <a:spcPts val="600"/>
                </a:spcBef>
              </a:pPr>
              <a:r>
                <a:rPr lang="ko-KR" altLang="en-US" sz="900" i="1" dirty="0">
                  <a:solidFill>
                    <a:schemeClr val="accent3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차주들이 차량 및 운송 정보를 등록하고 물동량에 따라 수수료를 선택할 수 있다</a:t>
              </a:r>
              <a:r>
                <a:rPr lang="en-US" altLang="ko-KR" sz="900" i="1" dirty="0">
                  <a:solidFill>
                    <a:schemeClr val="accent3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04C5CC6-B9EB-6D49-BD3C-45D04E631AF7}"/>
                </a:ext>
              </a:extLst>
            </p:cNvPr>
            <p:cNvSpPr txBox="1"/>
            <p:nvPr/>
          </p:nvSpPr>
          <p:spPr>
            <a:xfrm>
              <a:off x="7369523" y="3013341"/>
              <a:ext cx="1944000" cy="50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9" tIns="45715" rIns="91429" bIns="45715" rtlCol="0" anchor="ctr" anchorCtr="0">
              <a:noAutofit/>
            </a:bodyPr>
            <a:lstStyle/>
            <a:p>
              <a:pPr algn="ctr" latinLnBrk="0">
                <a:spcBef>
                  <a:spcPts val="600"/>
                </a:spcBef>
              </a:pPr>
              <a:r>
                <a:rPr lang="ko-KR" altLang="en-US" sz="900" i="1" dirty="0">
                  <a:solidFill>
                    <a:schemeClr val="accent3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화주들이 오더를 내고</a:t>
              </a:r>
              <a:r>
                <a:rPr lang="en-US" altLang="ko-KR" sz="900" i="1" dirty="0">
                  <a:solidFill>
                    <a:schemeClr val="accent3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900" i="1" dirty="0">
                  <a:solidFill>
                    <a:schemeClr val="accent3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차주를 예약</a:t>
              </a:r>
              <a:r>
                <a:rPr lang="en-US" altLang="ko-KR" sz="900" i="1" dirty="0">
                  <a:solidFill>
                    <a:schemeClr val="accent3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900" i="1" dirty="0">
                  <a:solidFill>
                    <a:schemeClr val="accent3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선택할 수 있다</a:t>
              </a:r>
              <a:r>
                <a:rPr lang="en-US" altLang="ko-KR" sz="900" i="1" dirty="0">
                  <a:solidFill>
                    <a:schemeClr val="accent3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900" i="1" dirty="0">
                  <a:solidFill>
                    <a:schemeClr val="accent3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900" i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9" name="타원 98">
            <a:extLst>
              <a:ext uri="{FF2B5EF4-FFF2-40B4-BE49-F238E27FC236}">
                <a16:creationId xmlns:a16="http://schemas.microsoft.com/office/drawing/2014/main" id="{FFDB890E-1828-5D41-B8FC-50E5B19C8258}"/>
              </a:ext>
            </a:extLst>
          </p:cNvPr>
          <p:cNvSpPr/>
          <p:nvPr/>
        </p:nvSpPr>
        <p:spPr>
          <a:xfrm>
            <a:off x="254497" y="3427704"/>
            <a:ext cx="2628300" cy="664014"/>
          </a:xfrm>
          <a:prstGeom prst="ellipse">
            <a:avLst/>
          </a:prstGeom>
          <a:ln w="12700">
            <a:solidFill>
              <a:schemeClr val="accent5">
                <a:lumMod val="50000"/>
              </a:schemeClr>
            </a:solidFill>
            <a:prstDash val="sys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6" name="구부러진 연결선 173">
            <a:extLst>
              <a:ext uri="{FF2B5EF4-FFF2-40B4-BE49-F238E27FC236}">
                <a16:creationId xmlns:a16="http://schemas.microsoft.com/office/drawing/2014/main" id="{DED4897F-9394-F244-8D0F-787843E12E63}"/>
              </a:ext>
            </a:extLst>
          </p:cNvPr>
          <p:cNvCxnSpPr>
            <a:cxnSpLocks/>
            <a:stCxn id="96" idx="4"/>
            <a:endCxn id="93" idx="2"/>
          </p:cNvCxnSpPr>
          <p:nvPr/>
        </p:nvCxnSpPr>
        <p:spPr>
          <a:xfrm rot="5400000" flipH="1" flipV="1">
            <a:off x="5156152" y="2229492"/>
            <a:ext cx="872400" cy="5483463"/>
          </a:xfrm>
          <a:prstGeom prst="curvedConnector3">
            <a:avLst>
              <a:gd name="adj1" fmla="val -26204"/>
            </a:avLst>
          </a:prstGeom>
          <a:ln w="3175">
            <a:solidFill>
              <a:schemeClr val="accent5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구부러진 연결선 172">
            <a:extLst>
              <a:ext uri="{FF2B5EF4-FFF2-40B4-BE49-F238E27FC236}">
                <a16:creationId xmlns:a16="http://schemas.microsoft.com/office/drawing/2014/main" id="{84A60AEF-3A26-EE49-9D97-F010B9EF6859}"/>
              </a:ext>
            </a:extLst>
          </p:cNvPr>
          <p:cNvCxnSpPr>
            <a:cxnSpLocks/>
            <a:stCxn id="99" idx="6"/>
            <a:endCxn id="87" idx="1"/>
          </p:cNvCxnSpPr>
          <p:nvPr/>
        </p:nvCxnSpPr>
        <p:spPr>
          <a:xfrm>
            <a:off x="2882797" y="3759711"/>
            <a:ext cx="2267471" cy="556553"/>
          </a:xfrm>
          <a:prstGeom prst="curvedConnector3">
            <a:avLst>
              <a:gd name="adj1" fmla="val 50000"/>
            </a:avLst>
          </a:prstGeom>
          <a:ln w="3175">
            <a:solidFill>
              <a:schemeClr val="accent5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C44C6D4B-9C75-4ABC-B2E7-FAC4DB6E4340}"/>
              </a:ext>
            </a:extLst>
          </p:cNvPr>
          <p:cNvGrpSpPr/>
          <p:nvPr/>
        </p:nvGrpSpPr>
        <p:grpSpPr>
          <a:xfrm>
            <a:off x="5279620" y="4622065"/>
            <a:ext cx="487464" cy="313857"/>
            <a:chOff x="589032" y="4037769"/>
            <a:chExt cx="676624" cy="505869"/>
          </a:xfrm>
        </p:grpSpPr>
        <p:sp>
          <p:nvSpPr>
            <p:cNvPr id="132" name="모서리가 접힌 도형 115">
              <a:extLst>
                <a:ext uri="{FF2B5EF4-FFF2-40B4-BE49-F238E27FC236}">
                  <a16:creationId xmlns:a16="http://schemas.microsoft.com/office/drawing/2014/main" id="{18777443-984B-4EAE-8084-E20E61B55396}"/>
                </a:ext>
              </a:extLst>
            </p:cNvPr>
            <p:cNvSpPr/>
            <p:nvPr/>
          </p:nvSpPr>
          <p:spPr>
            <a:xfrm>
              <a:off x="606564" y="4095529"/>
              <a:ext cx="659092" cy="448109"/>
            </a:xfrm>
            <a:prstGeom prst="foldedCorner">
              <a:avLst/>
            </a:prstGeom>
            <a:solidFill>
              <a:srgbClr val="FFFFCC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180000" rIns="0" rtlCol="0" anchor="ctr"/>
            <a:lstStyle/>
            <a:p>
              <a:pPr algn="ctr" latinLnBrk="0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A3541368-EE33-45F3-ACBA-0A86530E2C17}"/>
                </a:ext>
              </a:extLst>
            </p:cNvPr>
            <p:cNvSpPr/>
            <p:nvPr/>
          </p:nvSpPr>
          <p:spPr>
            <a:xfrm>
              <a:off x="589032" y="4037769"/>
              <a:ext cx="62758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b="1" dirty="0">
                  <a:latin typeface="+mn-ea"/>
                  <a:ea typeface="+mn-ea"/>
                </a:rPr>
                <a:t>A.1</a:t>
              </a: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0BF7CE19-6FCB-4F7B-8EBF-C966CCB95DED}"/>
              </a:ext>
            </a:extLst>
          </p:cNvPr>
          <p:cNvGrpSpPr/>
          <p:nvPr/>
        </p:nvGrpSpPr>
        <p:grpSpPr>
          <a:xfrm>
            <a:off x="6103472" y="4635111"/>
            <a:ext cx="514606" cy="313857"/>
            <a:chOff x="1491333" y="4037769"/>
            <a:chExt cx="714297" cy="505869"/>
          </a:xfrm>
        </p:grpSpPr>
        <p:sp>
          <p:nvSpPr>
            <p:cNvPr id="138" name="모서리가 접힌 도형 118">
              <a:extLst>
                <a:ext uri="{FF2B5EF4-FFF2-40B4-BE49-F238E27FC236}">
                  <a16:creationId xmlns:a16="http://schemas.microsoft.com/office/drawing/2014/main" id="{FFB39BC5-87BF-4E7B-B957-6D96E0476CA2}"/>
                </a:ext>
              </a:extLst>
            </p:cNvPr>
            <p:cNvSpPr/>
            <p:nvPr/>
          </p:nvSpPr>
          <p:spPr>
            <a:xfrm>
              <a:off x="1546538" y="4095529"/>
              <a:ext cx="659092" cy="448109"/>
            </a:xfrm>
            <a:prstGeom prst="foldedCorner">
              <a:avLst/>
            </a:prstGeom>
            <a:solidFill>
              <a:srgbClr val="FFFFCC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180000" rIns="0" rtlCol="0" anchor="ctr"/>
            <a:lstStyle/>
            <a:p>
              <a:pPr algn="ctr" latinLnBrk="0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A5CC602E-6F3E-400F-A271-0FB3A6F1E4F9}"/>
                </a:ext>
              </a:extLst>
            </p:cNvPr>
            <p:cNvSpPr/>
            <p:nvPr/>
          </p:nvSpPr>
          <p:spPr>
            <a:xfrm>
              <a:off x="1491333" y="4037769"/>
              <a:ext cx="62758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b="1" dirty="0">
                  <a:latin typeface="+mn-ea"/>
                  <a:ea typeface="+mn-ea"/>
                </a:rPr>
                <a:t>B.1</a:t>
              </a: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BE13A1CA-487E-482E-B91A-33EDEF4FC549}"/>
              </a:ext>
            </a:extLst>
          </p:cNvPr>
          <p:cNvGrpSpPr/>
          <p:nvPr/>
        </p:nvGrpSpPr>
        <p:grpSpPr>
          <a:xfrm>
            <a:off x="6928510" y="4648931"/>
            <a:ext cx="508590" cy="313857"/>
            <a:chOff x="2337296" y="4037769"/>
            <a:chExt cx="705947" cy="505869"/>
          </a:xfrm>
        </p:grpSpPr>
        <p:sp>
          <p:nvSpPr>
            <p:cNvPr id="141" name="모서리가 접힌 도형 121">
              <a:extLst>
                <a:ext uri="{FF2B5EF4-FFF2-40B4-BE49-F238E27FC236}">
                  <a16:creationId xmlns:a16="http://schemas.microsoft.com/office/drawing/2014/main" id="{8285D9A9-DC2B-4C4F-A01E-E0C69F3131CF}"/>
                </a:ext>
              </a:extLst>
            </p:cNvPr>
            <p:cNvSpPr/>
            <p:nvPr/>
          </p:nvSpPr>
          <p:spPr>
            <a:xfrm>
              <a:off x="2384151" y="4095529"/>
              <a:ext cx="659092" cy="448109"/>
            </a:xfrm>
            <a:prstGeom prst="foldedCorner">
              <a:avLst/>
            </a:prstGeom>
            <a:solidFill>
              <a:srgbClr val="FFFFCC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180000" rIns="0" rtlCol="0" anchor="ctr"/>
            <a:lstStyle/>
            <a:p>
              <a:pPr algn="ctr" latinLnBrk="0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3263BA35-F641-48A4-80C3-4486188D40C2}"/>
                </a:ext>
              </a:extLst>
            </p:cNvPr>
            <p:cNvSpPr/>
            <p:nvPr/>
          </p:nvSpPr>
          <p:spPr>
            <a:xfrm>
              <a:off x="2337296" y="4037769"/>
              <a:ext cx="62758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b="1" dirty="0">
                  <a:latin typeface="+mn-ea"/>
                  <a:ea typeface="+mn-ea"/>
                </a:rPr>
                <a:t>C.1</a:t>
              </a: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03BCB5B7-FB1D-4AB4-99C0-71E88A0E2586}"/>
              </a:ext>
            </a:extLst>
          </p:cNvPr>
          <p:cNvGrpSpPr/>
          <p:nvPr/>
        </p:nvGrpSpPr>
        <p:grpSpPr>
          <a:xfrm>
            <a:off x="5281984" y="5017431"/>
            <a:ext cx="482738" cy="283793"/>
            <a:chOff x="589032" y="4771708"/>
            <a:chExt cx="670062" cy="457412"/>
          </a:xfrm>
        </p:grpSpPr>
        <p:sp>
          <p:nvSpPr>
            <p:cNvPr id="144" name="모서리가 접힌 도형 124">
              <a:extLst>
                <a:ext uri="{FF2B5EF4-FFF2-40B4-BE49-F238E27FC236}">
                  <a16:creationId xmlns:a16="http://schemas.microsoft.com/office/drawing/2014/main" id="{63F6F308-2EA9-4E4F-AAE2-BF3C939CE008}"/>
                </a:ext>
              </a:extLst>
            </p:cNvPr>
            <p:cNvSpPr/>
            <p:nvPr/>
          </p:nvSpPr>
          <p:spPr>
            <a:xfrm>
              <a:off x="600002" y="4781011"/>
              <a:ext cx="659092" cy="448109"/>
            </a:xfrm>
            <a:prstGeom prst="foldedCorner">
              <a:avLst/>
            </a:prstGeom>
            <a:solidFill>
              <a:srgbClr val="FFFFCC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180000" rIns="0" rtlCol="0" anchor="ctr"/>
            <a:lstStyle/>
            <a:p>
              <a:pPr algn="ctr" latinLnBrk="0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5B694DA5-107D-4F0D-96A4-67DD4BAF85FD}"/>
                </a:ext>
              </a:extLst>
            </p:cNvPr>
            <p:cNvSpPr/>
            <p:nvPr/>
          </p:nvSpPr>
          <p:spPr>
            <a:xfrm>
              <a:off x="589032" y="4771708"/>
              <a:ext cx="62758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b="1" dirty="0">
                  <a:latin typeface="+mn-ea"/>
                  <a:ea typeface="+mn-ea"/>
                </a:rPr>
                <a:t>A.2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9532753D-C0C8-4BFC-8151-5CB129A1CCDA}"/>
              </a:ext>
            </a:extLst>
          </p:cNvPr>
          <p:cNvGrpSpPr/>
          <p:nvPr/>
        </p:nvGrpSpPr>
        <p:grpSpPr>
          <a:xfrm>
            <a:off x="6118358" y="5063740"/>
            <a:ext cx="514604" cy="283793"/>
            <a:chOff x="5301406" y="4412039"/>
            <a:chExt cx="514604" cy="283793"/>
          </a:xfrm>
        </p:grpSpPr>
        <p:sp>
          <p:nvSpPr>
            <p:cNvPr id="147" name="모서리가 접힌 도형 127">
              <a:extLst>
                <a:ext uri="{FF2B5EF4-FFF2-40B4-BE49-F238E27FC236}">
                  <a16:creationId xmlns:a16="http://schemas.microsoft.com/office/drawing/2014/main" id="{C9642B12-3F53-4B2B-8B5C-039AF5728777}"/>
                </a:ext>
              </a:extLst>
            </p:cNvPr>
            <p:cNvSpPr/>
            <p:nvPr/>
          </p:nvSpPr>
          <p:spPr>
            <a:xfrm>
              <a:off x="5341176" y="4417811"/>
              <a:ext cx="474834" cy="278021"/>
            </a:xfrm>
            <a:prstGeom prst="foldedCorner">
              <a:avLst/>
            </a:prstGeom>
            <a:solidFill>
              <a:srgbClr val="FFFFCC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180000" rIns="0" rtlCol="0" anchor="ctr"/>
            <a:lstStyle/>
            <a:p>
              <a:pPr algn="ctr" latinLnBrk="0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1D727AB9-135C-47CA-8286-14B0B620E0DA}"/>
                </a:ext>
              </a:extLst>
            </p:cNvPr>
            <p:cNvSpPr/>
            <p:nvPr/>
          </p:nvSpPr>
          <p:spPr>
            <a:xfrm>
              <a:off x="5301406" y="4412039"/>
              <a:ext cx="452132" cy="143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b="1" dirty="0">
                  <a:latin typeface="+mn-ea"/>
                  <a:ea typeface="+mn-ea"/>
                </a:rPr>
                <a:t>B.2</a:t>
              </a:r>
            </a:p>
          </p:txBody>
        </p:sp>
      </p:grpSp>
      <p:sp>
        <p:nvSpPr>
          <p:cNvPr id="149" name="모서리가 접힌 도형 127">
            <a:extLst>
              <a:ext uri="{FF2B5EF4-FFF2-40B4-BE49-F238E27FC236}">
                <a16:creationId xmlns:a16="http://schemas.microsoft.com/office/drawing/2014/main" id="{8250AFD9-9351-4FEF-994F-47633E2EBEA7}"/>
              </a:ext>
            </a:extLst>
          </p:cNvPr>
          <p:cNvSpPr/>
          <p:nvPr/>
        </p:nvSpPr>
        <p:spPr>
          <a:xfrm>
            <a:off x="8155489" y="4627836"/>
            <a:ext cx="474834" cy="278021"/>
          </a:xfrm>
          <a:prstGeom prst="foldedCorner">
            <a:avLst/>
          </a:prstGeom>
          <a:solidFill>
            <a:srgbClr val="FFFFCC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180000" rIns="0" rtlCol="0" anchor="ctr"/>
          <a:lstStyle/>
          <a:p>
            <a:pPr algn="ctr" latinLnBrk="0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F0257A86-3004-46A2-9AF6-21FFD82CD17D}"/>
              </a:ext>
            </a:extLst>
          </p:cNvPr>
          <p:cNvGrpSpPr/>
          <p:nvPr/>
        </p:nvGrpSpPr>
        <p:grpSpPr>
          <a:xfrm>
            <a:off x="6928510" y="5023203"/>
            <a:ext cx="503859" cy="283793"/>
            <a:chOff x="2337298" y="4771708"/>
            <a:chExt cx="699380" cy="457412"/>
          </a:xfrm>
        </p:grpSpPr>
        <p:sp>
          <p:nvSpPr>
            <p:cNvPr id="151" name="모서리가 접힌 도형 130">
              <a:extLst>
                <a:ext uri="{FF2B5EF4-FFF2-40B4-BE49-F238E27FC236}">
                  <a16:creationId xmlns:a16="http://schemas.microsoft.com/office/drawing/2014/main" id="{AC14AF2A-DA33-4F8E-9442-FBB6BE5FAE1F}"/>
                </a:ext>
              </a:extLst>
            </p:cNvPr>
            <p:cNvSpPr/>
            <p:nvPr/>
          </p:nvSpPr>
          <p:spPr>
            <a:xfrm>
              <a:off x="2377586" y="4781011"/>
              <a:ext cx="659092" cy="448109"/>
            </a:xfrm>
            <a:prstGeom prst="foldedCorner">
              <a:avLst/>
            </a:prstGeom>
            <a:solidFill>
              <a:srgbClr val="FFFFCC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180000" rIns="0" rtlCol="0" anchor="ctr"/>
            <a:lstStyle/>
            <a:p>
              <a:pPr algn="ctr" latinLnBrk="0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36854FE-0D5E-41F7-B229-9A68EBC2FA54}"/>
                </a:ext>
              </a:extLst>
            </p:cNvPr>
            <p:cNvSpPr/>
            <p:nvPr/>
          </p:nvSpPr>
          <p:spPr>
            <a:xfrm>
              <a:off x="2337298" y="4771708"/>
              <a:ext cx="62758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b="1" dirty="0">
                  <a:latin typeface="+mn-ea"/>
                  <a:ea typeface="+mn-ea"/>
                </a:rPr>
                <a:t>C.2</a:t>
              </a:r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94B064F2-E7B5-4E11-88C5-684E6619B1B9}"/>
              </a:ext>
            </a:extLst>
          </p:cNvPr>
          <p:cNvGrpSpPr/>
          <p:nvPr/>
        </p:nvGrpSpPr>
        <p:grpSpPr>
          <a:xfrm>
            <a:off x="5307727" y="5333542"/>
            <a:ext cx="474834" cy="303493"/>
            <a:chOff x="581324" y="5453222"/>
            <a:chExt cx="659092" cy="489164"/>
          </a:xfrm>
        </p:grpSpPr>
        <p:sp>
          <p:nvSpPr>
            <p:cNvPr id="154" name="모서리가 접힌 도형 133">
              <a:extLst>
                <a:ext uri="{FF2B5EF4-FFF2-40B4-BE49-F238E27FC236}">
                  <a16:creationId xmlns:a16="http://schemas.microsoft.com/office/drawing/2014/main" id="{1FCDE71A-6B0A-4B53-9D6E-2B5511405BE9}"/>
                </a:ext>
              </a:extLst>
            </p:cNvPr>
            <p:cNvSpPr/>
            <p:nvPr/>
          </p:nvSpPr>
          <p:spPr>
            <a:xfrm>
              <a:off x="581324" y="5494277"/>
              <a:ext cx="659092" cy="448109"/>
            </a:xfrm>
            <a:prstGeom prst="foldedCorner">
              <a:avLst/>
            </a:prstGeom>
            <a:solidFill>
              <a:srgbClr val="FFFFCC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180000" rIns="0" rtlCol="0" anchor="ctr"/>
            <a:lstStyle/>
            <a:p>
              <a:pPr algn="ctr" latinLnBrk="0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95831FA1-8BC8-4522-838B-13C0A013C292}"/>
                </a:ext>
              </a:extLst>
            </p:cNvPr>
            <p:cNvSpPr/>
            <p:nvPr/>
          </p:nvSpPr>
          <p:spPr>
            <a:xfrm>
              <a:off x="589032" y="5453222"/>
              <a:ext cx="62758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b="1" dirty="0">
                  <a:latin typeface="+mn-ea"/>
                  <a:ea typeface="+mn-ea"/>
                </a:rPr>
                <a:t>A.3</a:t>
              </a: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FFFA7E73-A08D-4A82-BA58-C556F3078E00}"/>
              </a:ext>
            </a:extLst>
          </p:cNvPr>
          <p:cNvGrpSpPr/>
          <p:nvPr/>
        </p:nvGrpSpPr>
        <p:grpSpPr>
          <a:xfrm>
            <a:off x="5131025" y="5910946"/>
            <a:ext cx="3991123" cy="441828"/>
            <a:chOff x="5059856" y="3186816"/>
            <a:chExt cx="6779215" cy="333955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57" name="오각형 74">
              <a:extLst>
                <a:ext uri="{FF2B5EF4-FFF2-40B4-BE49-F238E27FC236}">
                  <a16:creationId xmlns:a16="http://schemas.microsoft.com/office/drawing/2014/main" id="{F87D7808-8EBB-4F71-9334-DD26FF7BEBF0}"/>
                </a:ext>
              </a:extLst>
            </p:cNvPr>
            <p:cNvSpPr/>
            <p:nvPr/>
          </p:nvSpPr>
          <p:spPr>
            <a:xfrm>
              <a:off x="5059856" y="3186816"/>
              <a:ext cx="1037542" cy="333954"/>
            </a:xfrm>
            <a:prstGeom prst="homePlate">
              <a:avLst>
                <a:gd name="adj" fmla="val 22864"/>
              </a:avLst>
            </a:prstGeom>
            <a:solidFill>
              <a:schemeClr val="tx2">
                <a:lumMod val="60000"/>
                <a:lumOff val="40000"/>
              </a:schemeClr>
            </a:solidFill>
            <a:ln w="31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Sprint </a:t>
              </a:r>
              <a:br>
                <a:rPr lang="en-US" altLang="ko-KR" sz="1200" b="1" dirty="0">
                  <a:solidFill>
                    <a:schemeClr val="bg1"/>
                  </a:solidFill>
                </a:rPr>
              </a:br>
              <a:r>
                <a:rPr lang="en-US" altLang="ko-KR" sz="1200" b="1" dirty="0">
                  <a:solidFill>
                    <a:schemeClr val="bg1"/>
                  </a:solidFill>
                </a:rPr>
                <a:t>#1</a:t>
              </a:r>
            </a:p>
          </p:txBody>
        </p:sp>
        <p:sp>
          <p:nvSpPr>
            <p:cNvPr id="158" name="갈매기형 수장 75">
              <a:extLst>
                <a:ext uri="{FF2B5EF4-FFF2-40B4-BE49-F238E27FC236}">
                  <a16:creationId xmlns:a16="http://schemas.microsoft.com/office/drawing/2014/main" id="{A8D1A964-63FA-4733-8E7A-2DEA94F717CC}"/>
                </a:ext>
              </a:extLst>
            </p:cNvPr>
            <p:cNvSpPr/>
            <p:nvPr/>
          </p:nvSpPr>
          <p:spPr>
            <a:xfrm>
              <a:off x="6085905" y="3186817"/>
              <a:ext cx="1088475" cy="333954"/>
            </a:xfrm>
            <a:prstGeom prst="chevron">
              <a:avLst>
                <a:gd name="adj" fmla="val 19849"/>
              </a:avLst>
            </a:prstGeom>
            <a:solidFill>
              <a:schemeClr val="tx2">
                <a:lumMod val="60000"/>
                <a:lumOff val="40000"/>
              </a:schemeClr>
            </a:solidFill>
            <a:ln w="31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Sprint </a:t>
              </a:r>
              <a:br>
                <a:rPr lang="en-US" altLang="ko-KR" sz="1200" b="1" dirty="0">
                  <a:solidFill>
                    <a:schemeClr val="bg1"/>
                  </a:solidFill>
                </a:rPr>
              </a:br>
              <a:r>
                <a:rPr lang="en-US" altLang="ko-KR" sz="1200" b="1" dirty="0">
                  <a:solidFill>
                    <a:schemeClr val="bg1"/>
                  </a:solidFill>
                </a:rPr>
                <a:t>#2</a:t>
              </a:r>
            </a:p>
          </p:txBody>
        </p:sp>
        <p:sp>
          <p:nvSpPr>
            <p:cNvPr id="159" name="갈매기형 수장 76">
              <a:extLst>
                <a:ext uri="{FF2B5EF4-FFF2-40B4-BE49-F238E27FC236}">
                  <a16:creationId xmlns:a16="http://schemas.microsoft.com/office/drawing/2014/main" id="{AF1FEF02-8ABA-4202-A7FC-C87BD521E7B3}"/>
                </a:ext>
              </a:extLst>
            </p:cNvPr>
            <p:cNvSpPr/>
            <p:nvPr/>
          </p:nvSpPr>
          <p:spPr>
            <a:xfrm>
              <a:off x="7161141" y="3186817"/>
              <a:ext cx="1088475" cy="333954"/>
            </a:xfrm>
            <a:prstGeom prst="chevron">
              <a:avLst>
                <a:gd name="adj" fmla="val 18655"/>
              </a:avLst>
            </a:prstGeom>
            <a:solidFill>
              <a:schemeClr val="tx2">
                <a:lumMod val="60000"/>
                <a:lumOff val="40000"/>
              </a:schemeClr>
            </a:solidFill>
            <a:ln w="31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Sprint </a:t>
              </a:r>
              <a:br>
                <a:rPr lang="en-US" altLang="ko-KR" sz="1200" b="1" dirty="0">
                  <a:solidFill>
                    <a:schemeClr val="bg1"/>
                  </a:solidFill>
                </a:rPr>
              </a:br>
              <a:r>
                <a:rPr lang="en-US" altLang="ko-KR" sz="1200" b="1" dirty="0">
                  <a:solidFill>
                    <a:schemeClr val="bg1"/>
                  </a:solidFill>
                </a:rPr>
                <a:t>#3</a:t>
              </a:r>
            </a:p>
          </p:txBody>
        </p:sp>
        <p:sp>
          <p:nvSpPr>
            <p:cNvPr id="160" name="갈매기형 수장 76">
              <a:extLst>
                <a:ext uri="{FF2B5EF4-FFF2-40B4-BE49-F238E27FC236}">
                  <a16:creationId xmlns:a16="http://schemas.microsoft.com/office/drawing/2014/main" id="{5C19B115-E47E-4A2D-BDA9-E248F91BA661}"/>
                </a:ext>
              </a:extLst>
            </p:cNvPr>
            <p:cNvSpPr/>
            <p:nvPr/>
          </p:nvSpPr>
          <p:spPr>
            <a:xfrm>
              <a:off x="8210484" y="3186817"/>
              <a:ext cx="1179568" cy="333954"/>
            </a:xfrm>
            <a:prstGeom prst="chevron">
              <a:avLst>
                <a:gd name="adj" fmla="val 19032"/>
              </a:avLst>
            </a:prstGeom>
            <a:solidFill>
              <a:schemeClr val="tx2">
                <a:lumMod val="60000"/>
                <a:lumOff val="40000"/>
              </a:schemeClr>
            </a:solidFill>
            <a:ln w="31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Sprint </a:t>
              </a:r>
              <a:br>
                <a:rPr lang="en-US" altLang="ko-KR" sz="1200" b="1" dirty="0">
                  <a:solidFill>
                    <a:schemeClr val="bg1"/>
                  </a:solidFill>
                </a:rPr>
              </a:br>
              <a:r>
                <a:rPr lang="en-US" altLang="ko-KR" sz="1200" b="1" dirty="0">
                  <a:solidFill>
                    <a:schemeClr val="bg1"/>
                  </a:solidFill>
                </a:rPr>
                <a:t>#4</a:t>
              </a:r>
            </a:p>
          </p:txBody>
        </p:sp>
        <p:sp>
          <p:nvSpPr>
            <p:cNvPr id="161" name="갈매기형 수장 76">
              <a:extLst>
                <a:ext uri="{FF2B5EF4-FFF2-40B4-BE49-F238E27FC236}">
                  <a16:creationId xmlns:a16="http://schemas.microsoft.com/office/drawing/2014/main" id="{19222E34-3E12-4FB3-A5C7-50A4DCA6D1DD}"/>
                </a:ext>
              </a:extLst>
            </p:cNvPr>
            <p:cNvSpPr/>
            <p:nvPr/>
          </p:nvSpPr>
          <p:spPr>
            <a:xfrm>
              <a:off x="9668955" y="3186817"/>
              <a:ext cx="1098741" cy="333954"/>
            </a:xfrm>
            <a:prstGeom prst="chevron">
              <a:avLst>
                <a:gd name="adj" fmla="val 19032"/>
              </a:avLst>
            </a:prstGeom>
            <a:solidFill>
              <a:schemeClr val="tx2">
                <a:lumMod val="60000"/>
                <a:lumOff val="40000"/>
              </a:schemeClr>
            </a:solidFill>
            <a:ln w="31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Sprint </a:t>
              </a:r>
              <a:br>
                <a:rPr lang="en-US" altLang="ko-KR" sz="1200" b="1" dirty="0">
                  <a:solidFill>
                    <a:schemeClr val="bg1"/>
                  </a:solidFill>
                </a:rPr>
              </a:br>
              <a:r>
                <a:rPr lang="en-US" altLang="ko-KR" sz="1200" b="1" dirty="0">
                  <a:solidFill>
                    <a:schemeClr val="bg1"/>
                  </a:solidFill>
                </a:rPr>
                <a:t>#5</a:t>
              </a:r>
            </a:p>
          </p:txBody>
        </p:sp>
        <p:sp>
          <p:nvSpPr>
            <p:cNvPr id="162" name="갈매기형 수장 76">
              <a:extLst>
                <a:ext uri="{FF2B5EF4-FFF2-40B4-BE49-F238E27FC236}">
                  <a16:creationId xmlns:a16="http://schemas.microsoft.com/office/drawing/2014/main" id="{88FDB118-9675-4713-BA5F-C3941A49E2AC}"/>
                </a:ext>
              </a:extLst>
            </p:cNvPr>
            <p:cNvSpPr/>
            <p:nvPr/>
          </p:nvSpPr>
          <p:spPr>
            <a:xfrm>
              <a:off x="10740330" y="3186817"/>
              <a:ext cx="1098741" cy="333954"/>
            </a:xfrm>
            <a:prstGeom prst="chevron">
              <a:avLst>
                <a:gd name="adj" fmla="val 19032"/>
              </a:avLst>
            </a:prstGeom>
            <a:solidFill>
              <a:schemeClr val="tx2">
                <a:lumMod val="60000"/>
                <a:lumOff val="40000"/>
              </a:schemeClr>
            </a:solidFill>
            <a:ln w="31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3416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FDA2BD6-D36F-1D4C-8190-F925A224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[</a:t>
            </a:r>
            <a:r>
              <a:rPr lang="ko-KR" altLang="en-US" dirty="0"/>
              <a:t> </a:t>
            </a:r>
            <a:r>
              <a:rPr lang="en-US" altLang="ko-KR" dirty="0"/>
              <a:t>Backup ] Release Planning #1</a:t>
            </a:r>
            <a:endParaRPr lang="ko-Kore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FD27DC-257F-AA4A-A2D3-CAC260349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비즈니스 우선순위는 고객 관점에서 </a:t>
            </a:r>
            <a:r>
              <a:rPr lang="en-US" altLang="ko-Kore-KR" dirty="0" err="1"/>
              <a:t>MoSCoW</a:t>
            </a:r>
            <a:r>
              <a:rPr lang="ko-KR" altLang="en-US" dirty="0"/>
              <a:t>원칙 또는 </a:t>
            </a:r>
            <a:r>
              <a:rPr lang="en-US" altLang="ko-KR" dirty="0"/>
              <a:t>User </a:t>
            </a:r>
            <a:r>
              <a:rPr lang="ko-KR" altLang="en-US" dirty="0"/>
              <a:t>행동기법을 참고하여 결정</a:t>
            </a:r>
            <a:endParaRPr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12BCAA-E24F-5C44-A51E-A7DBB0AB5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968" y="3157960"/>
            <a:ext cx="4285118" cy="2659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4EAA2C1B-B414-1E43-9B5A-62F5CBD98EEF}"/>
              </a:ext>
            </a:extLst>
          </p:cNvPr>
          <p:cNvSpPr/>
          <p:nvPr/>
        </p:nvSpPr>
        <p:spPr>
          <a:xfrm>
            <a:off x="516587" y="2636912"/>
            <a:ext cx="1738453" cy="52104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5996" tIns="45715" rIns="35996" bIns="45715" rtlCol="0" anchor="ctr"/>
          <a:lstStyle/>
          <a:p>
            <a:pPr algn="ctr"/>
            <a:r>
              <a:rPr lang="en-US" altLang="ko-KR" sz="12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MoSCoW</a:t>
            </a:r>
            <a: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기법</a:t>
            </a:r>
            <a:endParaRPr lang="en-US" altLang="ko-KR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0B5B12-6A4E-1B45-B34F-5D0B1789E4F4}"/>
              </a:ext>
            </a:extLst>
          </p:cNvPr>
          <p:cNvSpPr txBox="1"/>
          <p:nvPr/>
        </p:nvSpPr>
        <p:spPr>
          <a:xfrm>
            <a:off x="7409441" y="3103812"/>
            <a:ext cx="1598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latinLnBrk="0"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b="1" dirty="0"/>
              <a:t>User </a:t>
            </a:r>
            <a:r>
              <a:rPr lang="ko-KR" altLang="en-US" b="1" dirty="0"/>
              <a:t>행동순서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2C8AB3-9C02-F542-90C5-9B05CA638E31}"/>
              </a:ext>
            </a:extLst>
          </p:cNvPr>
          <p:cNvSpPr/>
          <p:nvPr/>
        </p:nvSpPr>
        <p:spPr>
          <a:xfrm>
            <a:off x="3584847" y="1448780"/>
            <a:ext cx="2736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15" rIns="0" bIns="45715"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Release Roadmap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수립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7DB628B-A345-B741-BF7F-F6AAD2D763B8}"/>
              </a:ext>
            </a:extLst>
          </p:cNvPr>
          <p:cNvSpPr/>
          <p:nvPr/>
        </p:nvSpPr>
        <p:spPr>
          <a:xfrm>
            <a:off x="6701488" y="1448780"/>
            <a:ext cx="2736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15" rIns="0" bIns="45715"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Sprint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수립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80F7A33-C1D1-C541-AC52-118D9B8B82C0}"/>
              </a:ext>
            </a:extLst>
          </p:cNvPr>
          <p:cNvSpPr/>
          <p:nvPr/>
        </p:nvSpPr>
        <p:spPr>
          <a:xfrm>
            <a:off x="468207" y="1448780"/>
            <a:ext cx="2736000" cy="64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15" rIns="0" bIns="45715"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우선순위 정의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D4A8F2-36CB-D148-B3D5-9F437B92E929}"/>
              </a:ext>
            </a:extLst>
          </p:cNvPr>
          <p:cNvSpPr txBox="1"/>
          <p:nvPr/>
        </p:nvSpPr>
        <p:spPr>
          <a:xfrm>
            <a:off x="468207" y="2149142"/>
            <a:ext cx="2736000" cy="470811"/>
          </a:xfrm>
          <a:prstGeom prst="rect">
            <a:avLst/>
          </a:prstGeom>
          <a:noFill/>
          <a:ln>
            <a:noFill/>
          </a:ln>
        </p:spPr>
        <p:txBody>
          <a:bodyPr wrap="square" lIns="91429" tIns="45715" rIns="91429" bIns="45715" rtlCol="0" anchor="t" anchorCtr="0">
            <a:noAutofit/>
          </a:bodyPr>
          <a:lstStyle/>
          <a:p>
            <a:pPr marL="180955" indent="-18095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 우선순위 정의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08B0F9-88D6-864D-A192-2FD0384E3C74}"/>
              </a:ext>
            </a:extLst>
          </p:cNvPr>
          <p:cNvSpPr txBox="1"/>
          <p:nvPr/>
        </p:nvSpPr>
        <p:spPr>
          <a:xfrm>
            <a:off x="3584848" y="2142481"/>
            <a:ext cx="2736000" cy="470811"/>
          </a:xfrm>
          <a:prstGeom prst="rect">
            <a:avLst/>
          </a:prstGeom>
          <a:noFill/>
          <a:ln>
            <a:noFill/>
          </a:ln>
        </p:spPr>
        <p:txBody>
          <a:bodyPr wrap="square" lIns="91429" tIns="45715" rIns="91429" bIns="45715" rtlCol="0" anchor="t" anchorCtr="0">
            <a:noAutofit/>
          </a:bodyPr>
          <a:lstStyle/>
          <a:p>
            <a:pPr marL="180955" indent="-18095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Release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Epic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C68642-5669-C849-B27E-1CF361B17A61}"/>
              </a:ext>
            </a:extLst>
          </p:cNvPr>
          <p:cNvSpPr txBox="1"/>
          <p:nvPr/>
        </p:nvSpPr>
        <p:spPr>
          <a:xfrm>
            <a:off x="6701488" y="2142481"/>
            <a:ext cx="2736000" cy="470811"/>
          </a:xfrm>
          <a:prstGeom prst="rect">
            <a:avLst/>
          </a:prstGeom>
          <a:noFill/>
          <a:ln>
            <a:noFill/>
          </a:ln>
        </p:spPr>
        <p:txBody>
          <a:bodyPr wrap="square" lIns="91429" tIns="45715" rIns="91429" bIns="45715" rtlCol="0" anchor="t" anchorCtr="0">
            <a:noAutofit/>
          </a:bodyPr>
          <a:lstStyle/>
          <a:p>
            <a:pPr marL="180955" indent="-18095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Sprint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주기 결정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F258478-16EF-5348-B366-805AB34D6CE0}"/>
              </a:ext>
            </a:extLst>
          </p:cNvPr>
          <p:cNvCxnSpPr>
            <a:stCxn id="31" idx="3"/>
            <a:endCxn id="29" idx="1"/>
          </p:cNvCxnSpPr>
          <p:nvPr/>
        </p:nvCxnSpPr>
        <p:spPr>
          <a:xfrm>
            <a:off x="3204207" y="1772780"/>
            <a:ext cx="380640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159BC66-CDBD-5541-A862-5A6B12092286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6320847" y="1772780"/>
            <a:ext cx="380641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0A3E8C9F-34C0-1041-B3E1-313847E562CC}"/>
              </a:ext>
            </a:extLst>
          </p:cNvPr>
          <p:cNvSpPr/>
          <p:nvPr/>
        </p:nvSpPr>
        <p:spPr>
          <a:xfrm>
            <a:off x="5304510" y="2636912"/>
            <a:ext cx="1805076" cy="58417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5996" tIns="45715" rIns="35996" bIns="45715" rtlCol="0" anchor="ctr"/>
          <a:lstStyle/>
          <a:p>
            <a:pPr algn="ctr" latinLnBrk="0"/>
            <a: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 </a:t>
            </a: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행동 기법</a:t>
            </a:r>
            <a:endParaRPr lang="en-US" altLang="ko-KR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D22A866-B265-CF49-838D-1FC2C2D9B6C9}"/>
              </a:ext>
            </a:extLst>
          </p:cNvPr>
          <p:cNvGrpSpPr/>
          <p:nvPr/>
        </p:nvGrpSpPr>
        <p:grpSpPr>
          <a:xfrm>
            <a:off x="5008897" y="3385352"/>
            <a:ext cx="4538135" cy="3190461"/>
            <a:chOff x="4641144" y="2989823"/>
            <a:chExt cx="5050694" cy="3629638"/>
          </a:xfrm>
        </p:grpSpPr>
        <p:sp>
          <p:nvSpPr>
            <p:cNvPr id="9" name="모서리가 접힌 도형 97">
              <a:extLst>
                <a:ext uri="{FF2B5EF4-FFF2-40B4-BE49-F238E27FC236}">
                  <a16:creationId xmlns:a16="http://schemas.microsoft.com/office/drawing/2014/main" id="{7556D69D-B618-AD41-95BF-3C8087D60AC0}"/>
                </a:ext>
              </a:extLst>
            </p:cNvPr>
            <p:cNvSpPr/>
            <p:nvPr/>
          </p:nvSpPr>
          <p:spPr>
            <a:xfrm>
              <a:off x="5586176" y="3273831"/>
              <a:ext cx="865018" cy="67194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</a:t>
              </a:r>
              <a:b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문제가 나온다</a:t>
              </a:r>
            </a:p>
          </p:txBody>
        </p:sp>
        <p:sp>
          <p:nvSpPr>
            <p:cNvPr id="10" name="오른쪽 화살표 98">
              <a:extLst>
                <a:ext uri="{FF2B5EF4-FFF2-40B4-BE49-F238E27FC236}">
                  <a16:creationId xmlns:a16="http://schemas.microsoft.com/office/drawing/2014/main" id="{8C0DE208-E6FC-B24C-BB5D-E553FDC7F189}"/>
                </a:ext>
              </a:extLst>
            </p:cNvPr>
            <p:cNvSpPr/>
            <p:nvPr/>
          </p:nvSpPr>
          <p:spPr>
            <a:xfrm>
              <a:off x="5586176" y="2989823"/>
              <a:ext cx="3965320" cy="2160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 sz="105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오른쪽 화살표 100">
              <a:extLst>
                <a:ext uri="{FF2B5EF4-FFF2-40B4-BE49-F238E27FC236}">
                  <a16:creationId xmlns:a16="http://schemas.microsoft.com/office/drawing/2014/main" id="{6BA66BF5-2C62-454D-A78F-7712710CC29F}"/>
                </a:ext>
              </a:extLst>
            </p:cNvPr>
            <p:cNvSpPr/>
            <p:nvPr/>
          </p:nvSpPr>
          <p:spPr>
            <a:xfrm rot="16200000">
              <a:off x="3795821" y="4694779"/>
              <a:ext cx="3276000" cy="1800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 sz="105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EDC777-F5E3-954F-BB64-B0934C4AA18A}"/>
                </a:ext>
              </a:extLst>
            </p:cNvPr>
            <p:cNvSpPr txBox="1"/>
            <p:nvPr/>
          </p:nvSpPr>
          <p:spPr>
            <a:xfrm>
              <a:off x="4641144" y="4106403"/>
              <a:ext cx="772444" cy="472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빈도</a:t>
              </a:r>
              <a:r>
                <a:rPr lang="en-US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</a:p>
            <a:p>
              <a:pPr algn="ctr" latinLnBrk="0"/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중요도</a:t>
              </a:r>
            </a:p>
          </p:txBody>
        </p:sp>
        <p:sp>
          <p:nvSpPr>
            <p:cNvPr id="14" name="모서리가 접힌 도형 102">
              <a:extLst>
                <a:ext uri="{FF2B5EF4-FFF2-40B4-BE49-F238E27FC236}">
                  <a16:creationId xmlns:a16="http://schemas.microsoft.com/office/drawing/2014/main" id="{C3D205D2-3F22-444E-89C4-86ACD61D111D}"/>
                </a:ext>
              </a:extLst>
            </p:cNvPr>
            <p:cNvSpPr/>
            <p:nvPr/>
          </p:nvSpPr>
          <p:spPr>
            <a:xfrm>
              <a:off x="6598086" y="3251847"/>
              <a:ext cx="865018" cy="67194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</a:t>
              </a:r>
              <a:b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답을 입력한다</a:t>
              </a:r>
            </a:p>
          </p:txBody>
        </p:sp>
        <p:sp>
          <p:nvSpPr>
            <p:cNvPr id="15" name="모서리가 접힌 도형 103">
              <a:extLst>
                <a:ext uri="{FF2B5EF4-FFF2-40B4-BE49-F238E27FC236}">
                  <a16:creationId xmlns:a16="http://schemas.microsoft.com/office/drawing/2014/main" id="{674481E0-7BC8-B945-8C4B-241E3506E1CE}"/>
                </a:ext>
              </a:extLst>
            </p:cNvPr>
            <p:cNvSpPr/>
            <p:nvPr/>
          </p:nvSpPr>
          <p:spPr>
            <a:xfrm>
              <a:off x="7577397" y="3251842"/>
              <a:ext cx="865018" cy="67194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</a:t>
              </a:r>
              <a:b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정답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</a:p>
            <a:p>
              <a:pPr algn="ctr" latinLnBrk="0"/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오답 표시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모서리가 접힌 도형 104">
              <a:extLst>
                <a:ext uri="{FF2B5EF4-FFF2-40B4-BE49-F238E27FC236}">
                  <a16:creationId xmlns:a16="http://schemas.microsoft.com/office/drawing/2014/main" id="{9156F821-DAF3-384C-9AA6-67FFA2CD4254}"/>
                </a:ext>
              </a:extLst>
            </p:cNvPr>
            <p:cNvSpPr/>
            <p:nvPr/>
          </p:nvSpPr>
          <p:spPr>
            <a:xfrm>
              <a:off x="8556708" y="3251837"/>
              <a:ext cx="865018" cy="67194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④</a:t>
              </a:r>
              <a:b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반복풀이</a:t>
              </a:r>
              <a:b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모서리가 접힌 도형 105">
              <a:extLst>
                <a:ext uri="{FF2B5EF4-FFF2-40B4-BE49-F238E27FC236}">
                  <a16:creationId xmlns:a16="http://schemas.microsoft.com/office/drawing/2014/main" id="{11A77814-599E-A647-AF9C-07B5AE74D4C8}"/>
                </a:ext>
              </a:extLst>
            </p:cNvPr>
            <p:cNvSpPr/>
            <p:nvPr/>
          </p:nvSpPr>
          <p:spPr>
            <a:xfrm>
              <a:off x="6598083" y="4055432"/>
              <a:ext cx="865018" cy="67194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⑤ 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latinLnBrk="0"/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시간제한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latinLnBrk="0"/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모래시계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모서리가 접힌 도형 106">
              <a:extLst>
                <a:ext uri="{FF2B5EF4-FFF2-40B4-BE49-F238E27FC236}">
                  <a16:creationId xmlns:a16="http://schemas.microsoft.com/office/drawing/2014/main" id="{A1538479-0F4D-0247-8CC4-0D6D5B57D97D}"/>
                </a:ext>
              </a:extLst>
            </p:cNvPr>
            <p:cNvSpPr/>
            <p:nvPr/>
          </p:nvSpPr>
          <p:spPr>
            <a:xfrm>
              <a:off x="7585555" y="4055427"/>
              <a:ext cx="865018" cy="67194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⑥ 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latinLnBrk="0"/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중복 시도</a:t>
              </a:r>
              <a:b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모서리가 접힌 도형 107">
              <a:extLst>
                <a:ext uri="{FF2B5EF4-FFF2-40B4-BE49-F238E27FC236}">
                  <a16:creationId xmlns:a16="http://schemas.microsoft.com/office/drawing/2014/main" id="{B77CC79D-D38B-6D4D-A303-D87F8F5CC61C}"/>
                </a:ext>
              </a:extLst>
            </p:cNvPr>
            <p:cNvSpPr/>
            <p:nvPr/>
          </p:nvSpPr>
          <p:spPr>
            <a:xfrm>
              <a:off x="5586173" y="4853296"/>
              <a:ext cx="865018" cy="67194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⑧ 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latinLnBrk="0"/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latinLnBrk="0"/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선택</a:t>
              </a:r>
            </a:p>
          </p:txBody>
        </p:sp>
        <p:sp>
          <p:nvSpPr>
            <p:cNvPr id="20" name="모서리가 접힌 도형 108">
              <a:extLst>
                <a:ext uri="{FF2B5EF4-FFF2-40B4-BE49-F238E27FC236}">
                  <a16:creationId xmlns:a16="http://schemas.microsoft.com/office/drawing/2014/main" id="{C3270C2C-4490-034E-8F71-FB50570B97C3}"/>
                </a:ext>
              </a:extLst>
            </p:cNvPr>
            <p:cNvSpPr/>
            <p:nvPr/>
          </p:nvSpPr>
          <p:spPr>
            <a:xfrm>
              <a:off x="6606241" y="4872872"/>
              <a:ext cx="865018" cy="67194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⑨ 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latinLnBrk="0"/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마우스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latinLnBrk="0"/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</a:t>
              </a:r>
            </a:p>
          </p:txBody>
        </p:sp>
        <p:sp>
          <p:nvSpPr>
            <p:cNvPr id="21" name="모서리가 접힌 도형 109">
              <a:extLst>
                <a:ext uri="{FF2B5EF4-FFF2-40B4-BE49-F238E27FC236}">
                  <a16:creationId xmlns:a16="http://schemas.microsoft.com/office/drawing/2014/main" id="{20F8E970-D495-7C4C-B6BB-8C6BB42EDAD6}"/>
                </a:ext>
              </a:extLst>
            </p:cNvPr>
            <p:cNvSpPr/>
            <p:nvPr/>
          </p:nvSpPr>
          <p:spPr>
            <a:xfrm>
              <a:off x="8524061" y="4872867"/>
              <a:ext cx="865018" cy="67194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⑦ 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latinLnBrk="0"/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통계보기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latinLnBrk="0"/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22" name="모서리가 접힌 도형 110">
              <a:extLst>
                <a:ext uri="{FF2B5EF4-FFF2-40B4-BE49-F238E27FC236}">
                  <a16:creationId xmlns:a16="http://schemas.microsoft.com/office/drawing/2014/main" id="{8A39C457-8EAD-E04A-A51E-5EF76710F0AD}"/>
                </a:ext>
              </a:extLst>
            </p:cNvPr>
            <p:cNvSpPr/>
            <p:nvPr/>
          </p:nvSpPr>
          <p:spPr>
            <a:xfrm>
              <a:off x="5586170" y="5670736"/>
              <a:ext cx="865018" cy="67194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ko-KR" altLang="en-US" sz="1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⑩ </a:t>
              </a:r>
              <a:b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확률적 문제 선택</a:t>
              </a:r>
            </a:p>
          </p:txBody>
        </p:sp>
        <p:sp>
          <p:nvSpPr>
            <p:cNvPr id="23" name="모서리가 접힌 도형 111">
              <a:extLst>
                <a:ext uri="{FF2B5EF4-FFF2-40B4-BE49-F238E27FC236}">
                  <a16:creationId xmlns:a16="http://schemas.microsoft.com/office/drawing/2014/main" id="{8619E7C7-C605-F547-A9C3-7E51ACD0AF49}"/>
                </a:ext>
              </a:extLst>
            </p:cNvPr>
            <p:cNvSpPr/>
            <p:nvPr/>
          </p:nvSpPr>
          <p:spPr>
            <a:xfrm>
              <a:off x="8524061" y="5669570"/>
              <a:ext cx="865018" cy="67194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⑪ </a:t>
              </a:r>
              <a:b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누적 점수 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Rank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자유형 23">
              <a:extLst>
                <a:ext uri="{FF2B5EF4-FFF2-40B4-BE49-F238E27FC236}">
                  <a16:creationId xmlns:a16="http://schemas.microsoft.com/office/drawing/2014/main" id="{019484A4-55E1-B64D-9298-E004E3ED749A}"/>
                </a:ext>
              </a:extLst>
            </p:cNvPr>
            <p:cNvSpPr/>
            <p:nvPr/>
          </p:nvSpPr>
          <p:spPr>
            <a:xfrm>
              <a:off x="5531758" y="3878822"/>
              <a:ext cx="2995064" cy="308390"/>
            </a:xfrm>
            <a:custGeom>
              <a:avLst/>
              <a:gdLst>
                <a:gd name="connsiteX0" fmla="*/ 0 w 5084777"/>
                <a:gd name="connsiteY0" fmla="*/ 117756 h 308390"/>
                <a:gd name="connsiteX1" fmla="*/ 254000 w 5084777"/>
                <a:gd name="connsiteY1" fmla="*/ 257456 h 308390"/>
                <a:gd name="connsiteX2" fmla="*/ 495300 w 5084777"/>
                <a:gd name="connsiteY2" fmla="*/ 308256 h 308390"/>
                <a:gd name="connsiteX3" fmla="*/ 1041400 w 5084777"/>
                <a:gd name="connsiteY3" fmla="*/ 270156 h 308390"/>
                <a:gd name="connsiteX4" fmla="*/ 1460500 w 5084777"/>
                <a:gd name="connsiteY4" fmla="*/ 206656 h 308390"/>
                <a:gd name="connsiteX5" fmla="*/ 1701800 w 5084777"/>
                <a:gd name="connsiteY5" fmla="*/ 130456 h 308390"/>
                <a:gd name="connsiteX6" fmla="*/ 2247900 w 5084777"/>
                <a:gd name="connsiteY6" fmla="*/ 105056 h 308390"/>
                <a:gd name="connsiteX7" fmla="*/ 2895600 w 5084777"/>
                <a:gd name="connsiteY7" fmla="*/ 105056 h 308390"/>
                <a:gd name="connsiteX8" fmla="*/ 3530600 w 5084777"/>
                <a:gd name="connsiteY8" fmla="*/ 105056 h 308390"/>
                <a:gd name="connsiteX9" fmla="*/ 4546600 w 5084777"/>
                <a:gd name="connsiteY9" fmla="*/ 130456 h 308390"/>
                <a:gd name="connsiteX10" fmla="*/ 5029200 w 5084777"/>
                <a:gd name="connsiteY10" fmla="*/ 16156 h 308390"/>
                <a:gd name="connsiteX11" fmla="*/ 5054600 w 5084777"/>
                <a:gd name="connsiteY11" fmla="*/ 3456 h 30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84777" h="308390">
                  <a:moveTo>
                    <a:pt x="0" y="117756"/>
                  </a:moveTo>
                  <a:cubicBezTo>
                    <a:pt x="85725" y="171731"/>
                    <a:pt x="171450" y="225706"/>
                    <a:pt x="254000" y="257456"/>
                  </a:cubicBezTo>
                  <a:cubicBezTo>
                    <a:pt x="336550" y="289206"/>
                    <a:pt x="364067" y="306139"/>
                    <a:pt x="495300" y="308256"/>
                  </a:cubicBezTo>
                  <a:cubicBezTo>
                    <a:pt x="626533" y="310373"/>
                    <a:pt x="880533" y="287089"/>
                    <a:pt x="1041400" y="270156"/>
                  </a:cubicBezTo>
                  <a:cubicBezTo>
                    <a:pt x="1202267" y="253223"/>
                    <a:pt x="1350433" y="229939"/>
                    <a:pt x="1460500" y="206656"/>
                  </a:cubicBezTo>
                  <a:cubicBezTo>
                    <a:pt x="1570567" y="183373"/>
                    <a:pt x="1570567" y="147389"/>
                    <a:pt x="1701800" y="130456"/>
                  </a:cubicBezTo>
                  <a:cubicBezTo>
                    <a:pt x="1833033" y="113523"/>
                    <a:pt x="2048933" y="109289"/>
                    <a:pt x="2247900" y="105056"/>
                  </a:cubicBezTo>
                  <a:cubicBezTo>
                    <a:pt x="2446867" y="100823"/>
                    <a:pt x="2895600" y="105056"/>
                    <a:pt x="2895600" y="105056"/>
                  </a:cubicBezTo>
                  <a:lnTo>
                    <a:pt x="3530600" y="105056"/>
                  </a:lnTo>
                  <a:cubicBezTo>
                    <a:pt x="3805767" y="109289"/>
                    <a:pt x="4296833" y="145273"/>
                    <a:pt x="4546600" y="130456"/>
                  </a:cubicBezTo>
                  <a:cubicBezTo>
                    <a:pt x="4796367" y="115639"/>
                    <a:pt x="4944533" y="37323"/>
                    <a:pt x="5029200" y="16156"/>
                  </a:cubicBezTo>
                  <a:cubicBezTo>
                    <a:pt x="5113867" y="-5011"/>
                    <a:pt x="5084233" y="-778"/>
                    <a:pt x="5054600" y="3456"/>
                  </a:cubicBezTo>
                </a:path>
              </a:pathLst>
            </a:custGeom>
            <a:noFill/>
            <a:ln>
              <a:solidFill>
                <a:srgbClr val="1F497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 sz="105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7DEA615B-7660-744B-8869-092B0A8B13F1}"/>
                </a:ext>
              </a:extLst>
            </p:cNvPr>
            <p:cNvSpPr/>
            <p:nvPr/>
          </p:nvSpPr>
          <p:spPr>
            <a:xfrm>
              <a:off x="6429164" y="3789040"/>
              <a:ext cx="3053306" cy="1014505"/>
            </a:xfrm>
            <a:custGeom>
              <a:avLst/>
              <a:gdLst>
                <a:gd name="connsiteX0" fmla="*/ 0 w 5183656"/>
                <a:gd name="connsiteY0" fmla="*/ 823798 h 1014505"/>
                <a:gd name="connsiteX1" fmla="*/ 139700 w 5183656"/>
                <a:gd name="connsiteY1" fmla="*/ 988898 h 1014505"/>
                <a:gd name="connsiteX2" fmla="*/ 508000 w 5183656"/>
                <a:gd name="connsiteY2" fmla="*/ 988898 h 1014505"/>
                <a:gd name="connsiteX3" fmla="*/ 1041400 w 5183656"/>
                <a:gd name="connsiteY3" fmla="*/ 1014298 h 1014505"/>
                <a:gd name="connsiteX4" fmla="*/ 1663700 w 5183656"/>
                <a:gd name="connsiteY4" fmla="*/ 1001598 h 1014505"/>
                <a:gd name="connsiteX5" fmla="*/ 2146300 w 5183656"/>
                <a:gd name="connsiteY5" fmla="*/ 1014298 h 1014505"/>
                <a:gd name="connsiteX6" fmla="*/ 2971800 w 5183656"/>
                <a:gd name="connsiteY6" fmla="*/ 988898 h 1014505"/>
                <a:gd name="connsiteX7" fmla="*/ 3365500 w 5183656"/>
                <a:gd name="connsiteY7" fmla="*/ 988898 h 1014505"/>
                <a:gd name="connsiteX8" fmla="*/ 3759200 w 5183656"/>
                <a:gd name="connsiteY8" fmla="*/ 950798 h 1014505"/>
                <a:gd name="connsiteX9" fmla="*/ 4343400 w 5183656"/>
                <a:gd name="connsiteY9" fmla="*/ 747598 h 1014505"/>
                <a:gd name="connsiteX10" fmla="*/ 4826000 w 5183656"/>
                <a:gd name="connsiteY10" fmla="*/ 506298 h 1014505"/>
                <a:gd name="connsiteX11" fmla="*/ 5080000 w 5183656"/>
                <a:gd name="connsiteY11" fmla="*/ 315798 h 1014505"/>
                <a:gd name="connsiteX12" fmla="*/ 5130800 w 5183656"/>
                <a:gd name="connsiteY12" fmla="*/ 125298 h 1014505"/>
                <a:gd name="connsiteX13" fmla="*/ 5181600 w 5183656"/>
                <a:gd name="connsiteY13" fmla="*/ 10998 h 1014505"/>
                <a:gd name="connsiteX14" fmla="*/ 5168900 w 5183656"/>
                <a:gd name="connsiteY14" fmla="*/ 10998 h 1014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183656" h="1014505">
                  <a:moveTo>
                    <a:pt x="0" y="823798"/>
                  </a:moveTo>
                  <a:cubicBezTo>
                    <a:pt x="27516" y="892589"/>
                    <a:pt x="55033" y="961381"/>
                    <a:pt x="139700" y="988898"/>
                  </a:cubicBezTo>
                  <a:cubicBezTo>
                    <a:pt x="224367" y="1016415"/>
                    <a:pt x="357717" y="984665"/>
                    <a:pt x="508000" y="988898"/>
                  </a:cubicBezTo>
                  <a:cubicBezTo>
                    <a:pt x="658283" y="993131"/>
                    <a:pt x="1041400" y="1014298"/>
                    <a:pt x="1041400" y="1014298"/>
                  </a:cubicBezTo>
                  <a:lnTo>
                    <a:pt x="1663700" y="1001598"/>
                  </a:lnTo>
                  <a:cubicBezTo>
                    <a:pt x="1847850" y="1001598"/>
                    <a:pt x="1928283" y="1016415"/>
                    <a:pt x="2146300" y="1014298"/>
                  </a:cubicBezTo>
                  <a:cubicBezTo>
                    <a:pt x="2364317" y="1012181"/>
                    <a:pt x="2768600" y="993131"/>
                    <a:pt x="2971800" y="988898"/>
                  </a:cubicBezTo>
                  <a:cubicBezTo>
                    <a:pt x="3175000" y="984665"/>
                    <a:pt x="3234267" y="995248"/>
                    <a:pt x="3365500" y="988898"/>
                  </a:cubicBezTo>
                  <a:cubicBezTo>
                    <a:pt x="3496733" y="982548"/>
                    <a:pt x="3596217" y="991015"/>
                    <a:pt x="3759200" y="950798"/>
                  </a:cubicBezTo>
                  <a:cubicBezTo>
                    <a:pt x="3922183" y="910581"/>
                    <a:pt x="4165600" y="821681"/>
                    <a:pt x="4343400" y="747598"/>
                  </a:cubicBezTo>
                  <a:cubicBezTo>
                    <a:pt x="4521200" y="673515"/>
                    <a:pt x="4703233" y="578265"/>
                    <a:pt x="4826000" y="506298"/>
                  </a:cubicBezTo>
                  <a:cubicBezTo>
                    <a:pt x="4948767" y="434331"/>
                    <a:pt x="5029200" y="379298"/>
                    <a:pt x="5080000" y="315798"/>
                  </a:cubicBezTo>
                  <a:cubicBezTo>
                    <a:pt x="5130800" y="252298"/>
                    <a:pt x="5113867" y="176098"/>
                    <a:pt x="5130800" y="125298"/>
                  </a:cubicBezTo>
                  <a:cubicBezTo>
                    <a:pt x="5147733" y="74498"/>
                    <a:pt x="5175250" y="30048"/>
                    <a:pt x="5181600" y="10998"/>
                  </a:cubicBezTo>
                  <a:cubicBezTo>
                    <a:pt x="5187950" y="-8052"/>
                    <a:pt x="5178425" y="1473"/>
                    <a:pt x="5168900" y="10998"/>
                  </a:cubicBezTo>
                </a:path>
              </a:pathLst>
            </a:custGeom>
            <a:noFill/>
            <a:ln>
              <a:solidFill>
                <a:srgbClr val="1F497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 sz="105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자유형 25">
              <a:extLst>
                <a:ext uri="{FF2B5EF4-FFF2-40B4-BE49-F238E27FC236}">
                  <a16:creationId xmlns:a16="http://schemas.microsoft.com/office/drawing/2014/main" id="{567B8D8E-834F-BB4C-A3FC-1D9A8980DF9A}"/>
                </a:ext>
              </a:extLst>
            </p:cNvPr>
            <p:cNvSpPr/>
            <p:nvPr/>
          </p:nvSpPr>
          <p:spPr>
            <a:xfrm>
              <a:off x="5509316" y="4850151"/>
              <a:ext cx="4054499" cy="787549"/>
            </a:xfrm>
            <a:custGeom>
              <a:avLst/>
              <a:gdLst>
                <a:gd name="connsiteX0" fmla="*/ 0 w 6883400"/>
                <a:gd name="connsiteY0" fmla="*/ 645027 h 787549"/>
                <a:gd name="connsiteX1" fmla="*/ 381000 w 6883400"/>
                <a:gd name="connsiteY1" fmla="*/ 759327 h 787549"/>
                <a:gd name="connsiteX2" fmla="*/ 736600 w 6883400"/>
                <a:gd name="connsiteY2" fmla="*/ 746627 h 787549"/>
                <a:gd name="connsiteX3" fmla="*/ 1498600 w 6883400"/>
                <a:gd name="connsiteY3" fmla="*/ 746627 h 787549"/>
                <a:gd name="connsiteX4" fmla="*/ 1790700 w 6883400"/>
                <a:gd name="connsiteY4" fmla="*/ 213227 h 787549"/>
                <a:gd name="connsiteX5" fmla="*/ 2324100 w 6883400"/>
                <a:gd name="connsiteY5" fmla="*/ 10027 h 787549"/>
                <a:gd name="connsiteX6" fmla="*/ 3517900 w 6883400"/>
                <a:gd name="connsiteY6" fmla="*/ 35427 h 787549"/>
                <a:gd name="connsiteX7" fmla="*/ 4457700 w 6883400"/>
                <a:gd name="connsiteY7" fmla="*/ 73527 h 787549"/>
                <a:gd name="connsiteX8" fmla="*/ 5003800 w 6883400"/>
                <a:gd name="connsiteY8" fmla="*/ 556127 h 787549"/>
                <a:gd name="connsiteX9" fmla="*/ 5473700 w 6883400"/>
                <a:gd name="connsiteY9" fmla="*/ 772027 h 787549"/>
                <a:gd name="connsiteX10" fmla="*/ 6629400 w 6883400"/>
                <a:gd name="connsiteY10" fmla="*/ 759327 h 787549"/>
                <a:gd name="connsiteX11" fmla="*/ 6883400 w 6883400"/>
                <a:gd name="connsiteY11" fmla="*/ 670427 h 78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83400" h="787549">
                  <a:moveTo>
                    <a:pt x="0" y="645027"/>
                  </a:moveTo>
                  <a:cubicBezTo>
                    <a:pt x="129116" y="693710"/>
                    <a:pt x="258233" y="742394"/>
                    <a:pt x="381000" y="759327"/>
                  </a:cubicBezTo>
                  <a:cubicBezTo>
                    <a:pt x="503767" y="776260"/>
                    <a:pt x="550333" y="748744"/>
                    <a:pt x="736600" y="746627"/>
                  </a:cubicBezTo>
                  <a:cubicBezTo>
                    <a:pt x="922867" y="744510"/>
                    <a:pt x="1322917" y="835527"/>
                    <a:pt x="1498600" y="746627"/>
                  </a:cubicBezTo>
                  <a:cubicBezTo>
                    <a:pt x="1674283" y="657727"/>
                    <a:pt x="1653117" y="335994"/>
                    <a:pt x="1790700" y="213227"/>
                  </a:cubicBezTo>
                  <a:cubicBezTo>
                    <a:pt x="1928283" y="90460"/>
                    <a:pt x="2036233" y="39660"/>
                    <a:pt x="2324100" y="10027"/>
                  </a:cubicBezTo>
                  <a:cubicBezTo>
                    <a:pt x="2611967" y="-19606"/>
                    <a:pt x="3162300" y="24844"/>
                    <a:pt x="3517900" y="35427"/>
                  </a:cubicBezTo>
                  <a:cubicBezTo>
                    <a:pt x="3873500" y="46010"/>
                    <a:pt x="4210050" y="-13256"/>
                    <a:pt x="4457700" y="73527"/>
                  </a:cubicBezTo>
                  <a:cubicBezTo>
                    <a:pt x="4705350" y="160310"/>
                    <a:pt x="4834467" y="439710"/>
                    <a:pt x="5003800" y="556127"/>
                  </a:cubicBezTo>
                  <a:cubicBezTo>
                    <a:pt x="5173133" y="672544"/>
                    <a:pt x="5202767" y="738160"/>
                    <a:pt x="5473700" y="772027"/>
                  </a:cubicBezTo>
                  <a:cubicBezTo>
                    <a:pt x="5744633" y="805894"/>
                    <a:pt x="6394450" y="776260"/>
                    <a:pt x="6629400" y="759327"/>
                  </a:cubicBezTo>
                  <a:cubicBezTo>
                    <a:pt x="6864350" y="742394"/>
                    <a:pt x="6873875" y="706410"/>
                    <a:pt x="6883400" y="670427"/>
                  </a:cubicBezTo>
                </a:path>
              </a:pathLst>
            </a:custGeom>
            <a:noFill/>
            <a:ln>
              <a:solidFill>
                <a:srgbClr val="1F497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 sz="105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45B49445-4DAB-0347-AC32-741A3C155D37}"/>
                </a:ext>
              </a:extLst>
            </p:cNvPr>
            <p:cNvSpPr/>
            <p:nvPr/>
          </p:nvSpPr>
          <p:spPr>
            <a:xfrm>
              <a:off x="5554200" y="6280906"/>
              <a:ext cx="1038155" cy="265079"/>
            </a:xfrm>
            <a:custGeom>
              <a:avLst/>
              <a:gdLst>
                <a:gd name="connsiteX0" fmla="*/ 0 w 1762495"/>
                <a:gd name="connsiteY0" fmla="*/ 154072 h 265079"/>
                <a:gd name="connsiteX1" fmla="*/ 279400 w 1762495"/>
                <a:gd name="connsiteY1" fmla="*/ 255672 h 265079"/>
                <a:gd name="connsiteX2" fmla="*/ 520700 w 1762495"/>
                <a:gd name="connsiteY2" fmla="*/ 255672 h 265079"/>
                <a:gd name="connsiteX3" fmla="*/ 825500 w 1762495"/>
                <a:gd name="connsiteY3" fmla="*/ 255672 h 265079"/>
                <a:gd name="connsiteX4" fmla="*/ 1308100 w 1762495"/>
                <a:gd name="connsiteY4" fmla="*/ 255672 h 265079"/>
                <a:gd name="connsiteX5" fmla="*/ 1625600 w 1762495"/>
                <a:gd name="connsiteY5" fmla="*/ 128672 h 265079"/>
                <a:gd name="connsiteX6" fmla="*/ 1752600 w 1762495"/>
                <a:gd name="connsiteY6" fmla="*/ 14372 h 265079"/>
                <a:gd name="connsiteX7" fmla="*/ 1752600 w 1762495"/>
                <a:gd name="connsiteY7" fmla="*/ 1672 h 26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2495" h="265079">
                  <a:moveTo>
                    <a:pt x="0" y="154072"/>
                  </a:moveTo>
                  <a:cubicBezTo>
                    <a:pt x="96308" y="196405"/>
                    <a:pt x="192617" y="238739"/>
                    <a:pt x="279400" y="255672"/>
                  </a:cubicBezTo>
                  <a:cubicBezTo>
                    <a:pt x="366183" y="272605"/>
                    <a:pt x="520700" y="255672"/>
                    <a:pt x="520700" y="255672"/>
                  </a:cubicBezTo>
                  <a:lnTo>
                    <a:pt x="825500" y="255672"/>
                  </a:lnTo>
                  <a:cubicBezTo>
                    <a:pt x="956733" y="255672"/>
                    <a:pt x="1174750" y="276839"/>
                    <a:pt x="1308100" y="255672"/>
                  </a:cubicBezTo>
                  <a:cubicBezTo>
                    <a:pt x="1441450" y="234505"/>
                    <a:pt x="1551517" y="168889"/>
                    <a:pt x="1625600" y="128672"/>
                  </a:cubicBezTo>
                  <a:cubicBezTo>
                    <a:pt x="1699683" y="88455"/>
                    <a:pt x="1731433" y="35539"/>
                    <a:pt x="1752600" y="14372"/>
                  </a:cubicBezTo>
                  <a:cubicBezTo>
                    <a:pt x="1773767" y="-6795"/>
                    <a:pt x="1754717" y="1672"/>
                    <a:pt x="1752600" y="1672"/>
                  </a:cubicBezTo>
                </a:path>
              </a:pathLst>
            </a:custGeom>
            <a:noFill/>
            <a:ln>
              <a:solidFill>
                <a:srgbClr val="1F497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 sz="105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자유형 27">
              <a:extLst>
                <a:ext uri="{FF2B5EF4-FFF2-40B4-BE49-F238E27FC236}">
                  <a16:creationId xmlns:a16="http://schemas.microsoft.com/office/drawing/2014/main" id="{F5BE9D5E-BB96-A545-B875-BC669CF4ECA7}"/>
                </a:ext>
              </a:extLst>
            </p:cNvPr>
            <p:cNvSpPr/>
            <p:nvPr/>
          </p:nvSpPr>
          <p:spPr>
            <a:xfrm>
              <a:off x="6564084" y="5533278"/>
              <a:ext cx="2932405" cy="977900"/>
            </a:xfrm>
            <a:custGeom>
              <a:avLst/>
              <a:gdLst>
                <a:gd name="connsiteX0" fmla="*/ 0 w 4978400"/>
                <a:gd name="connsiteY0" fmla="*/ 0 h 977900"/>
                <a:gd name="connsiteX1" fmla="*/ 101600 w 4978400"/>
                <a:gd name="connsiteY1" fmla="*/ 152400 h 977900"/>
                <a:gd name="connsiteX2" fmla="*/ 304800 w 4978400"/>
                <a:gd name="connsiteY2" fmla="*/ 228600 h 977900"/>
                <a:gd name="connsiteX3" fmla="*/ 571500 w 4978400"/>
                <a:gd name="connsiteY3" fmla="*/ 254000 h 977900"/>
                <a:gd name="connsiteX4" fmla="*/ 1651000 w 4978400"/>
                <a:gd name="connsiteY4" fmla="*/ 254000 h 977900"/>
                <a:gd name="connsiteX5" fmla="*/ 2946400 w 4978400"/>
                <a:gd name="connsiteY5" fmla="*/ 609600 h 977900"/>
                <a:gd name="connsiteX6" fmla="*/ 3454400 w 4978400"/>
                <a:gd name="connsiteY6" fmla="*/ 901700 h 977900"/>
                <a:gd name="connsiteX7" fmla="*/ 4254500 w 4978400"/>
                <a:gd name="connsiteY7" fmla="*/ 939800 h 977900"/>
                <a:gd name="connsiteX8" fmla="*/ 4749800 w 4978400"/>
                <a:gd name="connsiteY8" fmla="*/ 965200 h 977900"/>
                <a:gd name="connsiteX9" fmla="*/ 4978400 w 4978400"/>
                <a:gd name="connsiteY9" fmla="*/ 977900 h 97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78400" h="977900">
                  <a:moveTo>
                    <a:pt x="0" y="0"/>
                  </a:moveTo>
                  <a:cubicBezTo>
                    <a:pt x="25400" y="57150"/>
                    <a:pt x="50800" y="114300"/>
                    <a:pt x="101600" y="152400"/>
                  </a:cubicBezTo>
                  <a:cubicBezTo>
                    <a:pt x="152400" y="190500"/>
                    <a:pt x="226483" y="211667"/>
                    <a:pt x="304800" y="228600"/>
                  </a:cubicBezTo>
                  <a:cubicBezTo>
                    <a:pt x="383117" y="245533"/>
                    <a:pt x="347133" y="249767"/>
                    <a:pt x="571500" y="254000"/>
                  </a:cubicBezTo>
                  <a:cubicBezTo>
                    <a:pt x="795867" y="258233"/>
                    <a:pt x="1255183" y="194733"/>
                    <a:pt x="1651000" y="254000"/>
                  </a:cubicBezTo>
                  <a:cubicBezTo>
                    <a:pt x="2046817" y="313267"/>
                    <a:pt x="2645833" y="501650"/>
                    <a:pt x="2946400" y="609600"/>
                  </a:cubicBezTo>
                  <a:cubicBezTo>
                    <a:pt x="3246967" y="717550"/>
                    <a:pt x="3236383" y="846667"/>
                    <a:pt x="3454400" y="901700"/>
                  </a:cubicBezTo>
                  <a:cubicBezTo>
                    <a:pt x="3672417" y="956733"/>
                    <a:pt x="4254500" y="939800"/>
                    <a:pt x="4254500" y="939800"/>
                  </a:cubicBezTo>
                  <a:lnTo>
                    <a:pt x="4749800" y="965200"/>
                  </a:lnTo>
                  <a:lnTo>
                    <a:pt x="4978400" y="977900"/>
                  </a:lnTo>
                </a:path>
              </a:pathLst>
            </a:custGeom>
            <a:noFill/>
            <a:ln>
              <a:solidFill>
                <a:srgbClr val="1F497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 sz="105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82994CBA-C397-4B48-92DB-C49BAE820F2A}"/>
                </a:ext>
              </a:extLst>
            </p:cNvPr>
            <p:cNvSpPr/>
            <p:nvPr/>
          </p:nvSpPr>
          <p:spPr>
            <a:xfrm>
              <a:off x="8369634" y="3841942"/>
              <a:ext cx="252000" cy="276999"/>
            </a:xfrm>
            <a:prstGeom prst="roundRect">
              <a:avLst/>
            </a:prstGeom>
            <a:solidFill>
              <a:srgbClr val="1F497D"/>
            </a:solidFill>
            <a:ln>
              <a:noFill/>
            </a:ln>
          </p:spPr>
          <p:txBody>
            <a:bodyPr wrap="square" lIns="0" tIns="0" rIns="0" bIns="0" anchor="ctr">
              <a:noAutofit/>
            </a:bodyPr>
            <a:lstStyle/>
            <a:p>
              <a:pPr algn="ctr" latinLnBrk="0"/>
              <a:r>
                <a:rPr lang="en-US" altLang="ko-KR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#1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0B3251A6-F2AF-F349-B890-E48C668724D3}"/>
                </a:ext>
              </a:extLst>
            </p:cNvPr>
            <p:cNvSpPr/>
            <p:nvPr/>
          </p:nvSpPr>
          <p:spPr>
            <a:xfrm>
              <a:off x="9439838" y="3807832"/>
              <a:ext cx="252000" cy="276999"/>
            </a:xfrm>
            <a:prstGeom prst="roundRect">
              <a:avLst/>
            </a:prstGeom>
            <a:solidFill>
              <a:srgbClr val="1F497D"/>
            </a:solidFill>
            <a:ln>
              <a:noFill/>
            </a:ln>
          </p:spPr>
          <p:txBody>
            <a:bodyPr wrap="square" lIns="0" tIns="0" rIns="0" bIns="0" anchor="ctr">
              <a:noAutofit/>
            </a:bodyPr>
            <a:lstStyle/>
            <a:p>
              <a:pPr algn="ctr" latinLnBrk="0"/>
              <a:r>
                <a:rPr lang="en-US" altLang="ko-KR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#2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EC47BF0B-6B79-4D42-8B61-67510A634557}"/>
                </a:ext>
              </a:extLst>
            </p:cNvPr>
            <p:cNvSpPr/>
            <p:nvPr/>
          </p:nvSpPr>
          <p:spPr>
            <a:xfrm>
              <a:off x="9409387" y="5467870"/>
              <a:ext cx="252000" cy="276999"/>
            </a:xfrm>
            <a:prstGeom prst="roundRect">
              <a:avLst/>
            </a:prstGeom>
            <a:solidFill>
              <a:srgbClr val="1F497D"/>
            </a:solidFill>
            <a:ln>
              <a:noFill/>
            </a:ln>
          </p:spPr>
          <p:txBody>
            <a:bodyPr wrap="square" lIns="0" tIns="0" rIns="0" bIns="0" anchor="ctr">
              <a:noAutofit/>
            </a:bodyPr>
            <a:lstStyle/>
            <a:p>
              <a:pPr algn="ctr" latinLnBrk="0"/>
              <a:r>
                <a:rPr lang="en-US" altLang="ko-KR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#3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모서리가 둥근 직사각형 40">
              <a:extLst>
                <a:ext uri="{FF2B5EF4-FFF2-40B4-BE49-F238E27FC236}">
                  <a16:creationId xmlns:a16="http://schemas.microsoft.com/office/drawing/2014/main" id="{8E8C3711-9D48-1E41-899D-5C886A02CB11}"/>
                </a:ext>
              </a:extLst>
            </p:cNvPr>
            <p:cNvSpPr/>
            <p:nvPr/>
          </p:nvSpPr>
          <p:spPr>
            <a:xfrm>
              <a:off x="6451814" y="6264573"/>
              <a:ext cx="252000" cy="276999"/>
            </a:xfrm>
            <a:prstGeom prst="roundRect">
              <a:avLst/>
            </a:prstGeom>
            <a:solidFill>
              <a:srgbClr val="1F497D"/>
            </a:solidFill>
            <a:ln>
              <a:noFill/>
            </a:ln>
          </p:spPr>
          <p:txBody>
            <a:bodyPr wrap="square" lIns="0" tIns="0" rIns="0" bIns="0" anchor="ctr">
              <a:noAutofit/>
            </a:bodyPr>
            <a:lstStyle/>
            <a:p>
              <a:pPr algn="ctr" latinLnBrk="0"/>
              <a:r>
                <a:rPr lang="en-US" altLang="ko-KR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#4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F5B0350B-9BB5-6743-8FFC-812D694E6787}"/>
                </a:ext>
              </a:extLst>
            </p:cNvPr>
            <p:cNvSpPr/>
            <p:nvPr/>
          </p:nvSpPr>
          <p:spPr>
            <a:xfrm>
              <a:off x="9365518" y="6342462"/>
              <a:ext cx="252000" cy="276999"/>
            </a:xfrm>
            <a:prstGeom prst="roundRect">
              <a:avLst/>
            </a:prstGeom>
            <a:solidFill>
              <a:srgbClr val="1F497D"/>
            </a:solidFill>
            <a:ln>
              <a:noFill/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#5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0699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제목 98">
            <a:extLst>
              <a:ext uri="{FF2B5EF4-FFF2-40B4-BE49-F238E27FC236}">
                <a16:creationId xmlns:a16="http://schemas.microsoft.com/office/drawing/2014/main" id="{059617AA-095E-4DED-9397-E7BE256E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[</a:t>
            </a:r>
            <a:r>
              <a:rPr lang="ko-KR" altLang="en-US" dirty="0"/>
              <a:t> </a:t>
            </a:r>
            <a:r>
              <a:rPr lang="en-US" altLang="ko-KR" dirty="0"/>
              <a:t>Backup ] Release Planning #2</a:t>
            </a:r>
            <a:endParaRPr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6B39448-81DD-4313-8578-7097076A24FE}"/>
              </a:ext>
            </a:extLst>
          </p:cNvPr>
          <p:cNvSpPr/>
          <p:nvPr/>
        </p:nvSpPr>
        <p:spPr>
          <a:xfrm>
            <a:off x="3584847" y="1448780"/>
            <a:ext cx="2736000" cy="64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15" rIns="0" bIns="45715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Release </a:t>
            </a:r>
            <a:r>
              <a:rPr lang="en-US" altLang="ko-KR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Roadmap </a:t>
            </a: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수립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BBBA32E-A112-4C88-8A99-B666CFECE0C2}"/>
              </a:ext>
            </a:extLst>
          </p:cNvPr>
          <p:cNvSpPr/>
          <p:nvPr/>
        </p:nvSpPr>
        <p:spPr>
          <a:xfrm>
            <a:off x="6701488" y="1448780"/>
            <a:ext cx="2736000" cy="64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15" rIns="0" bIns="45715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Sprint </a:t>
            </a: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수립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AD6B06B-C538-44D4-9C7A-A78A3FBED028}"/>
              </a:ext>
            </a:extLst>
          </p:cNvPr>
          <p:cNvSpPr/>
          <p:nvPr/>
        </p:nvSpPr>
        <p:spPr>
          <a:xfrm>
            <a:off x="468207" y="1448780"/>
            <a:ext cx="2736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15" rIns="0" bIns="45715"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우선순위 정의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95F2E53-D7CB-489B-8669-DE93B18C45C3}"/>
              </a:ext>
            </a:extLst>
          </p:cNvPr>
          <p:cNvSpPr txBox="1"/>
          <p:nvPr/>
        </p:nvSpPr>
        <p:spPr>
          <a:xfrm>
            <a:off x="468207" y="2149142"/>
            <a:ext cx="2736000" cy="470811"/>
          </a:xfrm>
          <a:prstGeom prst="rect">
            <a:avLst/>
          </a:prstGeom>
          <a:noFill/>
          <a:ln>
            <a:noFill/>
          </a:ln>
        </p:spPr>
        <p:txBody>
          <a:bodyPr wrap="square" lIns="91429" tIns="45715" rIns="91429" bIns="45715" rtlCol="0" anchor="t" anchorCtr="0">
            <a:noAutofit/>
          </a:bodyPr>
          <a:lstStyle/>
          <a:p>
            <a:pPr marL="180955" indent="-18095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 우선순위 정의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4B8FDE1-160D-4824-96A7-51C7F910121E}"/>
              </a:ext>
            </a:extLst>
          </p:cNvPr>
          <p:cNvSpPr txBox="1"/>
          <p:nvPr/>
        </p:nvSpPr>
        <p:spPr>
          <a:xfrm>
            <a:off x="3584848" y="2142481"/>
            <a:ext cx="2736000" cy="470811"/>
          </a:xfrm>
          <a:prstGeom prst="rect">
            <a:avLst/>
          </a:prstGeom>
          <a:noFill/>
          <a:ln>
            <a:noFill/>
          </a:ln>
        </p:spPr>
        <p:txBody>
          <a:bodyPr wrap="square" lIns="91429" tIns="45715" rIns="91429" bIns="45715" rtlCol="0" anchor="t" anchorCtr="0">
            <a:noAutofit/>
          </a:bodyPr>
          <a:lstStyle/>
          <a:p>
            <a:pPr marL="180955" indent="-18095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Release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Epic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6ACAC71-8CD9-4DD2-81AE-A6FB8242792E}"/>
              </a:ext>
            </a:extLst>
          </p:cNvPr>
          <p:cNvSpPr txBox="1"/>
          <p:nvPr/>
        </p:nvSpPr>
        <p:spPr>
          <a:xfrm>
            <a:off x="6701488" y="2142481"/>
            <a:ext cx="2736000" cy="470811"/>
          </a:xfrm>
          <a:prstGeom prst="rect">
            <a:avLst/>
          </a:prstGeom>
          <a:noFill/>
          <a:ln>
            <a:noFill/>
          </a:ln>
        </p:spPr>
        <p:txBody>
          <a:bodyPr wrap="square" lIns="91429" tIns="45715" rIns="91429" bIns="45715" rtlCol="0" anchor="t" anchorCtr="0">
            <a:noAutofit/>
          </a:bodyPr>
          <a:lstStyle/>
          <a:p>
            <a:pPr marL="180955" indent="-18095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Sprint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주기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회차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정의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F356AFD-5FCD-472E-8E4C-5BD37AFB888F}"/>
              </a:ext>
            </a:extLst>
          </p:cNvPr>
          <p:cNvCxnSpPr>
            <a:stCxn id="110" idx="3"/>
            <a:endCxn id="108" idx="1"/>
          </p:cNvCxnSpPr>
          <p:nvPr/>
        </p:nvCxnSpPr>
        <p:spPr>
          <a:xfrm>
            <a:off x="3204207" y="1772780"/>
            <a:ext cx="380640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2C59232-F268-4289-B8B2-DA2BE03B2A2B}"/>
              </a:ext>
            </a:extLst>
          </p:cNvPr>
          <p:cNvCxnSpPr>
            <a:stCxn id="108" idx="3"/>
            <a:endCxn id="109" idx="1"/>
          </p:cNvCxnSpPr>
          <p:nvPr/>
        </p:nvCxnSpPr>
        <p:spPr>
          <a:xfrm>
            <a:off x="6320847" y="1772780"/>
            <a:ext cx="380641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293769EF-8411-8A48-9752-5FEC949CDCBE}"/>
              </a:ext>
            </a:extLst>
          </p:cNvPr>
          <p:cNvGrpSpPr/>
          <p:nvPr/>
        </p:nvGrpSpPr>
        <p:grpSpPr>
          <a:xfrm>
            <a:off x="687556" y="2889399"/>
            <a:ext cx="8055229" cy="2999553"/>
            <a:chOff x="-916288" y="2005186"/>
            <a:chExt cx="7961599" cy="2776488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7448AFB9-4098-467F-BAFA-EC281AD394EA}"/>
                </a:ext>
              </a:extLst>
            </p:cNvPr>
            <p:cNvGrpSpPr/>
            <p:nvPr/>
          </p:nvGrpSpPr>
          <p:grpSpPr>
            <a:xfrm>
              <a:off x="-916288" y="2010976"/>
              <a:ext cx="2588597" cy="2070544"/>
              <a:chOff x="785200" y="6679298"/>
              <a:chExt cx="2079830" cy="1433696"/>
            </a:xfrm>
          </p:grpSpPr>
          <p:sp>
            <p:nvSpPr>
              <p:cNvPr id="118" name="TextBox 8">
                <a:extLst>
                  <a:ext uri="{FF2B5EF4-FFF2-40B4-BE49-F238E27FC236}">
                    <a16:creationId xmlns:a16="http://schemas.microsoft.com/office/drawing/2014/main" id="{8F10F8C2-C884-48E0-A803-50541349AB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3473" y="6705864"/>
                <a:ext cx="1311557" cy="2880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29" tIns="45715" rIns="91429" bIns="45715" anchor="ctr">
                <a:spAutoFit/>
              </a:bodyPr>
              <a:lstStyle>
                <a:defPPr>
                  <a:defRPr lang="ko-KR"/>
                </a:defPPr>
                <a:lvl1pPr algn="ctr" eaLnBrk="1" latinLnBrk="0" hangingPunct="1">
                  <a:buFont typeface="Wingdings" pitchFamily="2" charset="2"/>
                  <a:buNone/>
                  <a:defRPr kumimoji="0" sz="105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eaLnBrk="0" hangingPunct="0"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eaLnBrk="0" hangingPunct="0"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r>
                  <a:rPr lang="ko-KR" altLang="en-US" sz="1000" dirty="0"/>
                  <a:t>제품 </a:t>
                </a:r>
                <a:r>
                  <a:rPr lang="ko-KR" altLang="en-US" sz="1000" dirty="0" err="1"/>
                  <a:t>백로그</a:t>
                </a:r>
                <a:endParaRPr lang="en-US" altLang="ko-KR" sz="1000" dirty="0"/>
              </a:p>
              <a:p>
                <a:r>
                  <a:rPr lang="en-US" altLang="ko-KR" sz="1000" b="0" dirty="0"/>
                  <a:t>(Product Backlog)</a:t>
                </a: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B7375498-E0FE-405F-88F3-4CA1896D31C3}"/>
                  </a:ext>
                </a:extLst>
              </p:cNvPr>
              <p:cNvSpPr/>
              <p:nvPr/>
            </p:nvSpPr>
            <p:spPr>
              <a:xfrm>
                <a:off x="1768463" y="7427486"/>
                <a:ext cx="786146" cy="127009"/>
              </a:xfrm>
              <a:prstGeom prst="rect">
                <a:avLst/>
              </a:prstGeom>
              <a:solidFill>
                <a:srgbClr val="D6CDE5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lIns="71991" tIns="35996" rIns="71991" bIns="35996" rtlCol="0" anchor="ctr">
                <a:noAutofit/>
              </a:bodyPr>
              <a:lstStyle/>
              <a:p>
                <a:pPr algn="ctr" defTabSz="198416" eaLnBrk="0" latinLnBrk="0" hangingPunct="0"/>
                <a:r>
                  <a:rPr lang="en-US" altLang="ko-KR" sz="900" b="1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  <a:sym typeface="Wingdings 2" pitchFamily="18" charset="2"/>
                  </a:rPr>
                  <a:t>User Story #3</a:t>
                </a:r>
                <a:endPara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  <a:sym typeface="Wingdings 2" pitchFamily="18" charset="2"/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B94AD131-7650-4EC6-9492-8234E7E7715B}"/>
                  </a:ext>
                </a:extLst>
              </p:cNvPr>
              <p:cNvSpPr/>
              <p:nvPr/>
            </p:nvSpPr>
            <p:spPr>
              <a:xfrm>
                <a:off x="1768463" y="7754569"/>
                <a:ext cx="786146" cy="63505"/>
              </a:xfrm>
              <a:prstGeom prst="rect">
                <a:avLst/>
              </a:prstGeom>
              <a:noFill/>
              <a:ln w="3175">
                <a:noFill/>
                <a:prstDash val="sysDot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eaVert" wrap="none" lIns="71991" tIns="35996" rIns="71991" bIns="35996" rtlCol="0" anchor="ctr">
                <a:noAutofit/>
              </a:bodyPr>
              <a:lstStyle/>
              <a:p>
                <a:pPr algn="ctr" defTabSz="198416" eaLnBrk="0" latinLnBrk="0" hangingPunct="0"/>
                <a:r>
                  <a:rPr lang="en-US" altLang="ko-KR" sz="1000" b="1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  <a:sym typeface="Wingdings 2" pitchFamily="18" charset="2"/>
                  </a:rPr>
                  <a:t>…</a:t>
                </a:r>
                <a:endPara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  <a:sym typeface="Wingdings 2" pitchFamily="18" charset="2"/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7104673E-47AC-4202-8DF6-07FF185A21CB}"/>
                  </a:ext>
                </a:extLst>
              </p:cNvPr>
              <p:cNvSpPr/>
              <p:nvPr/>
            </p:nvSpPr>
            <p:spPr>
              <a:xfrm>
                <a:off x="1768463" y="7854605"/>
                <a:ext cx="786146" cy="63505"/>
              </a:xfrm>
              <a:prstGeom prst="rect">
                <a:avLst/>
              </a:prstGeom>
              <a:solidFill>
                <a:srgbClr val="D6CDE5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lIns="71991" tIns="35996" rIns="71991" bIns="35996" rtlCol="0" anchor="ctr">
                <a:noAutofit/>
              </a:bodyPr>
              <a:lstStyle/>
              <a:p>
                <a:pPr algn="ctr" defTabSz="198416" eaLnBrk="0" latinLnBrk="0" hangingPunct="0"/>
                <a:endPara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  <a:sym typeface="Wingdings 2" pitchFamily="18" charset="2"/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5F57D885-A003-48A8-9F60-042B76230514}"/>
                  </a:ext>
                </a:extLst>
              </p:cNvPr>
              <p:cNvSpPr/>
              <p:nvPr/>
            </p:nvSpPr>
            <p:spPr>
              <a:xfrm>
                <a:off x="1768463" y="7954645"/>
                <a:ext cx="786146" cy="63505"/>
              </a:xfrm>
              <a:prstGeom prst="rect">
                <a:avLst/>
              </a:prstGeom>
              <a:solidFill>
                <a:srgbClr val="D6CDE5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lIns="71991" tIns="35996" rIns="71991" bIns="35996" rtlCol="0" anchor="ctr">
                <a:noAutofit/>
              </a:bodyPr>
              <a:lstStyle/>
              <a:p>
                <a:pPr algn="ctr" defTabSz="198416" eaLnBrk="0" latinLnBrk="0" hangingPunct="0"/>
                <a:endPara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  <a:sym typeface="Wingdings 2" pitchFamily="18" charset="2"/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D9D96BE-B05B-4DE7-91F9-9AB29B17608D}"/>
                  </a:ext>
                </a:extLst>
              </p:cNvPr>
              <p:cNvSpPr/>
              <p:nvPr/>
            </p:nvSpPr>
            <p:spPr>
              <a:xfrm>
                <a:off x="1768463" y="7591028"/>
                <a:ext cx="786146" cy="127009"/>
              </a:xfrm>
              <a:prstGeom prst="rect">
                <a:avLst/>
              </a:prstGeom>
              <a:solidFill>
                <a:srgbClr val="D6CDE5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lIns="71991" tIns="35996" rIns="71991" bIns="35996" rtlCol="0" anchor="ctr">
                <a:noAutofit/>
              </a:bodyPr>
              <a:lstStyle/>
              <a:p>
                <a:pPr algn="ctr" defTabSz="198416" eaLnBrk="0" latinLnBrk="0" hangingPunct="0"/>
                <a:r>
                  <a:rPr lang="en-US" altLang="ko-KR" sz="900" b="1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  <a:sym typeface="Wingdings 2" pitchFamily="18" charset="2"/>
                  </a:rPr>
                  <a:t>User Story #4</a:t>
                </a:r>
                <a:endPara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  <a:sym typeface="Wingdings 2" pitchFamily="18" charset="2"/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E935E280-C854-44BD-BDD2-8C24BF9CD2A0}"/>
                  </a:ext>
                </a:extLst>
              </p:cNvPr>
              <p:cNvSpPr/>
              <p:nvPr/>
            </p:nvSpPr>
            <p:spPr>
              <a:xfrm>
                <a:off x="1768463" y="7100404"/>
                <a:ext cx="786146" cy="127009"/>
              </a:xfrm>
              <a:prstGeom prst="rect">
                <a:avLst/>
              </a:prstGeom>
              <a:solidFill>
                <a:srgbClr val="D6CDE5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lIns="71991" tIns="35996" rIns="71991" bIns="35996" rtlCol="0" anchor="ctr">
                <a:noAutofit/>
              </a:bodyPr>
              <a:lstStyle/>
              <a:p>
                <a:pPr algn="ctr" defTabSz="198416" eaLnBrk="0" latinLnBrk="0" hangingPunct="0"/>
                <a:r>
                  <a:rPr lang="en-US" altLang="ko-KR" sz="900" b="1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  <a:sym typeface="Wingdings 2" pitchFamily="18" charset="2"/>
                  </a:rPr>
                  <a:t>User Story #1</a:t>
                </a:r>
                <a:endPara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  <a:sym typeface="Wingdings 2" pitchFamily="18" charset="2"/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C77DF195-D388-4E1A-B643-00F9699BFD2F}"/>
                  </a:ext>
                </a:extLst>
              </p:cNvPr>
              <p:cNvSpPr/>
              <p:nvPr/>
            </p:nvSpPr>
            <p:spPr>
              <a:xfrm>
                <a:off x="1768463" y="7263945"/>
                <a:ext cx="786146" cy="127009"/>
              </a:xfrm>
              <a:prstGeom prst="rect">
                <a:avLst/>
              </a:prstGeom>
              <a:solidFill>
                <a:srgbClr val="D6CDE5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lIns="71991" tIns="35996" rIns="71991" bIns="35996" rtlCol="0" anchor="ctr">
                <a:noAutofit/>
              </a:bodyPr>
              <a:lstStyle/>
              <a:p>
                <a:pPr algn="ctr" defTabSz="198416" eaLnBrk="0" latinLnBrk="0" hangingPunct="0"/>
                <a:r>
                  <a:rPr lang="en-US" altLang="ko-KR" sz="900" b="1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  <a:sym typeface="Wingdings 2" pitchFamily="18" charset="2"/>
                  </a:rPr>
                  <a:t>User Story #2</a:t>
                </a:r>
                <a:endPara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  <a:sym typeface="Wingdings 2" pitchFamily="18" charset="2"/>
                </a:endParaRPr>
              </a:p>
            </p:txBody>
          </p:sp>
          <p:sp>
            <p:nvSpPr>
              <p:cNvPr id="126" name="오른쪽 중괄호 125">
                <a:extLst>
                  <a:ext uri="{FF2B5EF4-FFF2-40B4-BE49-F238E27FC236}">
                    <a16:creationId xmlns:a16="http://schemas.microsoft.com/office/drawing/2014/main" id="{AA658A4D-04A3-46A5-A35D-FA0320EF0C4A}"/>
                  </a:ext>
                </a:extLst>
              </p:cNvPr>
              <p:cNvSpPr/>
              <p:nvPr/>
            </p:nvSpPr>
            <p:spPr>
              <a:xfrm>
                <a:off x="2570462" y="7128816"/>
                <a:ext cx="154017" cy="627734"/>
              </a:xfrm>
              <a:prstGeom prst="rightBrac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7" name="위쪽 화살표 103">
                <a:extLst>
                  <a:ext uri="{FF2B5EF4-FFF2-40B4-BE49-F238E27FC236}">
                    <a16:creationId xmlns:a16="http://schemas.microsoft.com/office/drawing/2014/main" id="{25943808-F6B1-4374-96A8-AB54EBA9AEE3}"/>
                  </a:ext>
                </a:extLst>
              </p:cNvPr>
              <p:cNvSpPr/>
              <p:nvPr/>
            </p:nvSpPr>
            <p:spPr>
              <a:xfrm>
                <a:off x="1319352" y="6953262"/>
                <a:ext cx="321131" cy="1112529"/>
              </a:xfrm>
              <a:prstGeom prst="upArrow">
                <a:avLst/>
              </a:prstGeom>
              <a:gradFill>
                <a:gsLst>
                  <a:gs pos="0">
                    <a:schemeClr val="accent2"/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0"/>
              </a:gradFill>
              <a:ln w="3175">
                <a:noFill/>
                <a:prstDash val="sysDot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lIns="71991" tIns="35996" rIns="71991" bIns="35996" rtlCol="0" anchor="ctr">
                <a:noAutofit/>
              </a:bodyPr>
              <a:lstStyle/>
              <a:p>
                <a:pPr algn="ctr" defTabSz="198416" eaLnBrk="0" latinLnBrk="0" hangingPunct="0"/>
                <a:endPara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  <a:sym typeface="Wingdings 2" pitchFamily="18" charset="2"/>
                </a:endParaRPr>
              </a:p>
            </p:txBody>
          </p:sp>
          <p:sp>
            <p:nvSpPr>
              <p:cNvPr id="128" name="TextBox 8">
                <a:extLst>
                  <a:ext uri="{FF2B5EF4-FFF2-40B4-BE49-F238E27FC236}">
                    <a16:creationId xmlns:a16="http://schemas.microsoft.com/office/drawing/2014/main" id="{70A7A2F5-4142-4E44-8079-03536BE81F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5200" y="6679298"/>
                <a:ext cx="751561" cy="2880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29" tIns="45715" rIns="91429" bIns="45715" anchor="ctr">
                <a:spAutoFit/>
              </a:bodyPr>
              <a:lstStyle>
                <a:defPPr>
                  <a:defRPr lang="ko-KR"/>
                </a:defPPr>
                <a:lvl1pPr algn="ctr" eaLnBrk="1" latinLnBrk="0" hangingPunct="1">
                  <a:buFont typeface="Wingdings" pitchFamily="2" charset="2"/>
                  <a:buNone/>
                  <a:defRPr kumimoji="0" sz="105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eaLnBrk="0" hangingPunct="0"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eaLnBrk="0" hangingPunct="0"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r>
                  <a:rPr lang="ko-KR" altLang="en-US" sz="1000" dirty="0"/>
                  <a:t>우선순위</a:t>
                </a:r>
                <a:endParaRPr lang="en-US" altLang="ko-KR" sz="1000" dirty="0"/>
              </a:p>
              <a:p>
                <a:r>
                  <a:rPr lang="en-US" altLang="ko-KR" sz="1000" b="0" dirty="0"/>
                  <a:t>(Priority)</a:t>
                </a:r>
              </a:p>
            </p:txBody>
          </p:sp>
          <p:sp>
            <p:nvSpPr>
              <p:cNvPr id="129" name="TextBox 8">
                <a:extLst>
                  <a:ext uri="{FF2B5EF4-FFF2-40B4-BE49-F238E27FC236}">
                    <a16:creationId xmlns:a16="http://schemas.microsoft.com/office/drawing/2014/main" id="{B2C02A61-51D4-4831-AAA4-9D6077145F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8806" y="7068168"/>
                <a:ext cx="603627" cy="265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29" tIns="45715" rIns="91429" bIns="45715" anchor="ctr">
                <a:spAutoFit/>
              </a:bodyPr>
              <a:lstStyle>
                <a:defPPr>
                  <a:defRPr lang="ko-KR"/>
                </a:defPPr>
                <a:lvl1pPr algn="ctr" eaLnBrk="1" latinLnBrk="0" hangingPunct="1">
                  <a:buFont typeface="Wingdings" pitchFamily="2" charset="2"/>
                  <a:buNone/>
                  <a:defRPr kumimoji="0" sz="105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eaLnBrk="0" hangingPunct="0"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eaLnBrk="0" hangingPunct="0"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r>
                  <a:rPr lang="en-US" altLang="ko-KR" sz="900" b="0" dirty="0"/>
                  <a:t>Must Have</a:t>
                </a:r>
              </a:p>
            </p:txBody>
          </p:sp>
          <p:sp>
            <p:nvSpPr>
              <p:cNvPr id="130" name="TextBox 8">
                <a:extLst>
                  <a:ext uri="{FF2B5EF4-FFF2-40B4-BE49-F238E27FC236}">
                    <a16:creationId xmlns:a16="http://schemas.microsoft.com/office/drawing/2014/main" id="{6DBEDF8D-1617-40FB-B40F-85631F5157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9712" y="7445955"/>
                <a:ext cx="603627" cy="265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29" tIns="45715" rIns="91429" bIns="45715" anchor="ctr">
                <a:spAutoFit/>
              </a:bodyPr>
              <a:lstStyle>
                <a:defPPr>
                  <a:defRPr lang="ko-KR"/>
                </a:defPPr>
                <a:lvl1pPr algn="ctr" eaLnBrk="1" latinLnBrk="0" hangingPunct="1">
                  <a:buFont typeface="Wingdings" pitchFamily="2" charset="2"/>
                  <a:buNone/>
                  <a:defRPr kumimoji="0" sz="105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eaLnBrk="0" hangingPunct="0"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eaLnBrk="0" hangingPunct="0"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r>
                  <a:rPr lang="en-US" altLang="ko-KR" sz="900" b="0" dirty="0"/>
                  <a:t>Should Have</a:t>
                </a:r>
              </a:p>
            </p:txBody>
          </p:sp>
          <p:sp>
            <p:nvSpPr>
              <p:cNvPr id="131" name="TextBox 8">
                <a:extLst>
                  <a:ext uri="{FF2B5EF4-FFF2-40B4-BE49-F238E27FC236}">
                    <a16:creationId xmlns:a16="http://schemas.microsoft.com/office/drawing/2014/main" id="{A6BC1FD4-0077-4322-A90E-81DB26E98D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8806" y="7847119"/>
                <a:ext cx="603627" cy="265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29" tIns="45715" rIns="91429" bIns="45715" anchor="ctr">
                <a:spAutoFit/>
              </a:bodyPr>
              <a:lstStyle>
                <a:defPPr>
                  <a:defRPr lang="ko-KR"/>
                </a:defPPr>
                <a:lvl1pPr algn="ctr" eaLnBrk="1" latinLnBrk="0" hangingPunct="1">
                  <a:buFont typeface="Wingdings" pitchFamily="2" charset="2"/>
                  <a:buNone/>
                  <a:defRPr kumimoji="0" sz="105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eaLnBrk="0" hangingPunct="0"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eaLnBrk="0" hangingPunct="0"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r>
                  <a:rPr lang="en-US" altLang="ko-KR" sz="900" b="0" dirty="0"/>
                  <a:t>Could Have</a:t>
                </a:r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34AAE1DB-98CA-4C64-84D3-759B2F82172A}"/>
                </a:ext>
              </a:extLst>
            </p:cNvPr>
            <p:cNvGrpSpPr/>
            <p:nvPr/>
          </p:nvGrpSpPr>
          <p:grpSpPr>
            <a:xfrm>
              <a:off x="1831592" y="2005186"/>
              <a:ext cx="5213719" cy="2776488"/>
              <a:chOff x="3058936" y="5378014"/>
              <a:chExt cx="3752426" cy="2500837"/>
            </a:xfrm>
          </p:grpSpPr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6CCB7F8B-0002-419C-BF28-BEFFF5C079D3}"/>
                  </a:ext>
                </a:extLst>
              </p:cNvPr>
              <p:cNvSpPr/>
              <p:nvPr/>
            </p:nvSpPr>
            <p:spPr>
              <a:xfrm>
                <a:off x="3058936" y="5756727"/>
                <a:ext cx="3752426" cy="2122124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bg1">
                    <a:lumMod val="50000"/>
                  </a:schemeClr>
                </a:solidFill>
                <a:prstDash val="sysDot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lIns="71991" tIns="35996" rIns="71991" bIns="35996" rtlCol="0" anchor="ctr">
                <a:noAutofit/>
              </a:bodyPr>
              <a:lstStyle/>
              <a:p>
                <a:pPr algn="ctr" defTabSz="198416" eaLnBrk="0" latinLnBrk="0" hangingPunct="0"/>
                <a:endPara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  <a:sym typeface="Wingdings 2" pitchFamily="18" charset="2"/>
                </a:endParaRPr>
              </a:p>
            </p:txBody>
          </p: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234B4D64-F9A1-448C-8B12-B3AB1FBE0894}"/>
                  </a:ext>
                </a:extLst>
              </p:cNvPr>
              <p:cNvGrpSpPr/>
              <p:nvPr/>
            </p:nvGrpSpPr>
            <p:grpSpPr>
              <a:xfrm>
                <a:off x="3063822" y="5854102"/>
                <a:ext cx="3747538" cy="782031"/>
                <a:chOff x="2900772" y="2122865"/>
                <a:chExt cx="4621252" cy="1076372"/>
              </a:xfrm>
            </p:grpSpPr>
            <p:sp>
              <p:nvSpPr>
                <p:cNvPr id="141" name="오각형 117">
                  <a:extLst>
                    <a:ext uri="{FF2B5EF4-FFF2-40B4-BE49-F238E27FC236}">
                      <a16:creationId xmlns:a16="http://schemas.microsoft.com/office/drawing/2014/main" id="{A36317DB-6E38-4406-9116-7B98F9226764}"/>
                    </a:ext>
                  </a:extLst>
                </p:cNvPr>
                <p:cNvSpPr/>
                <p:nvPr/>
              </p:nvSpPr>
              <p:spPr>
                <a:xfrm>
                  <a:off x="2936892" y="2122865"/>
                  <a:ext cx="1116000" cy="1076372"/>
                </a:xfrm>
                <a:prstGeom prst="homePlate">
                  <a:avLst>
                    <a:gd name="adj" fmla="val 12014"/>
                  </a:avLst>
                </a:prstGeom>
                <a:solidFill>
                  <a:srgbClr val="B3A2CE"/>
                </a:solidFill>
                <a:ln w="3175">
                  <a:noFill/>
                  <a:prstDash val="sysDot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72000" tIns="36000" rIns="72000" bIns="36000" rtlCol="0" anchor="t">
                  <a:noAutofit/>
                </a:bodyPr>
                <a:lstStyle/>
                <a:p>
                  <a:pPr algn="ctr" defTabSz="198416" eaLnBrk="0" latinLnBrk="0" hangingPunct="0"/>
                  <a:r>
                    <a:rPr lang="en-US" altLang="ko-KR" sz="1000" b="1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itchFamily="18" charset="0"/>
                      <a:sym typeface="Wingdings 2" pitchFamily="18" charset="2"/>
                    </a:rPr>
                    <a:t>Release #1.0</a:t>
                  </a:r>
                  <a:endParaRPr lang="ko-KR" altLang="en-US" sz="1000" b="1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142" name="직사각형 141">
                  <a:extLst>
                    <a:ext uri="{FF2B5EF4-FFF2-40B4-BE49-F238E27FC236}">
                      <a16:creationId xmlns:a16="http://schemas.microsoft.com/office/drawing/2014/main" id="{72EA952B-AE5F-4629-9B05-099E6BA9D151}"/>
                    </a:ext>
                  </a:extLst>
                </p:cNvPr>
                <p:cNvSpPr/>
                <p:nvPr/>
              </p:nvSpPr>
              <p:spPr>
                <a:xfrm>
                  <a:off x="3044892" y="2491844"/>
                  <a:ext cx="900000" cy="26075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72000" tIns="36000" rIns="72000" bIns="36000" rtlCol="0" anchor="ctr">
                  <a:noAutofit/>
                </a:bodyPr>
                <a:lstStyle/>
                <a:p>
                  <a:pPr algn="ctr" defTabSz="198416" eaLnBrk="0" latinLnBrk="0" hangingPunct="0"/>
                  <a:r>
                    <a:rPr lang="en-US" altLang="ko-KR" sz="900" b="1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itchFamily="18" charset="0"/>
                      <a:sym typeface="Wingdings 2" pitchFamily="18" charset="2"/>
                    </a:rPr>
                    <a:t>User Story #1</a:t>
                  </a:r>
                  <a:endParaRPr lang="ko-KR" altLang="en-US" sz="900" b="1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143" name="직사각형 142">
                  <a:extLst>
                    <a:ext uri="{FF2B5EF4-FFF2-40B4-BE49-F238E27FC236}">
                      <a16:creationId xmlns:a16="http://schemas.microsoft.com/office/drawing/2014/main" id="{D0520971-1DC8-4905-A978-C7849112B634}"/>
                    </a:ext>
                  </a:extLst>
                </p:cNvPr>
                <p:cNvSpPr/>
                <p:nvPr/>
              </p:nvSpPr>
              <p:spPr>
                <a:xfrm>
                  <a:off x="2900772" y="3067198"/>
                  <a:ext cx="1103143" cy="87406"/>
                </a:xfrm>
                <a:prstGeom prst="rect">
                  <a:avLst/>
                </a:prstGeom>
                <a:noFill/>
                <a:ln w="3175">
                  <a:noFill/>
                  <a:prstDash val="sysDot"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eaVert" wrap="none" lIns="72000" tIns="36000" rIns="72000" bIns="36000" rtlCol="0" anchor="ctr">
                  <a:noAutofit/>
                </a:bodyPr>
                <a:lstStyle/>
                <a:p>
                  <a:pPr algn="ctr" defTabSz="198416" eaLnBrk="0" latinLnBrk="0" hangingPunct="0"/>
                  <a:r>
                    <a:rPr lang="en-US" altLang="ko-KR" sz="1000" b="1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itchFamily="18" charset="0"/>
                      <a:sym typeface="Wingdings 2" pitchFamily="18" charset="2"/>
                    </a:rPr>
                    <a:t>…</a:t>
                  </a:r>
                  <a:endParaRPr lang="ko-KR" altLang="en-US" sz="1000" b="1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144" name="직사각형 143">
                  <a:extLst>
                    <a:ext uri="{FF2B5EF4-FFF2-40B4-BE49-F238E27FC236}">
                      <a16:creationId xmlns:a16="http://schemas.microsoft.com/office/drawing/2014/main" id="{5BE4230B-5168-429D-8CFC-8C21CC7490E1}"/>
                    </a:ext>
                  </a:extLst>
                </p:cNvPr>
                <p:cNvSpPr/>
                <p:nvPr/>
              </p:nvSpPr>
              <p:spPr>
                <a:xfrm>
                  <a:off x="3044891" y="2776218"/>
                  <a:ext cx="900000" cy="26075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72000" tIns="36000" rIns="72000" bIns="36000" rtlCol="0" anchor="ctr">
                  <a:noAutofit/>
                </a:bodyPr>
                <a:lstStyle/>
                <a:p>
                  <a:pPr algn="ctr" defTabSz="198416" eaLnBrk="0" latinLnBrk="0" hangingPunct="0"/>
                  <a:r>
                    <a:rPr lang="en-US" altLang="ko-KR" sz="900" b="1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itchFamily="18" charset="0"/>
                      <a:sym typeface="Wingdings 2" pitchFamily="18" charset="2"/>
                    </a:rPr>
                    <a:t>User Story #2</a:t>
                  </a:r>
                  <a:endParaRPr lang="ko-KR" altLang="en-US" sz="900" b="1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168" name="오각형 117">
                  <a:extLst>
                    <a:ext uri="{FF2B5EF4-FFF2-40B4-BE49-F238E27FC236}">
                      <a16:creationId xmlns:a16="http://schemas.microsoft.com/office/drawing/2014/main" id="{663ACBBA-FCE1-4AFE-9D32-365E824C23A0}"/>
                    </a:ext>
                  </a:extLst>
                </p:cNvPr>
                <p:cNvSpPr/>
                <p:nvPr/>
              </p:nvSpPr>
              <p:spPr>
                <a:xfrm>
                  <a:off x="5705672" y="2122865"/>
                  <a:ext cx="1816352" cy="1076372"/>
                </a:xfrm>
                <a:prstGeom prst="homePlate">
                  <a:avLst>
                    <a:gd name="adj" fmla="val 12014"/>
                  </a:avLst>
                </a:prstGeom>
                <a:solidFill>
                  <a:srgbClr val="B3A2CE"/>
                </a:solidFill>
                <a:ln w="3175">
                  <a:noFill/>
                  <a:prstDash val="sysDot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72000" tIns="36000" rIns="72000" bIns="36000" rtlCol="0" anchor="t">
                  <a:noAutofit/>
                </a:bodyPr>
                <a:lstStyle/>
                <a:p>
                  <a:pPr algn="ctr" defTabSz="198416" eaLnBrk="0" latinLnBrk="0" hangingPunct="0"/>
                  <a:r>
                    <a:rPr lang="en-US" altLang="ko-KR" sz="1000" b="1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itchFamily="18" charset="0"/>
                      <a:sym typeface="Wingdings 2" pitchFamily="18" charset="2"/>
                    </a:rPr>
                    <a:t>Release #2.0</a:t>
                  </a:r>
                  <a:endParaRPr lang="ko-KR" altLang="en-US" sz="1000" b="1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  <a:sym typeface="Wingdings 2" pitchFamily="18" charset="2"/>
                  </a:endParaRPr>
                </a:p>
              </p:txBody>
            </p:sp>
          </p:grpSp>
          <p:sp>
            <p:nvSpPr>
              <p:cNvPr id="136" name="TextBox 8">
                <a:extLst>
                  <a:ext uri="{FF2B5EF4-FFF2-40B4-BE49-F238E27FC236}">
                    <a16:creationId xmlns:a16="http://schemas.microsoft.com/office/drawing/2014/main" id="{F471D32E-7F9F-4C7C-850B-A97A03BFA7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2499" y="5378014"/>
                <a:ext cx="1551868" cy="3746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29" tIns="45715" rIns="91429" bIns="45715" anchor="ctr">
                <a:spAutoFit/>
              </a:bodyPr>
              <a:lstStyle>
                <a:defPPr>
                  <a:defRPr lang="ko-KR"/>
                </a:defPPr>
                <a:lvl1pPr algn="ctr" eaLnBrk="1" latinLnBrk="0" hangingPunct="1">
                  <a:buFont typeface="Wingdings" pitchFamily="2" charset="2"/>
                  <a:buNone/>
                  <a:defRPr kumimoji="0" sz="105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eaLnBrk="0" hangingPunct="0"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eaLnBrk="0" hangingPunct="0"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r>
                  <a:rPr lang="ko-KR" altLang="en-US" sz="1000" dirty="0" err="1"/>
                  <a:t>릴리즈</a:t>
                </a:r>
                <a:r>
                  <a:rPr lang="ko-KR" altLang="en-US" sz="1000" dirty="0"/>
                  <a:t> 계획 </a:t>
                </a:r>
                <a:br>
                  <a:rPr lang="ko-KR" altLang="en-US" sz="1000" dirty="0"/>
                </a:br>
                <a:r>
                  <a:rPr lang="en-US" altLang="ko-KR" sz="1000" b="0" dirty="0"/>
                  <a:t>(Release Plan)</a:t>
                </a:r>
              </a:p>
            </p:txBody>
          </p: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1A01E8C1-47A8-4B2B-B1D7-46F21EEA9FB2}"/>
                  </a:ext>
                </a:extLst>
              </p:cNvPr>
              <p:cNvCxnSpPr/>
              <p:nvPr/>
            </p:nvCxnSpPr>
            <p:spPr>
              <a:xfrm flipH="1">
                <a:off x="4040731" y="5794811"/>
                <a:ext cx="0" cy="1464875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E77D3DB8-B857-4F11-A79D-F6F7791E34A3}"/>
                  </a:ext>
                </a:extLst>
              </p:cNvPr>
              <p:cNvCxnSpPr/>
              <p:nvPr/>
            </p:nvCxnSpPr>
            <p:spPr>
              <a:xfrm flipH="1">
                <a:off x="5292752" y="5794811"/>
                <a:ext cx="0" cy="1464875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오각형 115">
                <a:extLst>
                  <a:ext uri="{FF2B5EF4-FFF2-40B4-BE49-F238E27FC236}">
                    <a16:creationId xmlns:a16="http://schemas.microsoft.com/office/drawing/2014/main" id="{AD803AB7-8F83-4102-980C-2FD4B53A9D99}"/>
                  </a:ext>
                </a:extLst>
              </p:cNvPr>
              <p:cNvSpPr/>
              <p:nvPr/>
            </p:nvSpPr>
            <p:spPr>
              <a:xfrm>
                <a:off x="4083345" y="6496718"/>
                <a:ext cx="588420" cy="384796"/>
              </a:xfrm>
              <a:prstGeom prst="homePlate">
                <a:avLst>
                  <a:gd name="adj" fmla="val 40029"/>
                </a:avLst>
              </a:prstGeom>
              <a:solidFill>
                <a:srgbClr val="B3A2CE"/>
              </a:solidFill>
              <a:ln w="3175">
                <a:noFill/>
                <a:prstDash val="sysDot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lIns="71991" tIns="35996" rIns="71991" bIns="35996" rtlCol="0" anchor="ctr">
                <a:noAutofit/>
              </a:bodyPr>
              <a:lstStyle/>
              <a:p>
                <a:pPr algn="ctr" defTabSz="198416" eaLnBrk="0" latinLnBrk="0" hangingPunct="0"/>
                <a:r>
                  <a:rPr lang="en-US" altLang="ko-KR" sz="1000" b="1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  <a:sym typeface="Wingdings 2" pitchFamily="18" charset="2"/>
                  </a:rPr>
                  <a:t>Release #1.1</a:t>
                </a:r>
              </a:p>
            </p:txBody>
          </p:sp>
          <p:sp>
            <p:nvSpPr>
              <p:cNvPr id="140" name="오각형 116">
                <a:extLst>
                  <a:ext uri="{FF2B5EF4-FFF2-40B4-BE49-F238E27FC236}">
                    <a16:creationId xmlns:a16="http://schemas.microsoft.com/office/drawing/2014/main" id="{B8D33B52-EEB7-4A52-A61A-42E036D307A8}"/>
                  </a:ext>
                </a:extLst>
              </p:cNvPr>
              <p:cNvSpPr/>
              <p:nvPr/>
            </p:nvSpPr>
            <p:spPr>
              <a:xfrm>
                <a:off x="4704332" y="6517557"/>
                <a:ext cx="588420" cy="384796"/>
              </a:xfrm>
              <a:prstGeom prst="homePlate">
                <a:avLst>
                  <a:gd name="adj" fmla="val 40029"/>
                </a:avLst>
              </a:prstGeom>
              <a:solidFill>
                <a:srgbClr val="B3A2CE"/>
              </a:solidFill>
              <a:ln w="3175">
                <a:noFill/>
                <a:prstDash val="sysDot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lIns="71991" tIns="35996" rIns="71991" bIns="35996" rtlCol="0" anchor="ctr">
                <a:noAutofit/>
              </a:bodyPr>
              <a:lstStyle/>
              <a:p>
                <a:pPr algn="ctr" defTabSz="198416" eaLnBrk="0" latinLnBrk="0" hangingPunct="0"/>
                <a:r>
                  <a:rPr lang="en-US" altLang="ko-KR" sz="10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itchFamily="18" charset="0"/>
                    <a:sym typeface="Wingdings 2" pitchFamily="18" charset="2"/>
                  </a:rPr>
                  <a:t>Release #1.2</a:t>
                </a:r>
              </a:p>
            </p:txBody>
          </p:sp>
        </p:grp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76CE6FCE-9AB4-43E4-AEF9-9D3C37D3DD14}"/>
              </a:ext>
            </a:extLst>
          </p:cNvPr>
          <p:cNvGrpSpPr/>
          <p:nvPr/>
        </p:nvGrpSpPr>
        <p:grpSpPr>
          <a:xfrm>
            <a:off x="3485576" y="5253018"/>
            <a:ext cx="4610200" cy="441828"/>
            <a:chOff x="5059856" y="3186816"/>
            <a:chExt cx="6924646" cy="333955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62" name="오각형 74">
              <a:extLst>
                <a:ext uri="{FF2B5EF4-FFF2-40B4-BE49-F238E27FC236}">
                  <a16:creationId xmlns:a16="http://schemas.microsoft.com/office/drawing/2014/main" id="{449CE421-F25D-41C4-A9A6-65EC03C4780C}"/>
                </a:ext>
              </a:extLst>
            </p:cNvPr>
            <p:cNvSpPr/>
            <p:nvPr/>
          </p:nvSpPr>
          <p:spPr>
            <a:xfrm>
              <a:off x="5059856" y="3186816"/>
              <a:ext cx="1037542" cy="333954"/>
            </a:xfrm>
            <a:prstGeom prst="homePlate">
              <a:avLst>
                <a:gd name="adj" fmla="val 22864"/>
              </a:avLst>
            </a:prstGeom>
            <a:solidFill>
              <a:schemeClr val="tx2">
                <a:lumMod val="60000"/>
                <a:lumOff val="40000"/>
              </a:schemeClr>
            </a:solidFill>
            <a:ln w="31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Sprint </a:t>
              </a:r>
              <a:br>
                <a:rPr lang="en-US" altLang="ko-KR" sz="1200" b="1" dirty="0">
                  <a:solidFill>
                    <a:schemeClr val="bg1"/>
                  </a:solidFill>
                </a:rPr>
              </a:br>
              <a:r>
                <a:rPr lang="en-US" altLang="ko-KR" sz="1200" b="1" dirty="0">
                  <a:solidFill>
                    <a:schemeClr val="bg1"/>
                  </a:solidFill>
                </a:rPr>
                <a:t>#1</a:t>
              </a:r>
            </a:p>
          </p:txBody>
        </p:sp>
        <p:sp>
          <p:nvSpPr>
            <p:cNvPr id="163" name="갈매기형 수장 75">
              <a:extLst>
                <a:ext uri="{FF2B5EF4-FFF2-40B4-BE49-F238E27FC236}">
                  <a16:creationId xmlns:a16="http://schemas.microsoft.com/office/drawing/2014/main" id="{703FC335-56AC-4F40-89EF-BB34A1184183}"/>
                </a:ext>
              </a:extLst>
            </p:cNvPr>
            <p:cNvSpPr/>
            <p:nvPr/>
          </p:nvSpPr>
          <p:spPr>
            <a:xfrm>
              <a:off x="6085905" y="3186817"/>
              <a:ext cx="1088475" cy="333954"/>
            </a:xfrm>
            <a:prstGeom prst="chevron">
              <a:avLst>
                <a:gd name="adj" fmla="val 19849"/>
              </a:avLst>
            </a:prstGeom>
            <a:solidFill>
              <a:schemeClr val="tx2">
                <a:lumMod val="60000"/>
                <a:lumOff val="40000"/>
              </a:schemeClr>
            </a:solidFill>
            <a:ln w="31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Sprint </a:t>
              </a:r>
              <a:br>
                <a:rPr lang="en-US" altLang="ko-KR" sz="1200" b="1" dirty="0">
                  <a:solidFill>
                    <a:schemeClr val="bg1"/>
                  </a:solidFill>
                </a:rPr>
              </a:br>
              <a:r>
                <a:rPr lang="en-US" altLang="ko-KR" sz="1200" b="1" dirty="0">
                  <a:solidFill>
                    <a:schemeClr val="bg1"/>
                  </a:solidFill>
                </a:rPr>
                <a:t>#2</a:t>
              </a:r>
            </a:p>
          </p:txBody>
        </p:sp>
        <p:sp>
          <p:nvSpPr>
            <p:cNvPr id="164" name="갈매기형 수장 76">
              <a:extLst>
                <a:ext uri="{FF2B5EF4-FFF2-40B4-BE49-F238E27FC236}">
                  <a16:creationId xmlns:a16="http://schemas.microsoft.com/office/drawing/2014/main" id="{E1DBE760-BDA1-4342-87D7-2383EEF868C6}"/>
                </a:ext>
              </a:extLst>
            </p:cNvPr>
            <p:cNvSpPr/>
            <p:nvPr/>
          </p:nvSpPr>
          <p:spPr>
            <a:xfrm>
              <a:off x="7346301" y="3186817"/>
              <a:ext cx="1088475" cy="333954"/>
            </a:xfrm>
            <a:prstGeom prst="chevron">
              <a:avLst>
                <a:gd name="adj" fmla="val 18655"/>
              </a:avLst>
            </a:prstGeom>
            <a:solidFill>
              <a:schemeClr val="tx2">
                <a:lumMod val="60000"/>
                <a:lumOff val="40000"/>
              </a:schemeClr>
            </a:solidFill>
            <a:ln w="31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Sprint </a:t>
              </a:r>
              <a:br>
                <a:rPr lang="en-US" altLang="ko-KR" sz="1200" b="1" dirty="0">
                  <a:solidFill>
                    <a:schemeClr val="bg1"/>
                  </a:solidFill>
                </a:rPr>
              </a:br>
              <a:r>
                <a:rPr lang="en-US" altLang="ko-KR" sz="1200" b="1" dirty="0">
                  <a:solidFill>
                    <a:schemeClr val="bg1"/>
                  </a:solidFill>
                </a:rPr>
                <a:t>#3</a:t>
              </a:r>
            </a:p>
          </p:txBody>
        </p:sp>
        <p:sp>
          <p:nvSpPr>
            <p:cNvPr id="165" name="갈매기형 수장 76">
              <a:extLst>
                <a:ext uri="{FF2B5EF4-FFF2-40B4-BE49-F238E27FC236}">
                  <a16:creationId xmlns:a16="http://schemas.microsoft.com/office/drawing/2014/main" id="{53B23AD0-3501-430F-A2C1-2ECDC0FE5A28}"/>
                </a:ext>
              </a:extLst>
            </p:cNvPr>
            <p:cNvSpPr/>
            <p:nvPr/>
          </p:nvSpPr>
          <p:spPr>
            <a:xfrm>
              <a:off x="8541074" y="3186817"/>
              <a:ext cx="1179569" cy="333954"/>
            </a:xfrm>
            <a:prstGeom prst="chevron">
              <a:avLst>
                <a:gd name="adj" fmla="val 19032"/>
              </a:avLst>
            </a:prstGeom>
            <a:solidFill>
              <a:schemeClr val="tx2">
                <a:lumMod val="60000"/>
                <a:lumOff val="40000"/>
              </a:schemeClr>
            </a:solidFill>
            <a:ln w="31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Sprint </a:t>
              </a:r>
              <a:br>
                <a:rPr lang="en-US" altLang="ko-KR" sz="1200" b="1" dirty="0">
                  <a:solidFill>
                    <a:schemeClr val="bg1"/>
                  </a:solidFill>
                </a:rPr>
              </a:br>
              <a:r>
                <a:rPr lang="en-US" altLang="ko-KR" sz="1200" b="1" dirty="0">
                  <a:solidFill>
                    <a:schemeClr val="bg1"/>
                  </a:solidFill>
                </a:rPr>
                <a:t>#4</a:t>
              </a:r>
            </a:p>
          </p:txBody>
        </p:sp>
        <p:sp>
          <p:nvSpPr>
            <p:cNvPr id="166" name="갈매기형 수장 76">
              <a:extLst>
                <a:ext uri="{FF2B5EF4-FFF2-40B4-BE49-F238E27FC236}">
                  <a16:creationId xmlns:a16="http://schemas.microsoft.com/office/drawing/2014/main" id="{9452398D-D2C0-4935-80E3-F67E2BCC0A23}"/>
                </a:ext>
              </a:extLst>
            </p:cNvPr>
            <p:cNvSpPr/>
            <p:nvPr/>
          </p:nvSpPr>
          <p:spPr>
            <a:xfrm>
              <a:off x="9814385" y="3186817"/>
              <a:ext cx="1098742" cy="333954"/>
            </a:xfrm>
            <a:prstGeom prst="chevron">
              <a:avLst>
                <a:gd name="adj" fmla="val 19032"/>
              </a:avLst>
            </a:prstGeom>
            <a:solidFill>
              <a:schemeClr val="tx2">
                <a:lumMod val="60000"/>
                <a:lumOff val="40000"/>
              </a:schemeClr>
            </a:solidFill>
            <a:ln w="31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Sprint </a:t>
              </a:r>
              <a:br>
                <a:rPr lang="en-US" altLang="ko-KR" sz="1200" b="1" dirty="0">
                  <a:solidFill>
                    <a:schemeClr val="bg1"/>
                  </a:solidFill>
                </a:rPr>
              </a:br>
              <a:r>
                <a:rPr lang="en-US" altLang="ko-KR" sz="1200" b="1" dirty="0">
                  <a:solidFill>
                    <a:schemeClr val="bg1"/>
                  </a:solidFill>
                </a:rPr>
                <a:t>#5</a:t>
              </a:r>
            </a:p>
          </p:txBody>
        </p:sp>
        <p:sp>
          <p:nvSpPr>
            <p:cNvPr id="167" name="갈매기형 수장 76">
              <a:extLst>
                <a:ext uri="{FF2B5EF4-FFF2-40B4-BE49-F238E27FC236}">
                  <a16:creationId xmlns:a16="http://schemas.microsoft.com/office/drawing/2014/main" id="{61123C70-5461-4F9B-95E2-4ED5E8BC9963}"/>
                </a:ext>
              </a:extLst>
            </p:cNvPr>
            <p:cNvSpPr/>
            <p:nvPr/>
          </p:nvSpPr>
          <p:spPr>
            <a:xfrm>
              <a:off x="10885760" y="3186817"/>
              <a:ext cx="1098742" cy="333954"/>
            </a:xfrm>
            <a:prstGeom prst="chevron">
              <a:avLst>
                <a:gd name="adj" fmla="val 19032"/>
              </a:avLst>
            </a:prstGeom>
            <a:solidFill>
              <a:schemeClr val="tx2">
                <a:lumMod val="60000"/>
                <a:lumOff val="40000"/>
              </a:schemeClr>
            </a:solidFill>
            <a:ln w="31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…</a:t>
              </a: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991910B2-BB96-42F2-95D6-B3E0088D8F18}"/>
              </a:ext>
            </a:extLst>
          </p:cNvPr>
          <p:cNvSpPr txBox="1"/>
          <p:nvPr/>
        </p:nvSpPr>
        <p:spPr>
          <a:xfrm>
            <a:off x="6793392" y="2550515"/>
            <a:ext cx="2736000" cy="470811"/>
          </a:xfrm>
          <a:prstGeom prst="rect">
            <a:avLst/>
          </a:prstGeom>
          <a:noFill/>
          <a:ln>
            <a:noFill/>
          </a:ln>
        </p:spPr>
        <p:txBody>
          <a:bodyPr wrap="square" lIns="91429" tIns="45715" rIns="91429" bIns="45715" rtlCol="0" anchor="t" anchorCtr="0">
            <a:noAutofit/>
          </a:bodyPr>
          <a:lstStyle/>
          <a:p>
            <a:pPr marL="171450" indent="-171450">
              <a:spcBef>
                <a:spcPts val="600"/>
              </a:spcBef>
              <a:buFont typeface="맑은 고딕" panose="020B0503020000020004" pitchFamily="50" charset="-127"/>
              <a:buChar char="-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Sprint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주기는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2~4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 사이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맑은 고딕" panose="020B0503020000020004" pitchFamily="50" charset="-127"/>
              <a:buChar char="-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기간과 출시 계획 고려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078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Agile Delivery Process – </a:t>
            </a:r>
            <a:r>
              <a:rPr lang="ko-KR" altLang="en-US" dirty="0"/>
              <a:t>일감크기 추정</a:t>
            </a:r>
            <a:endParaRPr lang="ko-KR" altLang="en-US" sz="2600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49F7880-62EE-E64C-A8AA-41F3D4B00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일감 </a:t>
            </a:r>
            <a:r>
              <a:rPr lang="ko-KR" altLang="en-US" dirty="0" err="1"/>
              <a:t>크기란</a:t>
            </a:r>
            <a:r>
              <a:rPr lang="ko-KR" altLang="en-US" dirty="0"/>
              <a:t> 하나의 </a:t>
            </a:r>
            <a:r>
              <a:rPr lang="en-US" altLang="ko-KR" dirty="0" err="1"/>
              <a:t>UserStory</a:t>
            </a:r>
            <a:r>
              <a:rPr lang="ko-KR" altLang="en-US" dirty="0"/>
              <a:t>를 완료하는 데 드는 노력에 대한 상대적인 크기를 말한다</a:t>
            </a:r>
            <a:r>
              <a:rPr lang="en-US" altLang="ko-KR" dirty="0"/>
              <a:t>.</a:t>
            </a:r>
            <a:endParaRPr lang="ko-Kore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D78C393-B5AD-814A-ADBC-FBF298E4E6A4}"/>
              </a:ext>
            </a:extLst>
          </p:cNvPr>
          <p:cNvGrpSpPr/>
          <p:nvPr/>
        </p:nvGrpSpPr>
        <p:grpSpPr>
          <a:xfrm>
            <a:off x="777602" y="1129161"/>
            <a:ext cx="8503349" cy="1774779"/>
            <a:chOff x="777602" y="1369400"/>
            <a:chExt cx="8503349" cy="1774779"/>
          </a:xfrm>
        </p:grpSpPr>
        <p:sp>
          <p:nvSpPr>
            <p:cNvPr id="7" name="갈매기형 수장 6"/>
            <p:cNvSpPr/>
            <p:nvPr/>
          </p:nvSpPr>
          <p:spPr>
            <a:xfrm>
              <a:off x="777602" y="1626171"/>
              <a:ext cx="2190289" cy="244874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lIns="49530" tIns="24765" rIns="49530" bIns="24765" anchor="ctr"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marL="0" lvl="1" algn="ctr"/>
              <a:r>
                <a:rPr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  <a:cs typeface="Lato Black" charset="0"/>
                </a:rPr>
                <a:t>Initiating</a:t>
              </a:r>
            </a:p>
          </p:txBody>
        </p:sp>
        <p:sp>
          <p:nvSpPr>
            <p:cNvPr id="8" name="갈매기형 수장 7"/>
            <p:cNvSpPr/>
            <p:nvPr/>
          </p:nvSpPr>
          <p:spPr>
            <a:xfrm>
              <a:off x="2928563" y="1626171"/>
              <a:ext cx="2156435" cy="244874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lIns="49530" tIns="24765" rIns="49530" bIns="24765" anchor="ctr"/>
            <a:lstStyle/>
            <a:p>
              <a:pPr marL="0" lvl="1" algn="ctr"/>
              <a:r>
                <a:rPr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  <a:cs typeface="Lato Black" charset="0"/>
                </a:rPr>
                <a:t>Planning</a:t>
              </a:r>
            </a:p>
          </p:txBody>
        </p:sp>
        <p:sp>
          <p:nvSpPr>
            <p:cNvPr id="10" name="갈매기형 수장 9"/>
            <p:cNvSpPr/>
            <p:nvPr/>
          </p:nvSpPr>
          <p:spPr>
            <a:xfrm>
              <a:off x="5043512" y="1626171"/>
              <a:ext cx="4062490" cy="244874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lIns="49530" tIns="24765" rIns="49530" bIns="24765" anchor="ctr"/>
            <a:lstStyle/>
            <a:p>
              <a:pPr marL="0" lvl="1" algn="ctr"/>
              <a:r>
                <a:rPr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  <a:cs typeface="Lato Black" charset="0"/>
                </a:rPr>
                <a:t>Executing &amp; Control</a:t>
              </a:r>
            </a:p>
          </p:txBody>
        </p:sp>
        <p:cxnSp>
          <p:nvCxnSpPr>
            <p:cNvPr id="11" name="꺾인 연결선 10"/>
            <p:cNvCxnSpPr>
              <a:stCxn id="16" idx="3"/>
              <a:endCxn id="17" idx="2"/>
            </p:cNvCxnSpPr>
            <p:nvPr/>
          </p:nvCxnSpPr>
          <p:spPr bwMode="auto">
            <a:xfrm flipV="1">
              <a:off x="1702011" y="2802735"/>
              <a:ext cx="622802" cy="86035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cxnSpLocks/>
            </p:cNvCxnSpPr>
            <p:nvPr/>
          </p:nvCxnSpPr>
          <p:spPr bwMode="auto">
            <a:xfrm>
              <a:off x="2761268" y="2616807"/>
              <a:ext cx="206623" cy="0"/>
            </a:xfrm>
            <a:prstGeom prst="straightConnector1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15" idx="2"/>
              <a:endCxn id="16" idx="0"/>
            </p:cNvCxnSpPr>
            <p:nvPr/>
          </p:nvCxnSpPr>
          <p:spPr bwMode="auto">
            <a:xfrm>
              <a:off x="1265556" y="2449703"/>
              <a:ext cx="0" cy="184997"/>
            </a:xfrm>
            <a:prstGeom prst="straightConnector1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829100" y="1941563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Scrum </a:t>
              </a:r>
              <a:r>
                <a:rPr lang="en-US" altLang="ko-KR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Team</a:t>
              </a:r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구성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29100" y="2634700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Scrum </a:t>
              </a:r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환경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구성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888357" y="2294595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Product</a:t>
              </a:r>
            </a:p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Backlog</a:t>
              </a:r>
              <a:r>
                <a:rPr lang="ko-KR" altLang="en-US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도출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67892" y="2294595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Release </a:t>
              </a:r>
              <a:b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</a:br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Planning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047426" y="1932649"/>
              <a:ext cx="872911" cy="508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ko-KR" altLang="en-US" sz="1100" b="1" kern="0" dirty="0" err="1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일감크기</a:t>
              </a:r>
              <a:endParaRPr lang="en-US" altLang="ko-KR" sz="1100" b="1" kern="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ko-KR" altLang="en-US" sz="1100" b="1" kern="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추정</a:t>
              </a:r>
              <a:endParaRPr lang="en-US" altLang="ko-KR" sz="1100" b="1" kern="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155235" y="2282366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</a:p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Planning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95207" y="2631874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성과측정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및 분석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653466" y="1930782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Daily Scrum</a:t>
              </a:r>
            </a:p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Meeting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182805" y="2627557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</a:p>
            <a:p>
              <a:pPr marL="0" lvl="1" algn="ctr" defTabSz="1407995" eaLnBrk="0" hangingPunct="0"/>
              <a:r>
                <a:rPr lang="ko-KR" altLang="en-US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회고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130901" y="2294595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</a:p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Review</a:t>
              </a:r>
            </a:p>
          </p:txBody>
        </p:sp>
        <p:sp>
          <p:nvSpPr>
            <p:cNvPr id="26" name="object 17"/>
            <p:cNvSpPr txBox="1"/>
            <p:nvPr/>
          </p:nvSpPr>
          <p:spPr>
            <a:xfrm>
              <a:off x="843424" y="1369400"/>
              <a:ext cx="4209828" cy="210938"/>
            </a:xfrm>
            <a:prstGeom prst="rect">
              <a:avLst/>
            </a:prstGeom>
            <a:noFill/>
          </p:spPr>
          <p:txBody>
            <a:bodyPr wrap="square" lIns="56499" tIns="28249" rIns="56499" bIns="28249" rtlCol="0">
              <a:sp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</a:sp3d>
            </a:bodyPr>
            <a:lstStyle>
              <a:defPPr>
                <a:defRPr lang="ko-KR"/>
              </a:defPPr>
              <a:lvl1pPr algn="ctr">
                <a:defRPr sz="120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Lato Black" charset="0"/>
                </a:defRPr>
              </a:lvl1pPr>
            </a:lstStyle>
            <a:p>
              <a:pPr marL="0" lvl="1" algn="ctr" defTabSz="1407995" eaLnBrk="0" hangingPunct="0">
                <a:defRPr/>
              </a:pPr>
              <a:r>
                <a:rPr lang="en-US"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  <a:r>
                <a:rPr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Zero</a:t>
              </a:r>
            </a:p>
          </p:txBody>
        </p:sp>
        <p:sp>
          <p:nvSpPr>
            <p:cNvPr id="27" name="object 17"/>
            <p:cNvSpPr txBox="1"/>
            <p:nvPr/>
          </p:nvSpPr>
          <p:spPr>
            <a:xfrm>
              <a:off x="5071123" y="1369400"/>
              <a:ext cx="4209828" cy="210938"/>
            </a:xfrm>
            <a:prstGeom prst="rect">
              <a:avLst/>
            </a:prstGeom>
            <a:noFill/>
          </p:spPr>
          <p:txBody>
            <a:bodyPr wrap="square" lIns="56499" tIns="28249" rIns="56499" bIns="28249" rtlCol="0">
              <a:sp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</a:sp3d>
            </a:bodyPr>
            <a:lstStyle>
              <a:defPPr>
                <a:defRPr lang="ko-KR"/>
              </a:defPPr>
              <a:lvl1pPr algn="ctr" defTabSz="914400" latinLnBrk="0">
                <a:defRPr sz="900" b="1" kern="0">
                  <a:solidFill>
                    <a:srgbClr val="F79646">
                      <a:lumMod val="75000"/>
                    </a:srgb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Lato Black" charset="0"/>
                </a:defRPr>
              </a:lvl1pPr>
            </a:lstStyle>
            <a:p>
              <a:pPr marL="0" lvl="1" algn="ctr" defTabSz="1407995" eaLnBrk="0" hangingPunct="0"/>
              <a:r>
                <a:rPr lang="en-US"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  <a:r>
                <a:rPr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lang="en-US"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#1 ~ #N</a:t>
              </a:r>
              <a:endParaRPr sz="1000" kern="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28" name="꺾인 연결선 27"/>
            <p:cNvCxnSpPr>
              <a:stCxn id="15" idx="3"/>
              <a:endCxn id="17" idx="0"/>
            </p:cNvCxnSpPr>
            <p:nvPr/>
          </p:nvCxnSpPr>
          <p:spPr>
            <a:xfrm>
              <a:off x="1702011" y="2195633"/>
              <a:ext cx="622802" cy="98962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4047029" y="2636039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품질</a:t>
              </a:r>
              <a:r>
                <a:rPr lang="en-US" altLang="ko-KR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/</a:t>
              </a:r>
              <a:r>
                <a: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소통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en-US" altLang="ko-KR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Planning</a:t>
              </a:r>
            </a:p>
          </p:txBody>
        </p:sp>
        <p:cxnSp>
          <p:nvCxnSpPr>
            <p:cNvPr id="31" name="꺾인 연결선 30"/>
            <p:cNvCxnSpPr>
              <a:stCxn id="19" idx="3"/>
              <a:endCxn id="21" idx="1"/>
            </p:cNvCxnSpPr>
            <p:nvPr/>
          </p:nvCxnSpPr>
          <p:spPr>
            <a:xfrm>
              <a:off x="4920337" y="2186719"/>
              <a:ext cx="234898" cy="349717"/>
            </a:xfrm>
            <a:prstGeom prst="bentConnector3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>
              <a:stCxn id="18" idx="0"/>
              <a:endCxn id="19" idx="1"/>
            </p:cNvCxnSpPr>
            <p:nvPr/>
          </p:nvCxnSpPr>
          <p:spPr>
            <a:xfrm rot="5400000" flipH="1" flipV="1">
              <a:off x="3671949" y="1919118"/>
              <a:ext cx="107876" cy="643078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cxnSpLocks/>
              <a:stCxn id="18" idx="2"/>
              <a:endCxn id="29" idx="1"/>
            </p:cNvCxnSpPr>
            <p:nvPr/>
          </p:nvCxnSpPr>
          <p:spPr>
            <a:xfrm rot="16200000" flipH="1">
              <a:off x="3682001" y="2525081"/>
              <a:ext cx="87374" cy="642681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>
              <a:stCxn id="21" idx="0"/>
              <a:endCxn id="23" idx="1"/>
            </p:cNvCxnSpPr>
            <p:nvPr/>
          </p:nvCxnSpPr>
          <p:spPr>
            <a:xfrm rot="5400000" flipH="1" flipV="1">
              <a:off x="6073821" y="1702722"/>
              <a:ext cx="97514" cy="1061775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>
              <a:stCxn id="23" idx="3"/>
              <a:endCxn id="25" idx="0"/>
            </p:cNvCxnSpPr>
            <p:nvPr/>
          </p:nvCxnSpPr>
          <p:spPr>
            <a:xfrm>
              <a:off x="7526377" y="2184852"/>
              <a:ext cx="1040980" cy="109743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 35"/>
            <p:cNvCxnSpPr>
              <a:stCxn id="25" idx="2"/>
              <a:endCxn id="24" idx="3"/>
            </p:cNvCxnSpPr>
            <p:nvPr/>
          </p:nvCxnSpPr>
          <p:spPr>
            <a:xfrm rot="5400000">
              <a:off x="8272091" y="2586361"/>
              <a:ext cx="78892" cy="511641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24" idx="1"/>
              <a:endCxn id="22" idx="3"/>
            </p:cNvCxnSpPr>
            <p:nvPr/>
          </p:nvCxnSpPr>
          <p:spPr>
            <a:xfrm flipH="1">
              <a:off x="6968118" y="2881627"/>
              <a:ext cx="214687" cy="4317"/>
            </a:xfrm>
            <a:prstGeom prst="straightConnector1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22" idx="1"/>
              <a:endCxn id="21" idx="2"/>
            </p:cNvCxnSpPr>
            <p:nvPr/>
          </p:nvCxnSpPr>
          <p:spPr>
            <a:xfrm rot="10800000">
              <a:off x="5591691" y="2790506"/>
              <a:ext cx="503516" cy="95438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>
              <a:stCxn id="29" idx="3"/>
              <a:endCxn id="21" idx="1"/>
            </p:cNvCxnSpPr>
            <p:nvPr/>
          </p:nvCxnSpPr>
          <p:spPr>
            <a:xfrm flipV="1">
              <a:off x="4919940" y="2536436"/>
              <a:ext cx="235295" cy="353673"/>
            </a:xfrm>
            <a:prstGeom prst="bentConnector3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DC503DA-2405-CA44-A982-067AB48275F1}"/>
              </a:ext>
            </a:extLst>
          </p:cNvPr>
          <p:cNvSpPr txBox="1"/>
          <p:nvPr/>
        </p:nvSpPr>
        <p:spPr bwMode="auto">
          <a:xfrm>
            <a:off x="481781" y="3051352"/>
            <a:ext cx="4003410" cy="354629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43984" tIns="35996" rIns="71991" bIns="35996" rtlCol="0" anchor="ctr">
            <a:noAutofit/>
          </a:bodyPr>
          <a:lstStyle>
            <a:defPPr>
              <a:defRPr lang="ko-KR"/>
            </a:defPPr>
            <a:lvl1pPr marL="171450" indent="-171450" defTabSz="198438" eaLnBrk="0" latinLnBrk="0" hangingPunct="0">
              <a:spcAft>
                <a:spcPts val="600"/>
              </a:spcAft>
              <a:buFont typeface="Wingdings" panose="05000000000000000000" pitchFamily="2" charset="2"/>
              <a:buChar char="§"/>
              <a:defRPr sz="1400" b="1">
                <a:solidFill>
                  <a:schemeClr val="dk1"/>
                </a:solidFill>
                <a:latin typeface="+mn-ea"/>
                <a:ea typeface="+mn-ea"/>
                <a:cs typeface="Times New Roman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A3C06B5-2AAE-5C41-ABA0-33156EB77F79}"/>
              </a:ext>
            </a:extLst>
          </p:cNvPr>
          <p:cNvSpPr txBox="1"/>
          <p:nvPr/>
        </p:nvSpPr>
        <p:spPr bwMode="auto">
          <a:xfrm>
            <a:off x="4553003" y="3050738"/>
            <a:ext cx="5079947" cy="354629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43984" tIns="35996" rIns="71991" bIns="35996" rtlCol="0" anchor="ctr">
            <a:noAutofit/>
          </a:bodyPr>
          <a:lstStyle>
            <a:defPPr>
              <a:defRPr lang="ko-KR"/>
            </a:defPPr>
            <a:lvl1pPr marL="171450" indent="-171450" defTabSz="198438" eaLnBrk="0" latinLnBrk="0" hangingPunct="0">
              <a:spcAft>
                <a:spcPts val="600"/>
              </a:spcAft>
              <a:buFont typeface="Wingdings" panose="05000000000000000000" pitchFamily="2" charset="2"/>
              <a:buChar char="§"/>
              <a:defRPr sz="1400" b="1">
                <a:solidFill>
                  <a:schemeClr val="dk1"/>
                </a:solidFill>
                <a:latin typeface="+mn-ea"/>
                <a:ea typeface="+mn-ea"/>
                <a:cs typeface="Times New Roman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marL="0" lvl="0" indent="0">
              <a:spcAft>
                <a:spcPts val="400"/>
              </a:spcAft>
              <a:buNone/>
              <a:defRPr/>
            </a:pPr>
            <a:endParaRPr lang="en-US" altLang="ko-KR" sz="1200" kern="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1431" lvl="0" indent="-171431">
              <a:spcAft>
                <a:spcPts val="400"/>
              </a:spcAft>
              <a:defRPr/>
            </a:pP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일감 크기 추정 목적 </a:t>
            </a:r>
            <a:r>
              <a:rPr lang="en-US" altLang="ko-KR" sz="1200" kern="0" dirty="0">
                <a:solidFill>
                  <a:prstClr val="black"/>
                </a:solidFill>
                <a:latin typeface="맑은 고딕"/>
                <a:ea typeface="맑은 고딕"/>
              </a:rPr>
              <a:t>?</a:t>
            </a: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endParaRPr lang="en-US" altLang="ko-KR" sz="1200" kern="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57148" lvl="0" indent="-179367">
              <a:buFont typeface="시스템 서체 일반체"/>
              <a:buChar char="-"/>
              <a:defRPr/>
            </a:pPr>
            <a:r>
              <a:rPr lang="ko-KR" altLang="en-US" sz="1100" b="0" dirty="0"/>
              <a:t>전체 일감의 양을 짐작하고</a:t>
            </a:r>
            <a:r>
              <a:rPr lang="en-US" altLang="ko-KR" sz="1100" b="0" dirty="0"/>
              <a:t>, </a:t>
            </a:r>
            <a:r>
              <a:rPr lang="ko-KR" altLang="en-US" sz="1100" b="0" dirty="0"/>
              <a:t>릴리즈 계획을 수립하기 위함</a:t>
            </a:r>
            <a:endParaRPr lang="en-US" altLang="ko-KR" sz="1100" b="0" dirty="0"/>
          </a:p>
          <a:p>
            <a:pPr marL="357148" lvl="0" indent="-179367">
              <a:buFont typeface="시스템 서체 일반체"/>
              <a:buChar char="-"/>
              <a:defRPr/>
            </a:pPr>
            <a:r>
              <a:rPr lang="ko-KR" altLang="en-US" sz="1100" b="0" dirty="0"/>
              <a:t>또한 스프린트마다 팀 속도를 측정하고</a:t>
            </a:r>
            <a:r>
              <a:rPr lang="en-US" altLang="ko-KR" sz="1100" b="0" dirty="0"/>
              <a:t>, </a:t>
            </a:r>
            <a:r>
              <a:rPr lang="ko-KR" altLang="en-US" sz="1100" b="0" dirty="0"/>
              <a:t>잔여 일감의 완료 가능성을 예측할 수 있음</a:t>
            </a:r>
            <a:endParaRPr lang="en-US" altLang="ko-KR" sz="1100" b="0" dirty="0"/>
          </a:p>
          <a:p>
            <a:pPr marL="357148" lvl="0" indent="-179367">
              <a:buFont typeface="시스템 서체 일반체"/>
              <a:buChar char="-"/>
              <a:defRPr/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31" lvl="0" indent="-171431">
              <a:spcAft>
                <a:spcPts val="400"/>
              </a:spcAft>
              <a:defRPr/>
            </a:pP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주의사항</a:t>
            </a:r>
            <a:endParaRPr lang="en-US" altLang="ko-KR" sz="1200" kern="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57148" lvl="0" indent="-179367">
              <a:buFont typeface="시스템 서체 일반체"/>
              <a:buChar char="-"/>
              <a:defRPr/>
            </a:pPr>
            <a:r>
              <a:rPr lang="ko-KR" altLang="en-US" sz="1100" b="0" dirty="0"/>
              <a:t>일감 크기는 절대적이 아니라 팀원 역량에 따라 상대적인 것</a:t>
            </a:r>
            <a:endParaRPr lang="en-US" altLang="ko-KR" sz="1100" b="0" dirty="0"/>
          </a:p>
          <a:p>
            <a:pPr marL="357148" lvl="0" indent="-179367">
              <a:buFont typeface="시스템 서체 일반체"/>
              <a:buChar char="-"/>
              <a:defRPr/>
            </a:pPr>
            <a:r>
              <a:rPr lang="ko-KR" altLang="en-US" sz="1100" b="0" dirty="0"/>
              <a:t>즉</a:t>
            </a:r>
            <a:r>
              <a:rPr lang="en-US" altLang="ko-KR" sz="1100" b="0" dirty="0"/>
              <a:t>, </a:t>
            </a:r>
            <a:r>
              <a:rPr lang="ko-KR" altLang="en-US" sz="1100" b="0" dirty="0"/>
              <a:t>팀이 숙련되어 있지 않거나 해당 일감을 처음 접하는 것이라면 일감 크기는 커질 수 있다</a:t>
            </a:r>
            <a:r>
              <a:rPr lang="en-US" altLang="ko-KR" sz="1100" b="0" dirty="0"/>
              <a:t>.</a:t>
            </a:r>
          </a:p>
          <a:p>
            <a:pPr marL="357148" lvl="0" indent="-179367">
              <a:buFont typeface="시스템 서체 일반체"/>
              <a:buChar char="-"/>
              <a:defRPr/>
            </a:pPr>
            <a:r>
              <a:rPr lang="ko-KR" altLang="en-US" sz="1100" b="0" dirty="0"/>
              <a:t>따라서</a:t>
            </a:r>
            <a:r>
              <a:rPr lang="en-US" altLang="ko-KR" sz="1100" b="0" dirty="0"/>
              <a:t>, </a:t>
            </a:r>
            <a:r>
              <a:rPr lang="ko-KR" altLang="en-US" sz="1100" b="0" dirty="0"/>
              <a:t>기존 방식의 생산성을 강요하거나 개인 평가 목적으로  사용되어서는 안됨</a:t>
            </a:r>
            <a:r>
              <a:rPr lang="en-US" altLang="ko-KR" sz="1100" b="0" dirty="0"/>
              <a:t> </a:t>
            </a:r>
          </a:p>
          <a:p>
            <a:pPr marL="177781" lvl="0" indent="0">
              <a:buNone/>
              <a:defRPr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spcAft>
                <a:spcPts val="400"/>
              </a:spcAft>
              <a:buNone/>
              <a:defRPr/>
            </a:pP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endParaRPr lang="en-US" altLang="ko-KR" sz="1200" kern="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7781" lvl="0" indent="0">
              <a:buNone/>
              <a:defRPr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94" name="Picture 2" descr="What is Velocity in Scrum?">
            <a:extLst>
              <a:ext uri="{FF2B5EF4-FFF2-40B4-BE49-F238E27FC236}">
                <a16:creationId xmlns:a16="http://schemas.microsoft.com/office/drawing/2014/main" id="{9BF334A5-B30F-47C8-850A-EAD413369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4296" y="3716661"/>
            <a:ext cx="3673371" cy="217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21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Agile Delivery Process – Sprint Planning</a:t>
            </a:r>
            <a:endParaRPr lang="ko-KR" altLang="en-US" sz="2600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49F7880-62EE-E64C-A8AA-41F3D4B00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스프린트에서 계획은 스프린트 목표와 스프린트 </a:t>
            </a:r>
            <a:r>
              <a:rPr lang="ko-KR" altLang="en-US" dirty="0" err="1"/>
              <a:t>백로그를</a:t>
            </a:r>
            <a:r>
              <a:rPr lang="ko-KR" altLang="en-US" dirty="0"/>
              <a:t> 구체적으로 정의하는 과정이다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D78C393-B5AD-814A-ADBC-FBF298E4E6A4}"/>
              </a:ext>
            </a:extLst>
          </p:cNvPr>
          <p:cNvGrpSpPr/>
          <p:nvPr/>
        </p:nvGrpSpPr>
        <p:grpSpPr>
          <a:xfrm>
            <a:off x="777602" y="1129161"/>
            <a:ext cx="8503349" cy="1774779"/>
            <a:chOff x="777602" y="1369400"/>
            <a:chExt cx="8503349" cy="1774779"/>
          </a:xfrm>
        </p:grpSpPr>
        <p:sp>
          <p:nvSpPr>
            <p:cNvPr id="7" name="갈매기형 수장 6"/>
            <p:cNvSpPr/>
            <p:nvPr/>
          </p:nvSpPr>
          <p:spPr>
            <a:xfrm>
              <a:off x="777602" y="1626171"/>
              <a:ext cx="2190289" cy="244874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lIns="49530" tIns="24765" rIns="49530" bIns="24765" anchor="ctr"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marL="0" lvl="1" algn="ctr"/>
              <a:r>
                <a:rPr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  <a:cs typeface="Lato Black" charset="0"/>
                </a:rPr>
                <a:t>Initiating</a:t>
              </a:r>
            </a:p>
          </p:txBody>
        </p:sp>
        <p:sp>
          <p:nvSpPr>
            <p:cNvPr id="8" name="갈매기형 수장 7"/>
            <p:cNvSpPr/>
            <p:nvPr/>
          </p:nvSpPr>
          <p:spPr>
            <a:xfrm>
              <a:off x="2928563" y="1626171"/>
              <a:ext cx="2156435" cy="244874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lIns="49530" tIns="24765" rIns="49530" bIns="24765" anchor="ctr"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marL="0" lvl="1" algn="ctr"/>
              <a:r>
                <a:rPr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Planning</a:t>
              </a:r>
            </a:p>
          </p:txBody>
        </p:sp>
        <p:sp>
          <p:nvSpPr>
            <p:cNvPr id="10" name="갈매기형 수장 9"/>
            <p:cNvSpPr/>
            <p:nvPr/>
          </p:nvSpPr>
          <p:spPr>
            <a:xfrm>
              <a:off x="5043512" y="1626171"/>
              <a:ext cx="4062490" cy="244874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lIns="49530" tIns="24765" rIns="49530" bIns="24765" anchor="ctr"/>
            <a:lstStyle/>
            <a:p>
              <a:pPr marL="0" lvl="1" algn="ctr"/>
              <a:r>
                <a:rPr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Executing &amp; Control</a:t>
              </a:r>
            </a:p>
          </p:txBody>
        </p:sp>
        <p:cxnSp>
          <p:nvCxnSpPr>
            <p:cNvPr id="11" name="꺾인 연결선 10"/>
            <p:cNvCxnSpPr>
              <a:stCxn id="16" idx="3"/>
              <a:endCxn id="17" idx="2"/>
            </p:cNvCxnSpPr>
            <p:nvPr/>
          </p:nvCxnSpPr>
          <p:spPr bwMode="auto">
            <a:xfrm flipV="1">
              <a:off x="1702011" y="2802735"/>
              <a:ext cx="622802" cy="86035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cxnSpLocks/>
            </p:cNvCxnSpPr>
            <p:nvPr/>
          </p:nvCxnSpPr>
          <p:spPr bwMode="auto">
            <a:xfrm>
              <a:off x="2761268" y="2616807"/>
              <a:ext cx="206623" cy="0"/>
            </a:xfrm>
            <a:prstGeom prst="straightConnector1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15" idx="2"/>
              <a:endCxn id="16" idx="0"/>
            </p:cNvCxnSpPr>
            <p:nvPr/>
          </p:nvCxnSpPr>
          <p:spPr bwMode="auto">
            <a:xfrm>
              <a:off x="1265556" y="2449703"/>
              <a:ext cx="0" cy="184997"/>
            </a:xfrm>
            <a:prstGeom prst="straightConnector1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829100" y="1941563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Scrum </a:t>
              </a:r>
              <a:r>
                <a:rPr lang="en-US" altLang="ko-KR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Team</a:t>
              </a:r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구성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29100" y="2634700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Scrum </a:t>
              </a:r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환경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구성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888357" y="2294595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Product</a:t>
              </a:r>
            </a:p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Backlog</a:t>
              </a:r>
              <a:r>
                <a:rPr lang="ko-KR" altLang="en-US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도출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67892" y="2294595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Release </a:t>
              </a:r>
              <a:b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</a:br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Planning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047426" y="1932649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일감크기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추정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155235" y="2282366"/>
              <a:ext cx="872911" cy="508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1100" b="1" kern="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</a:p>
            <a:p>
              <a:pPr marL="0" lvl="1" algn="ctr" defTabSz="1407995" eaLnBrk="0" hangingPunct="0"/>
              <a:r>
                <a:rPr lang="en-US" altLang="ko-KR" sz="1100" b="1" kern="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Planning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95207" y="2631874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성과측정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및 분석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653466" y="1930782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Daily Scrum</a:t>
              </a:r>
            </a:p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Meeting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182805" y="2627557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</a:p>
            <a:p>
              <a:pPr marL="0" lvl="1" algn="ctr" defTabSz="1407995" eaLnBrk="0" hangingPunct="0"/>
              <a:r>
                <a:rPr lang="ko-KR" altLang="en-US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회고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130901" y="2294595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</a:p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Review</a:t>
              </a:r>
            </a:p>
          </p:txBody>
        </p:sp>
        <p:sp>
          <p:nvSpPr>
            <p:cNvPr id="26" name="object 17"/>
            <p:cNvSpPr txBox="1"/>
            <p:nvPr/>
          </p:nvSpPr>
          <p:spPr>
            <a:xfrm>
              <a:off x="843424" y="1369400"/>
              <a:ext cx="4209828" cy="210938"/>
            </a:xfrm>
            <a:prstGeom prst="rect">
              <a:avLst/>
            </a:prstGeom>
            <a:noFill/>
          </p:spPr>
          <p:txBody>
            <a:bodyPr wrap="square" lIns="56499" tIns="28249" rIns="56499" bIns="28249" rtlCol="0">
              <a:sp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</a:sp3d>
            </a:bodyPr>
            <a:lstStyle>
              <a:defPPr>
                <a:defRPr lang="ko-KR"/>
              </a:defPPr>
              <a:lvl1pPr algn="ctr">
                <a:defRPr sz="120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Lato Black" charset="0"/>
                </a:defRPr>
              </a:lvl1pPr>
            </a:lstStyle>
            <a:p>
              <a:pPr marL="0" lvl="1" algn="ctr" defTabSz="1407995" eaLnBrk="0" hangingPunct="0">
                <a:defRPr/>
              </a:pPr>
              <a:r>
                <a:rPr lang="en-US"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  <a:r>
                <a:rPr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Zero</a:t>
              </a:r>
            </a:p>
          </p:txBody>
        </p:sp>
        <p:sp>
          <p:nvSpPr>
            <p:cNvPr id="27" name="object 17"/>
            <p:cNvSpPr txBox="1"/>
            <p:nvPr/>
          </p:nvSpPr>
          <p:spPr>
            <a:xfrm>
              <a:off x="5071123" y="1369400"/>
              <a:ext cx="4209828" cy="210938"/>
            </a:xfrm>
            <a:prstGeom prst="rect">
              <a:avLst/>
            </a:prstGeom>
            <a:noFill/>
          </p:spPr>
          <p:txBody>
            <a:bodyPr wrap="square" lIns="56499" tIns="28249" rIns="56499" bIns="28249" rtlCol="0">
              <a:sp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</a:sp3d>
            </a:bodyPr>
            <a:lstStyle>
              <a:defPPr>
                <a:defRPr lang="ko-KR"/>
              </a:defPPr>
              <a:lvl1pPr algn="ctr" defTabSz="914400" latinLnBrk="0">
                <a:defRPr sz="900" b="1" kern="0">
                  <a:solidFill>
                    <a:srgbClr val="F79646">
                      <a:lumMod val="75000"/>
                    </a:srgb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Lato Black" charset="0"/>
                </a:defRPr>
              </a:lvl1pPr>
            </a:lstStyle>
            <a:p>
              <a:pPr marL="0" lvl="1" algn="ctr" defTabSz="1407995" eaLnBrk="0" hangingPunct="0"/>
              <a:r>
                <a:rPr lang="en-US"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  <a:r>
                <a:rPr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lang="en-US"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#1 ~ #N</a:t>
              </a:r>
              <a:endParaRPr sz="1000" kern="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28" name="꺾인 연결선 27"/>
            <p:cNvCxnSpPr>
              <a:stCxn id="15" idx="3"/>
              <a:endCxn id="17" idx="0"/>
            </p:cNvCxnSpPr>
            <p:nvPr/>
          </p:nvCxnSpPr>
          <p:spPr>
            <a:xfrm>
              <a:off x="1702011" y="2195633"/>
              <a:ext cx="622802" cy="98962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4047029" y="2636039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ko-KR" altLang="en-US" sz="9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품질</a:t>
              </a:r>
              <a:r>
                <a:rPr lang="en-US" altLang="ko-KR" sz="9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/</a:t>
              </a:r>
              <a:r>
                <a:rPr lang="ko-KR" altLang="en-US" sz="9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소통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en-US" altLang="ko-KR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Planning</a:t>
              </a:r>
            </a:p>
          </p:txBody>
        </p:sp>
        <p:cxnSp>
          <p:nvCxnSpPr>
            <p:cNvPr id="31" name="꺾인 연결선 30"/>
            <p:cNvCxnSpPr>
              <a:stCxn id="19" idx="3"/>
              <a:endCxn id="21" idx="1"/>
            </p:cNvCxnSpPr>
            <p:nvPr/>
          </p:nvCxnSpPr>
          <p:spPr>
            <a:xfrm>
              <a:off x="4920337" y="2186719"/>
              <a:ext cx="234898" cy="349717"/>
            </a:xfrm>
            <a:prstGeom prst="bentConnector3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>
              <a:stCxn id="18" idx="0"/>
              <a:endCxn id="19" idx="1"/>
            </p:cNvCxnSpPr>
            <p:nvPr/>
          </p:nvCxnSpPr>
          <p:spPr>
            <a:xfrm rot="5400000" flipH="1" flipV="1">
              <a:off x="3671949" y="1919118"/>
              <a:ext cx="107876" cy="643078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cxnSpLocks/>
              <a:stCxn id="18" idx="2"/>
              <a:endCxn id="29" idx="1"/>
            </p:cNvCxnSpPr>
            <p:nvPr/>
          </p:nvCxnSpPr>
          <p:spPr>
            <a:xfrm rot="16200000" flipH="1">
              <a:off x="3682001" y="2525081"/>
              <a:ext cx="87374" cy="642681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>
              <a:stCxn id="21" idx="0"/>
              <a:endCxn id="23" idx="1"/>
            </p:cNvCxnSpPr>
            <p:nvPr/>
          </p:nvCxnSpPr>
          <p:spPr>
            <a:xfrm rot="5400000" flipH="1" flipV="1">
              <a:off x="6073821" y="1702722"/>
              <a:ext cx="97514" cy="1061775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>
              <a:stCxn id="23" idx="3"/>
              <a:endCxn id="25" idx="0"/>
            </p:cNvCxnSpPr>
            <p:nvPr/>
          </p:nvCxnSpPr>
          <p:spPr>
            <a:xfrm>
              <a:off x="7526377" y="2184852"/>
              <a:ext cx="1040980" cy="109743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 35"/>
            <p:cNvCxnSpPr>
              <a:stCxn id="25" idx="2"/>
              <a:endCxn id="24" idx="3"/>
            </p:cNvCxnSpPr>
            <p:nvPr/>
          </p:nvCxnSpPr>
          <p:spPr>
            <a:xfrm rot="5400000">
              <a:off x="8272091" y="2586361"/>
              <a:ext cx="78892" cy="511641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24" idx="1"/>
              <a:endCxn id="22" idx="3"/>
            </p:cNvCxnSpPr>
            <p:nvPr/>
          </p:nvCxnSpPr>
          <p:spPr>
            <a:xfrm flipH="1">
              <a:off x="6968118" y="2881627"/>
              <a:ext cx="214687" cy="4317"/>
            </a:xfrm>
            <a:prstGeom prst="straightConnector1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22" idx="1"/>
              <a:endCxn id="21" idx="2"/>
            </p:cNvCxnSpPr>
            <p:nvPr/>
          </p:nvCxnSpPr>
          <p:spPr>
            <a:xfrm rot="10800000">
              <a:off x="5591691" y="2790506"/>
              <a:ext cx="503516" cy="95438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>
              <a:stCxn id="29" idx="3"/>
              <a:endCxn id="21" idx="1"/>
            </p:cNvCxnSpPr>
            <p:nvPr/>
          </p:nvCxnSpPr>
          <p:spPr>
            <a:xfrm flipV="1">
              <a:off x="4919940" y="2536436"/>
              <a:ext cx="235295" cy="353673"/>
            </a:xfrm>
            <a:prstGeom prst="bentConnector3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DC503DA-2405-CA44-A982-067AB48275F1}"/>
              </a:ext>
            </a:extLst>
          </p:cNvPr>
          <p:cNvSpPr txBox="1"/>
          <p:nvPr/>
        </p:nvSpPr>
        <p:spPr bwMode="auto">
          <a:xfrm>
            <a:off x="481781" y="3051353"/>
            <a:ext cx="4003410" cy="341718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43984" tIns="35996" rIns="71991" bIns="35996" rtlCol="0" anchor="ctr">
            <a:noAutofit/>
          </a:bodyPr>
          <a:lstStyle>
            <a:defPPr>
              <a:defRPr lang="ko-KR"/>
            </a:defPPr>
            <a:lvl1pPr marL="171450" indent="-171450" defTabSz="198438" eaLnBrk="0" latinLnBrk="0" hangingPunct="0">
              <a:spcAft>
                <a:spcPts val="600"/>
              </a:spcAft>
              <a:buFont typeface="Wingdings" panose="05000000000000000000" pitchFamily="2" charset="2"/>
              <a:buChar char="§"/>
              <a:defRPr sz="1400" b="1">
                <a:solidFill>
                  <a:schemeClr val="dk1"/>
                </a:solidFill>
                <a:latin typeface="+mn-ea"/>
                <a:ea typeface="+mn-ea"/>
                <a:cs typeface="Times New Roman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A3C06B5-2AAE-5C41-ABA0-33156EB77F79}"/>
              </a:ext>
            </a:extLst>
          </p:cNvPr>
          <p:cNvSpPr txBox="1"/>
          <p:nvPr/>
        </p:nvSpPr>
        <p:spPr bwMode="auto">
          <a:xfrm>
            <a:off x="4553003" y="3050739"/>
            <a:ext cx="5079947" cy="34171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43984" tIns="35996" rIns="71991" bIns="35996" rtlCol="0" anchor="ctr">
            <a:noAutofit/>
          </a:bodyPr>
          <a:lstStyle>
            <a:defPPr>
              <a:defRPr lang="ko-KR"/>
            </a:defPPr>
            <a:lvl1pPr marL="171450" indent="-171450" defTabSz="198438" eaLnBrk="0" latinLnBrk="0" hangingPunct="0">
              <a:spcAft>
                <a:spcPts val="600"/>
              </a:spcAft>
              <a:buFont typeface="Wingdings" panose="05000000000000000000" pitchFamily="2" charset="2"/>
              <a:buChar char="§"/>
              <a:defRPr sz="1400" b="1">
                <a:solidFill>
                  <a:schemeClr val="dk1"/>
                </a:solidFill>
                <a:latin typeface="+mn-ea"/>
                <a:ea typeface="+mn-ea"/>
                <a:cs typeface="Times New Roman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marL="171431" lvl="0" indent="-171431">
              <a:spcAft>
                <a:spcPts val="400"/>
              </a:spcAft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맑은 고딕"/>
                <a:ea typeface="맑은 고딕"/>
              </a:rPr>
              <a:t>Sprint Planning Meeting</a:t>
            </a: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에서는</a:t>
            </a:r>
            <a:r>
              <a:rPr lang="en-US" altLang="ko-KR" sz="1200" kern="0" dirty="0">
                <a:solidFill>
                  <a:prstClr val="black"/>
                </a:solidFill>
                <a:latin typeface="맑은 고딕"/>
                <a:ea typeface="맑은 고딕"/>
              </a:rPr>
              <a:t>…</a:t>
            </a: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endParaRPr lang="en-US" altLang="ko-KR" sz="1200" kern="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57148" lvl="0" indent="-179367">
              <a:buFont typeface="시스템 서체 일반체"/>
              <a:buChar char="-"/>
              <a:defRPr/>
            </a:pPr>
            <a:r>
              <a:rPr lang="ko-KR" altLang="en-US" sz="1100" b="0" dirty="0"/>
              <a:t>스프린트의 목표를 수립한다</a:t>
            </a:r>
            <a:r>
              <a:rPr lang="en-US" altLang="ko-KR" sz="1100" b="0" dirty="0"/>
              <a:t>.</a:t>
            </a:r>
          </a:p>
          <a:p>
            <a:pPr marL="357148" lvl="0" indent="-179367">
              <a:buFont typeface="시스템 서체 일반체"/>
              <a:buChar char="-"/>
              <a:defRPr/>
            </a:pPr>
            <a:r>
              <a:rPr lang="ko-KR" altLang="en-US" sz="1100" b="0" dirty="0"/>
              <a:t>스프린트</a:t>
            </a:r>
            <a:r>
              <a:rPr lang="en-US" altLang="ko-KR" sz="1100" b="0" dirty="0"/>
              <a:t> </a:t>
            </a:r>
            <a:r>
              <a:rPr lang="ko-KR" altLang="en-US" sz="1100" b="0" dirty="0"/>
              <a:t>목표에 필요한 제품 </a:t>
            </a:r>
            <a:r>
              <a:rPr lang="ko-KR" altLang="en-US" sz="1100" b="0" dirty="0" err="1"/>
              <a:t>백로그를</a:t>
            </a:r>
            <a:r>
              <a:rPr lang="ko-KR" altLang="en-US" sz="1100" b="0" dirty="0"/>
              <a:t> 선정 후</a:t>
            </a:r>
            <a:r>
              <a:rPr lang="en-US" altLang="ko-KR" sz="1100" b="0" dirty="0"/>
              <a:t>,</a:t>
            </a:r>
          </a:p>
          <a:p>
            <a:pPr marL="357148" lvl="0" indent="-179367">
              <a:buFont typeface="시스템 서체 일반체"/>
              <a:buChar char="-"/>
              <a:defRPr/>
            </a:pPr>
            <a:r>
              <a:rPr lang="ko-KR" altLang="en-US" sz="1100" b="0" dirty="0"/>
              <a:t>목표 달성</a:t>
            </a:r>
            <a:r>
              <a:rPr lang="en-US" altLang="ko-KR" sz="1100" b="0" dirty="0"/>
              <a:t>(</a:t>
            </a:r>
            <a:r>
              <a:rPr lang="ko-KR" altLang="en-US" sz="1100" b="0" dirty="0" err="1"/>
              <a:t>백로그</a:t>
            </a:r>
            <a:r>
              <a:rPr lang="ko-KR" altLang="en-US" sz="1100" b="0" dirty="0"/>
              <a:t> 완료</a:t>
            </a:r>
            <a:r>
              <a:rPr lang="en-US" altLang="ko-KR" sz="1100" b="0" dirty="0"/>
              <a:t>)</a:t>
            </a:r>
            <a:r>
              <a:rPr lang="ko-KR" altLang="en-US" sz="1100" b="0" dirty="0" err="1"/>
              <a:t>를</a:t>
            </a:r>
            <a:r>
              <a:rPr lang="ko-KR" altLang="en-US" sz="1100" b="0" dirty="0"/>
              <a:t> 위한 작업</a:t>
            </a:r>
            <a:r>
              <a:rPr lang="en-US" altLang="ko-KR" sz="1100" b="0" dirty="0"/>
              <a:t>(Task/Activity)</a:t>
            </a:r>
            <a:r>
              <a:rPr lang="ko-KR" altLang="en-US" sz="1100" b="0" dirty="0"/>
              <a:t>을 </a:t>
            </a:r>
            <a:r>
              <a:rPr lang="ko-KR" altLang="en-US" sz="1100" b="0" dirty="0" err="1"/>
              <a:t>상세화한다</a:t>
            </a:r>
            <a:r>
              <a:rPr lang="en-US" altLang="ko-KR" sz="1100" b="0" dirty="0"/>
              <a:t>.</a:t>
            </a:r>
            <a:r>
              <a:rPr lang="ko-KR" altLang="en-US" sz="1100" b="0" dirty="0"/>
              <a:t> </a:t>
            </a:r>
            <a:endParaRPr lang="en-US" altLang="ko-KR" sz="1100" b="0" dirty="0"/>
          </a:p>
          <a:p>
            <a:pPr marL="357148" lvl="0" indent="-179367">
              <a:buFont typeface="시스템 서체 일반체"/>
              <a:buChar char="-"/>
              <a:defRPr/>
            </a:pPr>
            <a:r>
              <a:rPr lang="ko-KR" altLang="en-US" sz="1100" b="0" dirty="0"/>
              <a:t>개발팀 구성원은 각자의 역량에 따라 수행할 작업을 할당하고</a:t>
            </a:r>
            <a:r>
              <a:rPr lang="en-US" altLang="ko-KR" sz="1100" b="0" dirty="0"/>
              <a:t>,</a:t>
            </a:r>
          </a:p>
          <a:p>
            <a:pPr marL="357148" lvl="0" indent="-179367">
              <a:buFont typeface="시스템 서체 일반체"/>
              <a:buChar char="-"/>
              <a:defRPr/>
            </a:pPr>
            <a:r>
              <a:rPr lang="ko-KR" altLang="en-US" sz="1100" b="0" dirty="0"/>
              <a:t>스프린트 주기와 일감 크기를 고려하여 작업 완료 일정을 계획한 다음</a:t>
            </a:r>
            <a:r>
              <a:rPr lang="en-US" altLang="ko-KR" sz="1100" b="0" dirty="0"/>
              <a:t>,</a:t>
            </a:r>
            <a:r>
              <a:rPr lang="ko-KR" altLang="en-US" sz="1100" b="0" dirty="0"/>
              <a:t> </a:t>
            </a:r>
            <a:endParaRPr lang="en-US" altLang="ko-KR" sz="1100" b="0" dirty="0"/>
          </a:p>
          <a:p>
            <a:pPr marL="357148" lvl="0" indent="-179367">
              <a:buFont typeface="시스템 서체 일반체"/>
              <a:buChar char="-"/>
              <a:defRPr/>
            </a:pPr>
            <a:r>
              <a:rPr lang="ko-KR" altLang="en-US" sz="1100" b="0" dirty="0"/>
              <a:t>스크럼 팀원들과 함께 스프린트 </a:t>
            </a:r>
            <a:r>
              <a:rPr lang="ko-KR" altLang="en-US" sz="1100" b="0" dirty="0" err="1"/>
              <a:t>백로그</a:t>
            </a:r>
            <a:r>
              <a:rPr lang="ko-KR" altLang="en-US" sz="1100" b="0" dirty="0"/>
              <a:t> 및 일정을 공유한다</a:t>
            </a:r>
            <a:r>
              <a:rPr lang="en-US" altLang="ko-KR" sz="1100" b="0" dirty="0"/>
              <a:t>.</a:t>
            </a:r>
          </a:p>
          <a:p>
            <a:pPr marL="177781" lvl="0" indent="0">
              <a:buNone/>
              <a:defRPr/>
            </a:pPr>
            <a:endParaRPr lang="en-US" altLang="ko-KR" sz="1100" b="0" dirty="0"/>
          </a:p>
          <a:p>
            <a:pPr marL="171431" lvl="0" indent="-171431">
              <a:spcAft>
                <a:spcPts val="400"/>
              </a:spcAft>
              <a:defRPr/>
            </a:pP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주의사항</a:t>
            </a:r>
            <a:endParaRPr lang="en-US" altLang="ko-KR" sz="1200" kern="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57148" lvl="0" indent="-179367">
              <a:buFont typeface="시스템 서체 일반체"/>
              <a:buChar char="-"/>
              <a:defRPr/>
            </a:pPr>
            <a:r>
              <a:rPr lang="ko-KR" altLang="en-US" sz="1100" b="0" dirty="0"/>
              <a:t>스크럼 팀은 공동으로 작업하며</a:t>
            </a:r>
            <a:r>
              <a:rPr lang="en-US" altLang="ko-KR" sz="1100" b="0" dirty="0"/>
              <a:t>,</a:t>
            </a:r>
            <a:r>
              <a:rPr lang="ko-KR" altLang="en-US" sz="1100" b="0" dirty="0"/>
              <a:t> 주도적</a:t>
            </a:r>
            <a:r>
              <a:rPr lang="en-US" altLang="ko-KR" sz="1100" b="0" dirty="0"/>
              <a:t>,</a:t>
            </a:r>
            <a:r>
              <a:rPr lang="ko-KR" altLang="en-US" sz="1100" b="0" dirty="0"/>
              <a:t> 자율적으로 일감을 선택한다</a:t>
            </a:r>
            <a:r>
              <a:rPr lang="en-US" altLang="ko-KR" sz="1100" b="0" dirty="0"/>
              <a:t>.</a:t>
            </a:r>
          </a:p>
          <a:p>
            <a:pPr marL="357148" lvl="0" indent="-179367">
              <a:buFont typeface="시스템 서체 일반체"/>
              <a:buChar char="-"/>
              <a:defRPr/>
            </a:pP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작업량이 너무 많거나 너무 적을 경우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개발팀은 제품 책임자와 제품 </a:t>
            </a:r>
            <a:r>
              <a:rPr lang="ko-KR" altLang="en-US" sz="11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백로그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항목들을 재협상할 수 있다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357148" lvl="0" indent="-179367">
              <a:buFont typeface="시스템 서체 일반체"/>
              <a:buChar char="-"/>
              <a:defRPr/>
            </a:pP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Sprint Planning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시간은 스프린트 주기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(2~4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따라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4~8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시간을 넘지 않도록 한다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1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CD415F-2263-4F14-8342-CCDF5CC7B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010" y="4613123"/>
            <a:ext cx="2719835" cy="1806606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C76DBCB4-AD76-4492-A452-773665B4795B}"/>
              </a:ext>
            </a:extLst>
          </p:cNvPr>
          <p:cNvGrpSpPr/>
          <p:nvPr/>
        </p:nvGrpSpPr>
        <p:grpSpPr>
          <a:xfrm>
            <a:off x="520837" y="3141345"/>
            <a:ext cx="2703817" cy="1347326"/>
            <a:chOff x="925109" y="3720004"/>
            <a:chExt cx="3121920" cy="1807167"/>
          </a:xfrm>
        </p:grpSpPr>
        <p:pic>
          <p:nvPicPr>
            <p:cNvPr id="53" name="Picture 2" descr="Product Backlog – How to Create a Product Backlog | ReQtest">
              <a:extLst>
                <a:ext uri="{FF2B5EF4-FFF2-40B4-BE49-F238E27FC236}">
                  <a16:creationId xmlns:a16="http://schemas.microsoft.com/office/drawing/2014/main" id="{26D48189-7058-451C-BA63-575AA888D0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075"/>
            <a:stretch/>
          </p:blipFill>
          <p:spPr bwMode="auto">
            <a:xfrm>
              <a:off x="925109" y="3720004"/>
              <a:ext cx="2844382" cy="1807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그래픽 53" descr="남자">
              <a:extLst>
                <a:ext uri="{FF2B5EF4-FFF2-40B4-BE49-F238E27FC236}">
                  <a16:creationId xmlns:a16="http://schemas.microsoft.com/office/drawing/2014/main" id="{D1A8DBB5-9D32-481C-A793-909640B6C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89708" y="4263362"/>
              <a:ext cx="439198" cy="333049"/>
            </a:xfrm>
            <a:prstGeom prst="rect">
              <a:avLst/>
            </a:prstGeom>
          </p:spPr>
        </p:pic>
        <p:pic>
          <p:nvPicPr>
            <p:cNvPr id="55" name="그래픽 54" descr="여자">
              <a:extLst>
                <a:ext uri="{FF2B5EF4-FFF2-40B4-BE49-F238E27FC236}">
                  <a16:creationId xmlns:a16="http://schemas.microsoft.com/office/drawing/2014/main" id="{96C49100-22D4-462C-A1A3-9D6C9A3A1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07831" y="4679357"/>
              <a:ext cx="439198" cy="333049"/>
            </a:xfrm>
            <a:prstGeom prst="rect">
              <a:avLst/>
            </a:prstGeom>
          </p:spPr>
        </p:pic>
        <p:pic>
          <p:nvPicPr>
            <p:cNvPr id="56" name="그래픽 55" descr="남자">
              <a:extLst>
                <a:ext uri="{FF2B5EF4-FFF2-40B4-BE49-F238E27FC236}">
                  <a16:creationId xmlns:a16="http://schemas.microsoft.com/office/drawing/2014/main" id="{F64A7FA8-1A3C-46E7-A8CE-91BE33660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90226" y="3857451"/>
              <a:ext cx="439198" cy="333049"/>
            </a:xfrm>
            <a:prstGeom prst="rect">
              <a:avLst/>
            </a:prstGeom>
          </p:spPr>
        </p:pic>
      </p:grpSp>
      <p:sp>
        <p:nvSpPr>
          <p:cNvPr id="40" name="말풍선: 모서리가 둥근 사각형 39">
            <a:extLst>
              <a:ext uri="{FF2B5EF4-FFF2-40B4-BE49-F238E27FC236}">
                <a16:creationId xmlns:a16="http://schemas.microsoft.com/office/drawing/2014/main" id="{63360AF1-DEE0-4EC9-ADEB-2BC90D60A444}"/>
              </a:ext>
            </a:extLst>
          </p:cNvPr>
          <p:cNvSpPr/>
          <p:nvPr/>
        </p:nvSpPr>
        <p:spPr>
          <a:xfrm>
            <a:off x="777602" y="5330560"/>
            <a:ext cx="1110754" cy="480960"/>
          </a:xfrm>
          <a:prstGeom prst="wedgeRoundRectCallout">
            <a:avLst>
              <a:gd name="adj1" fmla="val 71614"/>
              <a:gd name="adj2" fmla="val 43883"/>
              <a:gd name="adj3" fmla="val 16667"/>
            </a:avLst>
          </a:prstGeom>
          <a:solidFill>
            <a:srgbClr val="EFE3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Sprint#1 </a:t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en-US" altLang="ko-KR" sz="1100" dirty="0">
                <a:solidFill>
                  <a:schemeClr val="tx1"/>
                </a:solidFill>
              </a:rPr>
              <a:t>Goal is …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374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D7AFD1E-677A-9549-AC66-7347DA65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[ Backup ] </a:t>
            </a:r>
            <a:r>
              <a:rPr lang="ko-KR" altLang="en-US" dirty="0"/>
              <a:t>스프린트 </a:t>
            </a:r>
            <a:r>
              <a:rPr lang="ko-KR" altLang="en-US" dirty="0" err="1"/>
              <a:t>백로그</a:t>
            </a:r>
            <a:r>
              <a:rPr lang="en-US" altLang="ko-KR" dirty="0"/>
              <a:t>(Sprint Backlog)</a:t>
            </a:r>
            <a:r>
              <a:rPr lang="ko-KR" altLang="en-US" dirty="0"/>
              <a:t> </a:t>
            </a:r>
            <a:r>
              <a:rPr lang="en-US" altLang="ko-KR" dirty="0"/>
              <a:t>#1</a:t>
            </a:r>
            <a:endParaRPr lang="ko-Kore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FFF3E5-7BD6-0F42-9B48-C738B1865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ore-KR" altLang="en-US" dirty="0"/>
              <a:t>제품</a:t>
            </a:r>
            <a:r>
              <a:rPr lang="ko-KR" altLang="en-US" dirty="0"/>
              <a:t> </a:t>
            </a:r>
            <a:r>
              <a:rPr lang="ko-KR" altLang="en-US" dirty="0" err="1"/>
              <a:t>백로그</a:t>
            </a:r>
            <a:r>
              <a:rPr lang="ko-KR" altLang="en-US" dirty="0"/>
              <a:t> 중 금번 스프린트를 위해 선택된 </a:t>
            </a:r>
            <a:r>
              <a:rPr lang="ko-KR" altLang="en-US" dirty="0" err="1"/>
              <a:t>백로그</a:t>
            </a:r>
            <a:r>
              <a:rPr lang="ko-KR" altLang="en-US" dirty="0"/>
              <a:t> 및 </a:t>
            </a:r>
            <a:r>
              <a:rPr lang="ko-KR" altLang="en-US" dirty="0" err="1"/>
              <a:t>상세화된</a:t>
            </a:r>
            <a:r>
              <a:rPr lang="ko-KR" altLang="en-US" dirty="0"/>
              <a:t> 작업 </a:t>
            </a:r>
            <a:r>
              <a:rPr lang="ko-KR" altLang="en-US"/>
              <a:t>내역을 의미한다</a:t>
            </a:r>
            <a:r>
              <a:rPr lang="en-US" altLang="ko-KR"/>
              <a:t>.</a:t>
            </a:r>
            <a:endParaRPr lang="en-US" altLang="ko-KR" dirty="0"/>
          </a:p>
        </p:txBody>
      </p:sp>
      <p:pic>
        <p:nvPicPr>
          <p:cNvPr id="8" name="Picture 2" descr="Product Backlog – How to Create a Product Backlog | ReQtest">
            <a:extLst>
              <a:ext uri="{FF2B5EF4-FFF2-40B4-BE49-F238E27FC236}">
                <a16:creationId xmlns:a16="http://schemas.microsoft.com/office/drawing/2014/main" id="{AF2BEF69-4361-1E44-928A-20ECD05C0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5348" y="2271273"/>
            <a:ext cx="3137216" cy="180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F00463-45B0-6145-87D8-BD02D40B74F1}"/>
              </a:ext>
            </a:extLst>
          </p:cNvPr>
          <p:cNvSpPr txBox="1"/>
          <p:nvPr/>
        </p:nvSpPr>
        <p:spPr>
          <a:xfrm>
            <a:off x="4049849" y="4365097"/>
            <a:ext cx="19191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>
                <a:solidFill>
                  <a:srgbClr val="0070C0"/>
                </a:solidFill>
              </a:rPr>
              <a:t>Backlog Item (=User Story)</a:t>
            </a:r>
            <a:endParaRPr kumimoji="1" lang="ko-Kore-KR" altLang="en-US" sz="1100" dirty="0">
              <a:solidFill>
                <a:srgbClr val="0070C0"/>
              </a:solidFill>
            </a:endParaRPr>
          </a:p>
        </p:txBody>
      </p:sp>
      <p:sp>
        <p:nvSpPr>
          <p:cNvPr id="12" name="모서리가 접힌 도형 90">
            <a:extLst>
              <a:ext uri="{FF2B5EF4-FFF2-40B4-BE49-F238E27FC236}">
                <a16:creationId xmlns:a16="http://schemas.microsoft.com/office/drawing/2014/main" id="{0CB15D8B-DCC0-D940-B081-E33AFBDD17ED}"/>
              </a:ext>
            </a:extLst>
          </p:cNvPr>
          <p:cNvSpPr/>
          <p:nvPr/>
        </p:nvSpPr>
        <p:spPr>
          <a:xfrm>
            <a:off x="3334500" y="5133625"/>
            <a:ext cx="1149103" cy="1068058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180000" rIns="0" rtlCol="0" anchor="ctr"/>
          <a:lstStyle/>
          <a:p>
            <a:pPr algn="ctr" latinLnBrk="0"/>
            <a:r>
              <a:rPr lang="ko-KR" altLang="en-US" sz="1200" dirty="0">
                <a:solidFill>
                  <a:schemeClr val="tx1"/>
                </a:solidFill>
              </a:rPr>
              <a:t>웹 에디터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오픈소스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후보 조사</a:t>
            </a:r>
          </a:p>
        </p:txBody>
      </p:sp>
      <p:sp>
        <p:nvSpPr>
          <p:cNvPr id="13" name="모서리가 접힌 도형 90">
            <a:extLst>
              <a:ext uri="{FF2B5EF4-FFF2-40B4-BE49-F238E27FC236}">
                <a16:creationId xmlns:a16="http://schemas.microsoft.com/office/drawing/2014/main" id="{BD48E820-BE93-0F47-92AF-D8E951F05D78}"/>
              </a:ext>
            </a:extLst>
          </p:cNvPr>
          <p:cNvSpPr/>
          <p:nvPr/>
        </p:nvSpPr>
        <p:spPr>
          <a:xfrm>
            <a:off x="4607698" y="5129436"/>
            <a:ext cx="1149103" cy="1068058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180000" rIns="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웹 에디터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검증 및 선정</a:t>
            </a:r>
          </a:p>
        </p:txBody>
      </p:sp>
      <p:sp>
        <p:nvSpPr>
          <p:cNvPr id="14" name="모서리가 접힌 도형 90">
            <a:extLst>
              <a:ext uri="{FF2B5EF4-FFF2-40B4-BE49-F238E27FC236}">
                <a16:creationId xmlns:a16="http://schemas.microsoft.com/office/drawing/2014/main" id="{9411C8E8-FE64-3A4F-8BD3-682B353111C0}"/>
              </a:ext>
            </a:extLst>
          </p:cNvPr>
          <p:cNvSpPr/>
          <p:nvPr/>
        </p:nvSpPr>
        <p:spPr>
          <a:xfrm>
            <a:off x="5880896" y="5129436"/>
            <a:ext cx="1149103" cy="1068058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180000" rIns="0" rtlCol="0" anchor="ctr"/>
          <a:lstStyle/>
          <a:p>
            <a:pPr algn="ctr" latinLnBrk="0"/>
            <a:r>
              <a:rPr lang="ko-KR" altLang="en-US" sz="1200" dirty="0">
                <a:solidFill>
                  <a:schemeClr val="tx1"/>
                </a:solidFill>
              </a:rPr>
              <a:t>웹 에디터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 err="1">
                <a:solidFill>
                  <a:schemeClr val="tx1"/>
                </a:solidFill>
              </a:rPr>
              <a:t>커스터마이징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모서리가 접힌 도형 90">
            <a:extLst>
              <a:ext uri="{FF2B5EF4-FFF2-40B4-BE49-F238E27FC236}">
                <a16:creationId xmlns:a16="http://schemas.microsoft.com/office/drawing/2014/main" id="{14F2A25B-A9D7-1743-81A2-E582BCC6EB93}"/>
              </a:ext>
            </a:extLst>
          </p:cNvPr>
          <p:cNvSpPr/>
          <p:nvPr/>
        </p:nvSpPr>
        <p:spPr>
          <a:xfrm>
            <a:off x="7154094" y="5129436"/>
            <a:ext cx="1149103" cy="1068058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180000" rIns="0" rtlCol="0" anchor="ctr"/>
          <a:lstStyle/>
          <a:p>
            <a:pPr algn="ctr" latinLnBrk="0"/>
            <a:r>
              <a:rPr lang="ko-KR" altLang="en-US" sz="1200" dirty="0">
                <a:solidFill>
                  <a:schemeClr val="tx1"/>
                </a:solidFill>
              </a:rPr>
              <a:t>태그 입력 및 저장 기능 개발 </a:t>
            </a:r>
          </a:p>
        </p:txBody>
      </p:sp>
      <p:pic>
        <p:nvPicPr>
          <p:cNvPr id="17" name="그래픽 16" descr="조금 굽은 화살표">
            <a:extLst>
              <a:ext uri="{FF2B5EF4-FFF2-40B4-BE49-F238E27FC236}">
                <a16:creationId xmlns:a16="http://schemas.microsoft.com/office/drawing/2014/main" id="{99C23002-5996-D44E-8EEC-69612A9D9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193131" flipV="1">
            <a:off x="3072229" y="2326613"/>
            <a:ext cx="660670" cy="66067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4BAF3A7-5460-4141-B913-B6124C7412C2}"/>
              </a:ext>
            </a:extLst>
          </p:cNvPr>
          <p:cNvSpPr/>
          <p:nvPr/>
        </p:nvSpPr>
        <p:spPr>
          <a:xfrm>
            <a:off x="4915959" y="1591045"/>
            <a:ext cx="445346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4938" indent="-134938">
              <a:buFont typeface="Arial" panose="020B0604020202020204" pitchFamily="34" charset="0"/>
              <a:buChar char="•"/>
            </a:pPr>
            <a:r>
              <a:rPr lang="ko-KR" altLang="en-US" sz="1400" b="1" i="1" dirty="0" err="1"/>
              <a:t>백로그</a:t>
            </a:r>
            <a:r>
              <a:rPr lang="ko-KR" altLang="en-US" sz="1400" b="1" i="1" dirty="0"/>
              <a:t> 내용이 충분하지 않다면</a:t>
            </a:r>
            <a:r>
              <a:rPr lang="en-US" altLang="ko-KR" sz="1400" b="1" i="1" dirty="0"/>
              <a:t>?</a:t>
            </a:r>
            <a:r>
              <a:rPr lang="ko-KR" altLang="en-US" sz="1400" b="1" i="1" dirty="0"/>
              <a:t> </a:t>
            </a:r>
            <a:endParaRPr lang="en-US" altLang="ko-KR" sz="1400" b="1" i="1" dirty="0"/>
          </a:p>
          <a:p>
            <a:pPr marL="228600" indent="-228600"/>
            <a:r>
              <a:rPr lang="en-US" altLang="ko-KR" sz="1200" dirty="0">
                <a:sym typeface="Wingdings" pitchFamily="2" charset="2"/>
              </a:rPr>
              <a:t> </a:t>
            </a:r>
            <a:r>
              <a:rPr lang="ko-KR" altLang="en-US" sz="1200" dirty="0">
                <a:sym typeface="Wingdings" pitchFamily="2" charset="2"/>
              </a:rPr>
              <a:t> </a:t>
            </a:r>
            <a:r>
              <a:rPr lang="ko-KR" altLang="en-US" sz="1200" dirty="0"/>
              <a:t>제품 책임자와 함께 </a:t>
            </a:r>
            <a:r>
              <a:rPr lang="en-US" altLang="ko-KR" sz="1200" dirty="0"/>
              <a:t>User Story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먼저 구체화해야 함</a:t>
            </a:r>
            <a:endParaRPr lang="ko-Kore-KR" altLang="en-US" sz="1200" dirty="0"/>
          </a:p>
        </p:txBody>
      </p:sp>
      <p:sp>
        <p:nvSpPr>
          <p:cNvPr id="19" name="모서리가 접힌 도형 83">
            <a:extLst>
              <a:ext uri="{FF2B5EF4-FFF2-40B4-BE49-F238E27FC236}">
                <a16:creationId xmlns:a16="http://schemas.microsoft.com/office/drawing/2014/main" id="{CE5D4BE2-0568-AB4C-A15C-DDD5C4262C39}"/>
              </a:ext>
            </a:extLst>
          </p:cNvPr>
          <p:cNvSpPr/>
          <p:nvPr/>
        </p:nvSpPr>
        <p:spPr>
          <a:xfrm>
            <a:off x="3769593" y="2164246"/>
            <a:ext cx="2784625" cy="2163135"/>
          </a:xfrm>
          <a:prstGeom prst="foldedCorner">
            <a:avLst/>
          </a:prstGeom>
          <a:solidFill>
            <a:srgbClr val="FFFFCC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6000" tIns="180000" rIns="216000" rtlCol="0" anchor="ctr"/>
          <a:lstStyle/>
          <a:p>
            <a:pPr algn="ctr" latinLnBrk="0"/>
            <a:r>
              <a:rPr lang="en-US" altLang="ko-KR" sz="1000" b="1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000" b="1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편집 기능</a:t>
            </a:r>
            <a:endParaRPr lang="en-US" altLang="ko-KR" sz="1000" b="1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endParaRPr lang="en-US" altLang="ko-KR" sz="900" b="1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user role : 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블로그 작성자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goal : 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블로그 포스팅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하기 위해 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task : HTML 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편집 기능 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원한다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atinLnBrk="0"/>
            <a:endParaRPr lang="en-US" altLang="ko-KR" sz="900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en-US" altLang="ko-KR" sz="900" b="1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Definition of Done : </a:t>
            </a: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HTML5</a:t>
            </a:r>
            <a:r>
              <a:rPr lang="ko-KR" altLang="en-US" sz="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지원해야 한다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Tag 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 작성 기능이 제공되어야 한다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편집기에서 저장된 후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Syntax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자동 체크된다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Preview 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제공되어야 한다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0" name="모서리가 접힌 도형 83">
            <a:extLst>
              <a:ext uri="{FF2B5EF4-FFF2-40B4-BE49-F238E27FC236}">
                <a16:creationId xmlns:a16="http://schemas.microsoft.com/office/drawing/2014/main" id="{DE31C993-6E9F-024A-8A2E-744E2F09C86C}"/>
              </a:ext>
            </a:extLst>
          </p:cNvPr>
          <p:cNvSpPr/>
          <p:nvPr/>
        </p:nvSpPr>
        <p:spPr>
          <a:xfrm>
            <a:off x="6848326" y="2174139"/>
            <a:ext cx="2784625" cy="2163135"/>
          </a:xfrm>
          <a:prstGeom prst="foldedCorner">
            <a:avLst/>
          </a:prstGeom>
          <a:solidFill>
            <a:srgbClr val="FFFF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6000" tIns="180000" rIns="216000" rtlCol="0" anchor="ctr"/>
          <a:lstStyle/>
          <a:p>
            <a:pPr algn="ctr" latinLnBrk="0"/>
            <a:r>
              <a:rPr lang="en-US" altLang="ko-KR" sz="1000" b="1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000" b="1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편집 기능</a:t>
            </a:r>
            <a:endParaRPr lang="en-US" altLang="ko-KR" sz="1000" b="1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endParaRPr lang="en-US" altLang="ko-KR" sz="900" b="1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user role : 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블로그 작성자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goal : 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블로그 포스팅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] 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하기 위해 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task : HTML 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편집 기능 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원한다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atinLnBrk="0"/>
            <a:endParaRPr lang="en-US" altLang="ko-KR" sz="900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en-US" altLang="ko-KR" sz="900" b="1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Definition of Done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Preview 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제공되어야 한다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Preview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HTML5</a:t>
            </a:r>
            <a:r>
              <a:rPr lang="ko-KR" altLang="en-US" sz="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지원해야 한다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Tag </a:t>
            </a:r>
            <a:r>
              <a:rPr lang="ko-KR" altLang="en-US" sz="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입력시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기존 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Tag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자동으로 </a:t>
            </a:r>
            <a:r>
              <a:rPr lang="ko-KR" altLang="en-US" sz="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선제공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 버튼 </a:t>
            </a:r>
            <a:r>
              <a:rPr lang="ko-KR" altLang="en-US" sz="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Syntax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체크하여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Warning</a:t>
            </a:r>
          </a:p>
        </p:txBody>
      </p:sp>
      <p:pic>
        <p:nvPicPr>
          <p:cNvPr id="22" name="그래픽 21" descr="직선 화살표">
            <a:extLst>
              <a:ext uri="{FF2B5EF4-FFF2-40B4-BE49-F238E27FC236}">
                <a16:creationId xmlns:a16="http://schemas.microsoft.com/office/drawing/2014/main" id="{7C684164-1AE3-CC44-9A4E-EB982A0ABE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6249222" y="2174140"/>
            <a:ext cx="734060" cy="73406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F2E6062-A25E-2F41-8A97-BB3834897DCB}"/>
              </a:ext>
            </a:extLst>
          </p:cNvPr>
          <p:cNvSpPr txBox="1"/>
          <p:nvPr/>
        </p:nvSpPr>
        <p:spPr>
          <a:xfrm>
            <a:off x="6015468" y="213846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olidFill>
                  <a:srgbClr val="C00000"/>
                </a:solidFill>
                <a:latin typeface="Matura MT Script Capitals" panose="03020802060602070202" pitchFamily="66" charset="0"/>
              </a:rPr>
              <a:t>20</a:t>
            </a:r>
            <a:endParaRPr kumimoji="1" lang="ko-Kore-KR" altLang="en-US" i="1" dirty="0">
              <a:solidFill>
                <a:srgbClr val="C00000"/>
              </a:solidFill>
              <a:latin typeface="Matura MT Script Capitals" panose="03020802060602070202" pitchFamily="66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3B3377-3C55-DB48-A822-10691D6150DB}"/>
              </a:ext>
            </a:extLst>
          </p:cNvPr>
          <p:cNvSpPr txBox="1"/>
          <p:nvPr/>
        </p:nvSpPr>
        <p:spPr>
          <a:xfrm>
            <a:off x="9258992" y="217414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olidFill>
                  <a:srgbClr val="C00000"/>
                </a:solidFill>
                <a:latin typeface="Matura MT Script Capitals" panose="03020802060602070202" pitchFamily="66" charset="0"/>
              </a:rPr>
              <a:t>9</a:t>
            </a:r>
            <a:endParaRPr kumimoji="1" lang="ko-Kore-KR" altLang="en-US" i="1" dirty="0">
              <a:solidFill>
                <a:srgbClr val="C00000"/>
              </a:solidFill>
              <a:latin typeface="Matura MT Script Capitals" panose="03020802060602070202" pitchFamily="66" charset="0"/>
            </a:endParaRPr>
          </a:p>
        </p:txBody>
      </p:sp>
      <p:sp>
        <p:nvSpPr>
          <p:cNvPr id="38" name="오른쪽 중괄호[R] 37">
            <a:extLst>
              <a:ext uri="{FF2B5EF4-FFF2-40B4-BE49-F238E27FC236}">
                <a16:creationId xmlns:a16="http://schemas.microsoft.com/office/drawing/2014/main" id="{ECAECAE7-9F8D-554C-BA08-812BF56AC5A0}"/>
              </a:ext>
            </a:extLst>
          </p:cNvPr>
          <p:cNvSpPr/>
          <p:nvPr/>
        </p:nvSpPr>
        <p:spPr>
          <a:xfrm rot="16200000">
            <a:off x="6787838" y="2747831"/>
            <a:ext cx="220472" cy="4340827"/>
          </a:xfrm>
          <a:prstGeom prst="rightBrace">
            <a:avLst>
              <a:gd name="adj1" fmla="val 54416"/>
              <a:gd name="adj2" fmla="val 75161"/>
            </a:avLst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F1F9BF69-AA54-0B4A-A4E0-47E48D25DC75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7990270" y="4365097"/>
            <a:ext cx="0" cy="442911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접힌 도형 90">
            <a:extLst>
              <a:ext uri="{FF2B5EF4-FFF2-40B4-BE49-F238E27FC236}">
                <a16:creationId xmlns:a16="http://schemas.microsoft.com/office/drawing/2014/main" id="{CC683694-4F4A-7748-A371-75AD1BB3FD4B}"/>
              </a:ext>
            </a:extLst>
          </p:cNvPr>
          <p:cNvSpPr/>
          <p:nvPr/>
        </p:nvSpPr>
        <p:spPr>
          <a:xfrm>
            <a:off x="8432561" y="5129436"/>
            <a:ext cx="1149103" cy="1068058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180000" r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</a:rPr>
              <a:t>Warning </a:t>
            </a:r>
            <a:r>
              <a:rPr lang="ko-KR" altLang="en-US" sz="1200" dirty="0">
                <a:solidFill>
                  <a:schemeClr val="tx1"/>
                </a:solidFill>
              </a:rPr>
              <a:t>창 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보여주기 개발</a:t>
            </a:r>
          </a:p>
        </p:txBody>
      </p:sp>
    </p:spTree>
    <p:extLst>
      <p:ext uri="{BB962C8B-B14F-4D97-AF65-F5344CB8AC3E}">
        <p14:creationId xmlns:p14="http://schemas.microsoft.com/office/powerpoint/2010/main" val="1790691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E48BDE6-7262-D143-B49A-DA919EA1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[ Backup ] </a:t>
            </a:r>
            <a:r>
              <a:rPr lang="ko-KR" altLang="en-US" dirty="0"/>
              <a:t>스프린트 </a:t>
            </a:r>
            <a:r>
              <a:rPr lang="ko-KR" altLang="en-US" dirty="0" err="1"/>
              <a:t>백로그</a:t>
            </a:r>
            <a:r>
              <a:rPr lang="en-US" altLang="ko-KR" dirty="0"/>
              <a:t>(Sprint Backlog)</a:t>
            </a:r>
            <a:r>
              <a:rPr lang="ko-KR" altLang="en-US" dirty="0"/>
              <a:t> </a:t>
            </a:r>
            <a:r>
              <a:rPr lang="en-US" altLang="ko-KR" dirty="0"/>
              <a:t>#2</a:t>
            </a:r>
            <a:endParaRPr kumimoji="1" lang="ko-Kore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AACC009-5483-3748-BAA4-51CB468BA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개발팀</a:t>
            </a:r>
            <a:r>
              <a:rPr kumimoji="1" lang="ko-KR" altLang="en-US" dirty="0"/>
              <a:t> 구성원의 역할이 각각 다를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각자 수행할 작업 단위로 상세 내역을 정의하기도 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5" name="모서리가 접힌 도형 83">
            <a:extLst>
              <a:ext uri="{FF2B5EF4-FFF2-40B4-BE49-F238E27FC236}">
                <a16:creationId xmlns:a16="http://schemas.microsoft.com/office/drawing/2014/main" id="{6D0AFCDF-C386-0749-B892-BA35AC119515}"/>
              </a:ext>
            </a:extLst>
          </p:cNvPr>
          <p:cNvSpPr/>
          <p:nvPr/>
        </p:nvSpPr>
        <p:spPr>
          <a:xfrm>
            <a:off x="1195726" y="2387960"/>
            <a:ext cx="2784625" cy="2163135"/>
          </a:xfrm>
          <a:prstGeom prst="foldedCorner">
            <a:avLst/>
          </a:prstGeom>
          <a:solidFill>
            <a:srgbClr val="FFFFCC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6000" tIns="180000" rIns="216000" rtlCol="0" anchor="ctr"/>
          <a:lstStyle/>
          <a:p>
            <a:pPr algn="ctr" latinLnBrk="0"/>
            <a:r>
              <a:rPr lang="en-US" altLang="ko-KR" sz="1000" b="1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000" b="1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편집 기능</a:t>
            </a:r>
            <a:endParaRPr lang="en-US" altLang="ko-KR" sz="1000" b="1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endParaRPr lang="en-US" altLang="ko-KR" sz="900" b="1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user role : 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블로그 작성자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goal : 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블로그 포스팅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하기 위해 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task : HTML 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편집 기능 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원한다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atinLnBrk="0"/>
            <a:endParaRPr lang="en-US" altLang="ko-KR" sz="900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en-US" altLang="ko-KR" sz="900" b="1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Definition of Done : </a:t>
            </a: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HTML5</a:t>
            </a:r>
            <a:r>
              <a:rPr lang="ko-KR" altLang="en-US" sz="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지원해야 한다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Tag 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 작성 기능이 제공되어야 한다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편집기에서 저장된 후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Syntax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자동 체크된다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Preview 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제공되어야 한다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첨부가 저장되어야 한다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접힌 도형 90">
            <a:extLst>
              <a:ext uri="{FF2B5EF4-FFF2-40B4-BE49-F238E27FC236}">
                <a16:creationId xmlns:a16="http://schemas.microsoft.com/office/drawing/2014/main" id="{420A40D5-8047-814C-A29F-7803EF49F11F}"/>
              </a:ext>
            </a:extLst>
          </p:cNvPr>
          <p:cNvSpPr/>
          <p:nvPr/>
        </p:nvSpPr>
        <p:spPr>
          <a:xfrm>
            <a:off x="5556615" y="1737603"/>
            <a:ext cx="2719168" cy="716071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000" tIns="180000" rIns="72000" rtlCol="0" anchor="ctr"/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HTML</a:t>
            </a:r>
            <a:r>
              <a:rPr lang="ko-KR" altLang="en-US" sz="1200" dirty="0">
                <a:solidFill>
                  <a:schemeClr val="tx1"/>
                </a:solidFill>
              </a:rPr>
              <a:t>편집기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데이터모델링</a:t>
            </a:r>
          </a:p>
        </p:txBody>
      </p:sp>
      <p:sp>
        <p:nvSpPr>
          <p:cNvPr id="7" name="모서리가 접힌 도형 90">
            <a:extLst>
              <a:ext uri="{FF2B5EF4-FFF2-40B4-BE49-F238E27FC236}">
                <a16:creationId xmlns:a16="http://schemas.microsoft.com/office/drawing/2014/main" id="{38728DC1-3801-2840-B75D-F6953969452A}"/>
              </a:ext>
            </a:extLst>
          </p:cNvPr>
          <p:cNvSpPr/>
          <p:nvPr/>
        </p:nvSpPr>
        <p:spPr>
          <a:xfrm>
            <a:off x="5556614" y="2633382"/>
            <a:ext cx="2719168" cy="716071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000" tIns="180000" rIns="7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HTML</a:t>
            </a:r>
            <a:r>
              <a:rPr lang="ko-KR" altLang="en-US" sz="1200" dirty="0">
                <a:solidFill>
                  <a:schemeClr val="tx1"/>
                </a:solidFill>
              </a:rPr>
              <a:t>편집기</a:t>
            </a:r>
            <a:r>
              <a:rPr lang="en-US" altLang="ko-KR" sz="1200" dirty="0">
                <a:solidFill>
                  <a:schemeClr val="tx1"/>
                </a:solidFill>
              </a:rPr>
              <a:t>-UI</a:t>
            </a:r>
            <a:r>
              <a:rPr lang="ko-KR" altLang="en-US" sz="1200" dirty="0">
                <a:solidFill>
                  <a:schemeClr val="tx1"/>
                </a:solidFill>
              </a:rPr>
              <a:t>디자인</a:t>
            </a:r>
            <a:r>
              <a:rPr lang="en-US" altLang="ko-KR" sz="1200" dirty="0">
                <a:solidFill>
                  <a:schemeClr val="tx1"/>
                </a:solidFill>
              </a:rPr>
              <a:t>/Publishing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모서리가 접힌 도형 90">
            <a:extLst>
              <a:ext uri="{FF2B5EF4-FFF2-40B4-BE49-F238E27FC236}">
                <a16:creationId xmlns:a16="http://schemas.microsoft.com/office/drawing/2014/main" id="{80963BE3-AF4D-6646-BB61-1F50D498C8B1}"/>
              </a:ext>
            </a:extLst>
          </p:cNvPr>
          <p:cNvSpPr/>
          <p:nvPr/>
        </p:nvSpPr>
        <p:spPr>
          <a:xfrm>
            <a:off x="5556614" y="3555279"/>
            <a:ext cx="2719168" cy="716071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000" tIns="180000" rIns="72000" rtlCol="0" anchor="ctr"/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HTML</a:t>
            </a:r>
            <a:r>
              <a:rPr lang="ko-KR" altLang="en-US" sz="1200" dirty="0">
                <a:solidFill>
                  <a:schemeClr val="tx1"/>
                </a:solidFill>
              </a:rPr>
              <a:t>편집기</a:t>
            </a:r>
            <a:r>
              <a:rPr lang="en-US" altLang="ko-KR" sz="1200" dirty="0">
                <a:solidFill>
                  <a:schemeClr val="tx1"/>
                </a:solidFill>
              </a:rPr>
              <a:t>-Front-End</a:t>
            </a:r>
            <a:r>
              <a:rPr lang="ko-KR" altLang="en-US" sz="1200" dirty="0">
                <a:solidFill>
                  <a:schemeClr val="tx1"/>
                </a:solidFill>
              </a:rPr>
              <a:t>개발</a:t>
            </a:r>
          </a:p>
        </p:txBody>
      </p:sp>
      <p:sp>
        <p:nvSpPr>
          <p:cNvPr id="9" name="모서리가 접힌 도형 90">
            <a:extLst>
              <a:ext uri="{FF2B5EF4-FFF2-40B4-BE49-F238E27FC236}">
                <a16:creationId xmlns:a16="http://schemas.microsoft.com/office/drawing/2014/main" id="{00CBFB9D-2859-E042-B4C5-2544FC125236}"/>
              </a:ext>
            </a:extLst>
          </p:cNvPr>
          <p:cNvSpPr/>
          <p:nvPr/>
        </p:nvSpPr>
        <p:spPr>
          <a:xfrm>
            <a:off x="5556614" y="4477177"/>
            <a:ext cx="2719168" cy="716071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000" tIns="180000" rIns="7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HTML</a:t>
            </a:r>
            <a:r>
              <a:rPr lang="ko-KR" altLang="en-US" sz="1200" dirty="0">
                <a:solidFill>
                  <a:schemeClr val="tx1"/>
                </a:solidFill>
              </a:rPr>
              <a:t>편집기</a:t>
            </a:r>
            <a:r>
              <a:rPr lang="en-US" altLang="ko-KR" sz="1200" dirty="0">
                <a:solidFill>
                  <a:schemeClr val="tx1"/>
                </a:solidFill>
              </a:rPr>
              <a:t>-Back-End</a:t>
            </a:r>
            <a:r>
              <a:rPr lang="ko-KR" altLang="en-US" sz="1200" dirty="0">
                <a:solidFill>
                  <a:schemeClr val="tx1"/>
                </a:solidFill>
              </a:rPr>
              <a:t>개발</a:t>
            </a:r>
          </a:p>
        </p:txBody>
      </p:sp>
      <p:sp>
        <p:nvSpPr>
          <p:cNvPr id="10" name="왼쪽 중괄호[L] 9">
            <a:extLst>
              <a:ext uri="{FF2B5EF4-FFF2-40B4-BE49-F238E27FC236}">
                <a16:creationId xmlns:a16="http://schemas.microsoft.com/office/drawing/2014/main" id="{F03E4FAD-BE1E-CF47-A6FD-7AA8E273D0E0}"/>
              </a:ext>
            </a:extLst>
          </p:cNvPr>
          <p:cNvSpPr/>
          <p:nvPr/>
        </p:nvSpPr>
        <p:spPr>
          <a:xfrm>
            <a:off x="4115467" y="2072528"/>
            <a:ext cx="347133" cy="2712944"/>
          </a:xfrm>
          <a:prstGeom prst="leftBrace">
            <a:avLst>
              <a:gd name="adj1" fmla="val 35162"/>
              <a:gd name="adj2" fmla="val 50000"/>
            </a:avLst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1" name="그래픽 10" descr="남자">
            <a:extLst>
              <a:ext uri="{FF2B5EF4-FFF2-40B4-BE49-F238E27FC236}">
                <a16:creationId xmlns:a16="http://schemas.microsoft.com/office/drawing/2014/main" id="{D5819624-8056-8C41-A98B-1210DE8A8EF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7716" y="2744457"/>
            <a:ext cx="525818" cy="465288"/>
          </a:xfrm>
          <a:prstGeom prst="rect">
            <a:avLst/>
          </a:prstGeom>
        </p:spPr>
      </p:pic>
      <p:pic>
        <p:nvPicPr>
          <p:cNvPr id="13" name="그래픽 12" descr="남자">
            <a:extLst>
              <a:ext uri="{FF2B5EF4-FFF2-40B4-BE49-F238E27FC236}">
                <a16:creationId xmlns:a16="http://schemas.microsoft.com/office/drawing/2014/main" id="{7CD44745-E99A-7D48-B929-E305A9480D3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8234" y="1835718"/>
            <a:ext cx="525818" cy="465288"/>
          </a:xfrm>
          <a:prstGeom prst="rect">
            <a:avLst/>
          </a:prstGeom>
        </p:spPr>
      </p:pic>
      <p:pic>
        <p:nvPicPr>
          <p:cNvPr id="14" name="그래픽 13" descr="남자">
            <a:extLst>
              <a:ext uri="{FF2B5EF4-FFF2-40B4-BE49-F238E27FC236}">
                <a16:creationId xmlns:a16="http://schemas.microsoft.com/office/drawing/2014/main" id="{5B548B2E-417A-8347-94AC-1ACE4299589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8234" y="3614930"/>
            <a:ext cx="525818" cy="465288"/>
          </a:xfrm>
          <a:prstGeom prst="rect">
            <a:avLst/>
          </a:prstGeom>
        </p:spPr>
      </p:pic>
      <p:pic>
        <p:nvPicPr>
          <p:cNvPr id="15" name="그래픽 14" descr="남자">
            <a:extLst>
              <a:ext uri="{FF2B5EF4-FFF2-40B4-BE49-F238E27FC236}">
                <a16:creationId xmlns:a16="http://schemas.microsoft.com/office/drawing/2014/main" id="{1242ED20-3188-BB4D-87C4-0ED14BEC0FF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8234" y="4459661"/>
            <a:ext cx="525818" cy="4652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572C342-61C2-D244-A248-BDDEB884848A}"/>
              </a:ext>
            </a:extLst>
          </p:cNvPr>
          <p:cNvSpPr txBox="1"/>
          <p:nvPr/>
        </p:nvSpPr>
        <p:spPr>
          <a:xfrm>
            <a:off x="4500590" y="2295727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Modeler</a:t>
            </a:r>
            <a:endParaRPr kumimoji="1" lang="ko-Kore-KR" altLang="en-US" sz="11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0A2FB4-8767-3142-B343-7C46957088E9}"/>
              </a:ext>
            </a:extLst>
          </p:cNvPr>
          <p:cNvSpPr txBox="1"/>
          <p:nvPr/>
        </p:nvSpPr>
        <p:spPr>
          <a:xfrm>
            <a:off x="4500590" y="3166586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Publisher</a:t>
            </a:r>
            <a:endParaRPr kumimoji="1" lang="ko-Kore-KR" altLang="en-US" sz="11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D2C4AD-8E00-774E-AAD3-E09BE5ABFF25}"/>
              </a:ext>
            </a:extLst>
          </p:cNvPr>
          <p:cNvSpPr txBox="1"/>
          <p:nvPr/>
        </p:nvSpPr>
        <p:spPr>
          <a:xfrm>
            <a:off x="4419842" y="4056407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Developer</a:t>
            </a:r>
            <a:endParaRPr kumimoji="1" lang="ko-Kore-KR" altLang="en-US" sz="11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D5C7A9-447B-FD4D-BF84-C05EEECAEB2C}"/>
              </a:ext>
            </a:extLst>
          </p:cNvPr>
          <p:cNvSpPr txBox="1"/>
          <p:nvPr/>
        </p:nvSpPr>
        <p:spPr>
          <a:xfrm>
            <a:off x="4419842" y="4918555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Developer</a:t>
            </a:r>
            <a:endParaRPr kumimoji="1" lang="ko-Kore-KR" altLang="en-US" sz="11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66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4B46415-195C-46FB-9AEE-6D62EEDC1215}"/>
              </a:ext>
            </a:extLst>
          </p:cNvPr>
          <p:cNvCxnSpPr/>
          <p:nvPr/>
        </p:nvCxnSpPr>
        <p:spPr>
          <a:xfrm>
            <a:off x="4964412" y="3387341"/>
            <a:ext cx="4608000" cy="1592"/>
          </a:xfrm>
          <a:prstGeom prst="straightConnector1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7E1263E-0DEB-490D-82B2-976879189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105" y="2440200"/>
            <a:ext cx="735958" cy="71579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4309A4-A651-433C-AC84-B956218D5EA5}"/>
              </a:ext>
            </a:extLst>
          </p:cNvPr>
          <p:cNvSpPr txBox="1"/>
          <p:nvPr/>
        </p:nvSpPr>
        <p:spPr>
          <a:xfrm>
            <a:off x="5835803" y="2505017"/>
            <a:ext cx="3185649" cy="489026"/>
          </a:xfrm>
          <a:prstGeom prst="rect">
            <a:avLst/>
          </a:prstGeom>
        </p:spPr>
        <p:txBody>
          <a:bodyPr wrap="square" lIns="72000" tIns="72000" rIns="72000" bIns="72000" anchor="t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KoPub돋움체 Medium" panose="020B0604020202020204" pitchFamily="34" charset="0"/>
              <a:buNone/>
              <a:tabLst/>
              <a:defRPr kumimoji="0" sz="1600" i="0" u="none" strike="noStrike" cap="none" spc="-50" normalizeH="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Font typeface="KoPub돋움체 Medium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KoPub돋움체 Medium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KoPub돋움체 Medium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KoPub돋움체 Medium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/>
            </a:lvl9pPr>
          </a:lstStyle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Agile Delivery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360092350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Agile Delivery Process – Daily Scrum</a:t>
            </a:r>
            <a:endParaRPr lang="ko-KR" altLang="en-US" sz="2600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49F7880-62EE-E64C-A8AA-41F3D4B00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일일 스크럼은 스크럼 팀의 </a:t>
            </a:r>
            <a:r>
              <a:rPr lang="ko-KR" altLang="en-US" dirty="0" err="1"/>
              <a:t>집중도를</a:t>
            </a:r>
            <a:r>
              <a:rPr lang="ko-KR" altLang="en-US" dirty="0"/>
              <a:t> 높이고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팀원간</a:t>
            </a:r>
            <a:r>
              <a:rPr lang="ko-KR" altLang="en-US" dirty="0"/>
              <a:t> 유대와 신뢰를 형성하는 것을 돕는다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D78C393-B5AD-814A-ADBC-FBF298E4E6A4}"/>
              </a:ext>
            </a:extLst>
          </p:cNvPr>
          <p:cNvGrpSpPr/>
          <p:nvPr/>
        </p:nvGrpSpPr>
        <p:grpSpPr>
          <a:xfrm>
            <a:off x="777602" y="1129161"/>
            <a:ext cx="8503349" cy="1774779"/>
            <a:chOff x="777602" y="1369400"/>
            <a:chExt cx="8503349" cy="1774779"/>
          </a:xfrm>
        </p:grpSpPr>
        <p:sp>
          <p:nvSpPr>
            <p:cNvPr id="7" name="갈매기형 수장 6"/>
            <p:cNvSpPr/>
            <p:nvPr/>
          </p:nvSpPr>
          <p:spPr>
            <a:xfrm>
              <a:off x="777602" y="1626171"/>
              <a:ext cx="2190289" cy="244874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lIns="49530" tIns="24765" rIns="49530" bIns="24765" anchor="ctr"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marL="0" lvl="1" algn="ctr"/>
              <a:r>
                <a:rPr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  <a:cs typeface="Lato Black" charset="0"/>
                </a:rPr>
                <a:t>Initiating</a:t>
              </a:r>
            </a:p>
          </p:txBody>
        </p:sp>
        <p:sp>
          <p:nvSpPr>
            <p:cNvPr id="8" name="갈매기형 수장 7"/>
            <p:cNvSpPr/>
            <p:nvPr/>
          </p:nvSpPr>
          <p:spPr>
            <a:xfrm>
              <a:off x="2928563" y="1626171"/>
              <a:ext cx="2156435" cy="244874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lIns="49530" tIns="24765" rIns="49530" bIns="24765" anchor="ctr"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marL="0" lvl="1" algn="ctr"/>
              <a:r>
                <a:rPr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Planning</a:t>
              </a:r>
            </a:p>
          </p:txBody>
        </p:sp>
        <p:sp>
          <p:nvSpPr>
            <p:cNvPr id="10" name="갈매기형 수장 9"/>
            <p:cNvSpPr/>
            <p:nvPr/>
          </p:nvSpPr>
          <p:spPr>
            <a:xfrm>
              <a:off x="5043512" y="1626171"/>
              <a:ext cx="4062490" cy="244874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lIns="49530" tIns="24765" rIns="49530" bIns="24765" anchor="ctr"/>
            <a:lstStyle/>
            <a:p>
              <a:pPr marL="0" lvl="1" algn="ctr"/>
              <a:r>
                <a:rPr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Executing &amp; Control</a:t>
              </a:r>
            </a:p>
          </p:txBody>
        </p:sp>
        <p:cxnSp>
          <p:nvCxnSpPr>
            <p:cNvPr id="11" name="꺾인 연결선 10"/>
            <p:cNvCxnSpPr>
              <a:stCxn id="16" idx="3"/>
              <a:endCxn id="17" idx="2"/>
            </p:cNvCxnSpPr>
            <p:nvPr/>
          </p:nvCxnSpPr>
          <p:spPr bwMode="auto">
            <a:xfrm flipV="1">
              <a:off x="1702011" y="2802735"/>
              <a:ext cx="622802" cy="86035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cxnSpLocks/>
            </p:cNvCxnSpPr>
            <p:nvPr/>
          </p:nvCxnSpPr>
          <p:spPr bwMode="auto">
            <a:xfrm>
              <a:off x="2761268" y="2616807"/>
              <a:ext cx="206623" cy="0"/>
            </a:xfrm>
            <a:prstGeom prst="straightConnector1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15" idx="2"/>
              <a:endCxn id="16" idx="0"/>
            </p:cNvCxnSpPr>
            <p:nvPr/>
          </p:nvCxnSpPr>
          <p:spPr bwMode="auto">
            <a:xfrm>
              <a:off x="1265556" y="2449703"/>
              <a:ext cx="0" cy="184997"/>
            </a:xfrm>
            <a:prstGeom prst="straightConnector1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829100" y="1941563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Scrum </a:t>
              </a:r>
              <a:r>
                <a:rPr lang="en-US" altLang="ko-KR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Team</a:t>
              </a:r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구성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29100" y="2634700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Scrum </a:t>
              </a:r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환경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구성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888357" y="2294595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Product</a:t>
              </a:r>
            </a:p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Backlog</a:t>
              </a:r>
              <a:r>
                <a:rPr lang="ko-KR" altLang="en-US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도출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67892" y="2294595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Release </a:t>
              </a:r>
              <a:b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</a:br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Planning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047426" y="1932649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일감크기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추정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155235" y="2282366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</a:p>
            <a:p>
              <a:pPr marL="0" lvl="1" algn="ctr" defTabSz="1407995" eaLnBrk="0" hangingPunct="0"/>
              <a:r>
                <a:rPr lang="en-US" altLang="ko-KR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Planning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95207" y="2631874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성과측정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및 분석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653466" y="1930782"/>
              <a:ext cx="872911" cy="508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1100" b="1" kern="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Daily Scrum</a:t>
              </a:r>
            </a:p>
            <a:p>
              <a:pPr marL="0" lvl="1" algn="ctr" defTabSz="1407995" eaLnBrk="0" hangingPunct="0"/>
              <a:r>
                <a:rPr lang="en-US" altLang="ko-KR" sz="1100" b="1" kern="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Meeting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182805" y="2627557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</a:p>
            <a:p>
              <a:pPr marL="0" lvl="1" algn="ctr" defTabSz="1407995" eaLnBrk="0" hangingPunct="0"/>
              <a:r>
                <a:rPr lang="ko-KR" altLang="en-US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회고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130901" y="2294595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</a:p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Review</a:t>
              </a:r>
            </a:p>
          </p:txBody>
        </p:sp>
        <p:sp>
          <p:nvSpPr>
            <p:cNvPr id="26" name="object 17"/>
            <p:cNvSpPr txBox="1"/>
            <p:nvPr/>
          </p:nvSpPr>
          <p:spPr>
            <a:xfrm>
              <a:off x="843424" y="1369400"/>
              <a:ext cx="4209828" cy="210938"/>
            </a:xfrm>
            <a:prstGeom prst="rect">
              <a:avLst/>
            </a:prstGeom>
            <a:noFill/>
          </p:spPr>
          <p:txBody>
            <a:bodyPr wrap="square" lIns="56499" tIns="28249" rIns="56499" bIns="28249" rtlCol="0">
              <a:sp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</a:sp3d>
            </a:bodyPr>
            <a:lstStyle>
              <a:defPPr>
                <a:defRPr lang="ko-KR"/>
              </a:defPPr>
              <a:lvl1pPr algn="ctr">
                <a:defRPr sz="120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Lato Black" charset="0"/>
                </a:defRPr>
              </a:lvl1pPr>
            </a:lstStyle>
            <a:p>
              <a:pPr marL="0" lvl="1" algn="ctr" defTabSz="1407995" eaLnBrk="0" hangingPunct="0">
                <a:defRPr/>
              </a:pPr>
              <a:r>
                <a:rPr lang="en-US"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  <a:r>
                <a:rPr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Zero</a:t>
              </a:r>
            </a:p>
          </p:txBody>
        </p:sp>
        <p:sp>
          <p:nvSpPr>
            <p:cNvPr id="27" name="object 17"/>
            <p:cNvSpPr txBox="1"/>
            <p:nvPr/>
          </p:nvSpPr>
          <p:spPr>
            <a:xfrm>
              <a:off x="5071123" y="1369400"/>
              <a:ext cx="4209828" cy="210938"/>
            </a:xfrm>
            <a:prstGeom prst="rect">
              <a:avLst/>
            </a:prstGeom>
            <a:noFill/>
          </p:spPr>
          <p:txBody>
            <a:bodyPr wrap="square" lIns="56499" tIns="28249" rIns="56499" bIns="28249" rtlCol="0">
              <a:sp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</a:sp3d>
            </a:bodyPr>
            <a:lstStyle>
              <a:defPPr>
                <a:defRPr lang="ko-KR"/>
              </a:defPPr>
              <a:lvl1pPr algn="ctr" defTabSz="914400" latinLnBrk="0">
                <a:defRPr sz="900" b="1" kern="0">
                  <a:solidFill>
                    <a:srgbClr val="F79646">
                      <a:lumMod val="75000"/>
                    </a:srgb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Lato Black" charset="0"/>
                </a:defRPr>
              </a:lvl1pPr>
            </a:lstStyle>
            <a:p>
              <a:pPr marL="0" lvl="1" algn="ctr" defTabSz="1407995" eaLnBrk="0" hangingPunct="0"/>
              <a:r>
                <a:rPr lang="en-US"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  <a:r>
                <a:rPr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lang="en-US"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#1 ~ #N</a:t>
              </a:r>
              <a:endParaRPr sz="1000" kern="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28" name="꺾인 연결선 27"/>
            <p:cNvCxnSpPr>
              <a:stCxn id="15" idx="3"/>
              <a:endCxn id="17" idx="0"/>
            </p:cNvCxnSpPr>
            <p:nvPr/>
          </p:nvCxnSpPr>
          <p:spPr>
            <a:xfrm>
              <a:off x="1702011" y="2195633"/>
              <a:ext cx="622802" cy="98962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4047029" y="2636039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품질</a:t>
              </a:r>
              <a:r>
                <a:rPr lang="en-US" altLang="ko-KR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/</a:t>
              </a:r>
              <a:r>
                <a: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소통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en-US" altLang="ko-KR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Planning</a:t>
              </a:r>
            </a:p>
          </p:txBody>
        </p:sp>
        <p:cxnSp>
          <p:nvCxnSpPr>
            <p:cNvPr id="31" name="꺾인 연결선 30"/>
            <p:cNvCxnSpPr>
              <a:stCxn id="19" idx="3"/>
              <a:endCxn id="21" idx="1"/>
            </p:cNvCxnSpPr>
            <p:nvPr/>
          </p:nvCxnSpPr>
          <p:spPr>
            <a:xfrm>
              <a:off x="4920337" y="2186719"/>
              <a:ext cx="234898" cy="349717"/>
            </a:xfrm>
            <a:prstGeom prst="bentConnector3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>
              <a:stCxn id="18" idx="0"/>
              <a:endCxn id="19" idx="1"/>
            </p:cNvCxnSpPr>
            <p:nvPr/>
          </p:nvCxnSpPr>
          <p:spPr>
            <a:xfrm rot="5400000" flipH="1" flipV="1">
              <a:off x="3671949" y="1919118"/>
              <a:ext cx="107876" cy="643078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cxnSpLocks/>
              <a:stCxn id="18" idx="2"/>
              <a:endCxn id="29" idx="1"/>
            </p:cNvCxnSpPr>
            <p:nvPr/>
          </p:nvCxnSpPr>
          <p:spPr>
            <a:xfrm rot="16200000" flipH="1">
              <a:off x="3682001" y="2525081"/>
              <a:ext cx="87374" cy="642681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>
              <a:stCxn id="21" idx="0"/>
              <a:endCxn id="23" idx="1"/>
            </p:cNvCxnSpPr>
            <p:nvPr/>
          </p:nvCxnSpPr>
          <p:spPr>
            <a:xfrm rot="5400000" flipH="1" flipV="1">
              <a:off x="6073821" y="1702722"/>
              <a:ext cx="97514" cy="1061775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>
              <a:stCxn id="23" idx="3"/>
              <a:endCxn id="25" idx="0"/>
            </p:cNvCxnSpPr>
            <p:nvPr/>
          </p:nvCxnSpPr>
          <p:spPr>
            <a:xfrm>
              <a:off x="7526377" y="2184852"/>
              <a:ext cx="1040980" cy="109743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 35"/>
            <p:cNvCxnSpPr>
              <a:stCxn id="25" idx="2"/>
              <a:endCxn id="24" idx="3"/>
            </p:cNvCxnSpPr>
            <p:nvPr/>
          </p:nvCxnSpPr>
          <p:spPr>
            <a:xfrm rot="5400000">
              <a:off x="8272091" y="2586361"/>
              <a:ext cx="78892" cy="511641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24" idx="1"/>
              <a:endCxn id="22" idx="3"/>
            </p:cNvCxnSpPr>
            <p:nvPr/>
          </p:nvCxnSpPr>
          <p:spPr>
            <a:xfrm flipH="1">
              <a:off x="6968118" y="2881627"/>
              <a:ext cx="214687" cy="4317"/>
            </a:xfrm>
            <a:prstGeom prst="straightConnector1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22" idx="1"/>
              <a:endCxn id="21" idx="2"/>
            </p:cNvCxnSpPr>
            <p:nvPr/>
          </p:nvCxnSpPr>
          <p:spPr>
            <a:xfrm rot="10800000">
              <a:off x="5591691" y="2790506"/>
              <a:ext cx="503516" cy="95438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>
              <a:stCxn id="29" idx="3"/>
              <a:endCxn id="21" idx="1"/>
            </p:cNvCxnSpPr>
            <p:nvPr/>
          </p:nvCxnSpPr>
          <p:spPr>
            <a:xfrm flipV="1">
              <a:off x="4919940" y="2536436"/>
              <a:ext cx="235295" cy="353673"/>
            </a:xfrm>
            <a:prstGeom prst="bentConnector3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DC503DA-2405-CA44-A982-067AB48275F1}"/>
              </a:ext>
            </a:extLst>
          </p:cNvPr>
          <p:cNvSpPr txBox="1"/>
          <p:nvPr/>
        </p:nvSpPr>
        <p:spPr bwMode="auto">
          <a:xfrm>
            <a:off x="481781" y="3051352"/>
            <a:ext cx="4003410" cy="354629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43984" tIns="35996" rIns="71991" bIns="35996" rtlCol="0" anchor="ctr">
            <a:noAutofit/>
          </a:bodyPr>
          <a:lstStyle>
            <a:defPPr>
              <a:defRPr lang="ko-KR"/>
            </a:defPPr>
            <a:lvl1pPr marL="171450" indent="-171450" defTabSz="198438" eaLnBrk="0" latinLnBrk="0" hangingPunct="0">
              <a:spcAft>
                <a:spcPts val="600"/>
              </a:spcAft>
              <a:buFont typeface="Wingdings" panose="05000000000000000000" pitchFamily="2" charset="2"/>
              <a:buChar char="§"/>
              <a:defRPr sz="1400" b="1">
                <a:solidFill>
                  <a:schemeClr val="dk1"/>
                </a:solidFill>
                <a:latin typeface="+mn-ea"/>
                <a:ea typeface="+mn-ea"/>
                <a:cs typeface="Times New Roman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A3C06B5-2AAE-5C41-ABA0-33156EB77F79}"/>
              </a:ext>
            </a:extLst>
          </p:cNvPr>
          <p:cNvSpPr txBox="1"/>
          <p:nvPr/>
        </p:nvSpPr>
        <p:spPr bwMode="auto">
          <a:xfrm>
            <a:off x="4553003" y="3050738"/>
            <a:ext cx="5079947" cy="354629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43984" tIns="35996" rIns="71991" bIns="35996" rtlCol="0" anchor="ctr">
            <a:noAutofit/>
          </a:bodyPr>
          <a:lstStyle>
            <a:defPPr>
              <a:defRPr lang="ko-KR"/>
            </a:defPPr>
            <a:lvl1pPr marL="171450" indent="-171450" defTabSz="198438" eaLnBrk="0" latinLnBrk="0" hangingPunct="0">
              <a:spcAft>
                <a:spcPts val="600"/>
              </a:spcAft>
              <a:buFont typeface="Wingdings" panose="05000000000000000000" pitchFamily="2" charset="2"/>
              <a:buChar char="§"/>
              <a:defRPr sz="1400" b="1">
                <a:solidFill>
                  <a:schemeClr val="dk1"/>
                </a:solidFill>
                <a:latin typeface="+mn-ea"/>
                <a:ea typeface="+mn-ea"/>
                <a:cs typeface="Times New Roman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marL="171431" lvl="0" indent="-171431">
              <a:spcAft>
                <a:spcPts val="400"/>
              </a:spcAft>
              <a:defRPr/>
            </a:pP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일일 스크럼 특징</a:t>
            </a:r>
            <a:endParaRPr lang="en-US" altLang="ko-KR" sz="1200" kern="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57148" lvl="0" indent="-179367">
              <a:buFont typeface="시스템 서체 일반체"/>
              <a:buChar char="-"/>
              <a:defRPr/>
            </a:pPr>
            <a:r>
              <a:rPr lang="ko-KR" altLang="en-US" sz="1100" b="0" dirty="0"/>
              <a:t>매일 같은 시간에 수행하며</a:t>
            </a:r>
            <a:r>
              <a:rPr lang="en-US" altLang="ko-KR" sz="1100" b="0" dirty="0"/>
              <a:t>,</a:t>
            </a:r>
            <a:r>
              <a:rPr lang="ko-KR" altLang="en-US" sz="1100" b="0" dirty="0"/>
              <a:t> </a:t>
            </a:r>
            <a:r>
              <a:rPr lang="en-US" altLang="ko-KR" sz="1100" b="0" dirty="0"/>
              <a:t>15</a:t>
            </a:r>
            <a:r>
              <a:rPr lang="ko-KR" altLang="en-US" sz="1100" b="0" dirty="0"/>
              <a:t>분을 넘지 않는다</a:t>
            </a:r>
            <a:r>
              <a:rPr lang="en-US" altLang="ko-KR" sz="1100" b="0" dirty="0"/>
              <a:t>.</a:t>
            </a:r>
          </a:p>
          <a:p>
            <a:pPr marL="357148" lvl="0" indent="-179367">
              <a:buFont typeface="시스템 서체 일반체"/>
              <a:buChar char="-"/>
              <a:defRPr/>
            </a:pPr>
            <a:r>
              <a:rPr lang="en-US" altLang="ko-KR" sz="1100" b="0" dirty="0"/>
              <a:t>Time Box</a:t>
            </a:r>
            <a:r>
              <a:rPr lang="ko-KR" altLang="en-US" sz="1100" b="0" dirty="0" err="1"/>
              <a:t>를</a:t>
            </a:r>
            <a:r>
              <a:rPr lang="ko-KR" altLang="en-US" sz="1100" b="0" dirty="0"/>
              <a:t> 지키기 위해 서서 진행한다</a:t>
            </a:r>
            <a:r>
              <a:rPr lang="en-US" altLang="ko-KR" sz="1100" b="0" dirty="0"/>
              <a:t>.</a:t>
            </a:r>
            <a:r>
              <a:rPr lang="ko-KR" altLang="en-US" sz="1100" b="0" dirty="0"/>
              <a:t> </a:t>
            </a:r>
            <a:r>
              <a:rPr lang="en-US" altLang="ko-KR" sz="1100" b="0" dirty="0"/>
              <a:t>(Stand-Up Meeting)</a:t>
            </a:r>
          </a:p>
          <a:p>
            <a:pPr marL="357148" lvl="0" indent="-179367">
              <a:buFont typeface="시스템 서체 일반체"/>
              <a:buChar char="-"/>
              <a:defRPr/>
            </a:pPr>
            <a:r>
              <a:rPr lang="ko-KR" altLang="en-US" sz="1100" b="0" dirty="0"/>
              <a:t>한 일</a:t>
            </a:r>
            <a:r>
              <a:rPr lang="en-US" altLang="ko-KR" sz="1100" b="0" dirty="0"/>
              <a:t>,</a:t>
            </a:r>
            <a:r>
              <a:rPr lang="ko-KR" altLang="en-US" sz="1100" b="0" dirty="0"/>
              <a:t> 할 일</a:t>
            </a:r>
            <a:r>
              <a:rPr lang="en-US" altLang="ko-KR" sz="1100" b="0" dirty="0"/>
              <a:t>,</a:t>
            </a:r>
            <a:r>
              <a:rPr lang="ko-KR" altLang="en-US" sz="1100" b="0" dirty="0"/>
              <a:t> 장애물 중심으로 돌아가면서 이야기한다</a:t>
            </a:r>
            <a:r>
              <a:rPr lang="en-US" altLang="ko-KR" sz="1100" b="0" dirty="0"/>
              <a:t>.</a:t>
            </a:r>
          </a:p>
          <a:p>
            <a:pPr marL="177781" lvl="0" indent="0">
              <a:buNone/>
              <a:defRPr/>
            </a:pPr>
            <a:r>
              <a:rPr lang="en-US" altLang="ko-KR" sz="1100" b="0" dirty="0"/>
              <a:t>		(</a:t>
            </a:r>
            <a:r>
              <a:rPr lang="ko-KR" altLang="en-US" sz="1100" b="0" dirty="0"/>
              <a:t>작업 상태 공유를 위해 스프린트 보드 등을 이용하기도 한다</a:t>
            </a:r>
            <a:r>
              <a:rPr lang="en-US" altLang="ko-KR" sz="1100" b="0" dirty="0"/>
              <a:t>)</a:t>
            </a:r>
          </a:p>
          <a:p>
            <a:pPr marL="357148" lvl="0" indent="-179367">
              <a:buFont typeface="시스템 서체 일반체"/>
              <a:buChar char="-"/>
              <a:defRPr/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31" lvl="0" indent="-171431">
              <a:spcAft>
                <a:spcPts val="400"/>
              </a:spcAft>
              <a:defRPr/>
            </a:pP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주의사항</a:t>
            </a:r>
            <a:endParaRPr lang="en-US" altLang="ko-KR" sz="1200" kern="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57148" lvl="0" indent="-179367">
              <a:buFont typeface="시스템 서체 일반체"/>
              <a:buChar char="-"/>
              <a:defRPr/>
            </a:pPr>
            <a:r>
              <a:rPr lang="ko-KR" altLang="en-US" sz="1100" b="0" dirty="0"/>
              <a:t>한 사람이 발언권을 독점하지 않는다</a:t>
            </a:r>
            <a:r>
              <a:rPr lang="en-US" altLang="ko-KR" sz="1100" b="0" dirty="0"/>
              <a:t>.</a:t>
            </a:r>
          </a:p>
          <a:p>
            <a:pPr marL="357148" lvl="0" indent="-179367">
              <a:buFont typeface="시스템 서체 일반체"/>
              <a:buChar char="-"/>
              <a:defRPr/>
            </a:pPr>
            <a:r>
              <a:rPr lang="ko-KR" altLang="en-US" sz="1100" b="0" dirty="0"/>
              <a:t>특정 이슈에 대해서 해결책 논의가 필요할 경우</a:t>
            </a:r>
            <a:r>
              <a:rPr lang="en-US" altLang="ko-KR" sz="1100" b="0" dirty="0"/>
              <a:t>,</a:t>
            </a:r>
            <a:r>
              <a:rPr lang="ko-KR" altLang="en-US" sz="1100" b="0" dirty="0"/>
              <a:t> 별도 회의 시간</a:t>
            </a:r>
            <a:r>
              <a:rPr lang="en-US" altLang="ko-KR" sz="1100" b="0" dirty="0"/>
              <a:t>(</a:t>
            </a:r>
            <a:r>
              <a:rPr lang="en-US" altLang="ko-KR" sz="1100" b="0" dirty="0" err="1"/>
              <a:t>SoS</a:t>
            </a:r>
            <a:r>
              <a:rPr lang="en-US" altLang="ko-KR" sz="1100" b="0" dirty="0"/>
              <a:t> Meeting) </a:t>
            </a:r>
            <a:r>
              <a:rPr lang="ko-KR" altLang="en-US" sz="1100" b="0" dirty="0"/>
              <a:t>을 요청한다</a:t>
            </a:r>
            <a:r>
              <a:rPr lang="en-US" altLang="ko-KR" sz="1100" b="0" dirty="0"/>
              <a:t>.</a:t>
            </a:r>
          </a:p>
          <a:p>
            <a:pPr marL="357148" lvl="0" indent="-179367">
              <a:buFont typeface="시스템 서체 일반체"/>
              <a:buChar char="-"/>
              <a:defRPr/>
            </a:pP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일일 스크럼이 원활히 진행될 수 있도록 스크럼 마스터의 역할이 중요하다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1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B969F4-32E6-154D-BDBC-8A35789D32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307" y="3135763"/>
            <a:ext cx="3808357" cy="2213125"/>
          </a:xfrm>
          <a:prstGeom prst="rect">
            <a:avLst/>
          </a:prstGeom>
        </p:spPr>
      </p:pic>
      <p:sp>
        <p:nvSpPr>
          <p:cNvPr id="40" name="TextBox 9">
            <a:extLst>
              <a:ext uri="{FF2B5EF4-FFF2-40B4-BE49-F238E27FC236}">
                <a16:creationId xmlns:a16="http://schemas.microsoft.com/office/drawing/2014/main" id="{5BF86BB5-E96C-9641-8F20-73B82E728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781" y="5455400"/>
            <a:ext cx="3918227" cy="101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 anchor="ctr">
            <a:spAutoFit/>
          </a:bodyPr>
          <a:lstStyle>
            <a:defPPr>
              <a:defRPr lang="ko-KR"/>
            </a:defPPr>
            <a:lvl1pPr algn="ctr" eaLnBrk="1" latinLnBrk="0" hangingPunct="1">
              <a:buFont typeface="Wingdings" pitchFamily="2" charset="2"/>
              <a:buNone/>
              <a:defRPr kumimoji="0" sz="105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13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13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13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13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34938" indent="-134938" algn="l">
              <a:buSzPct val="80000"/>
              <a:buFont typeface="Wingdings" pitchFamily="2" charset="2"/>
              <a:buChar char="ü"/>
            </a:pPr>
            <a:r>
              <a:rPr lang="ko-KR" altLang="en-US" sz="1000" b="0" dirty="0"/>
              <a:t>나는</a:t>
            </a:r>
            <a:r>
              <a:rPr lang="en-US" altLang="ko-KR" sz="1000" b="0" dirty="0"/>
              <a:t> </a:t>
            </a:r>
            <a:r>
              <a:rPr lang="ko-KR" altLang="en-US" sz="1000" b="0" dirty="0"/>
              <a:t>어제</a:t>
            </a:r>
            <a:r>
              <a:rPr lang="en-US" altLang="ko-KR" sz="1000" b="0" dirty="0"/>
              <a:t> </a:t>
            </a:r>
            <a:r>
              <a:rPr lang="ko-KR" altLang="en-US" sz="1000" b="0" dirty="0" err="1"/>
              <a:t>하루동안</a:t>
            </a:r>
            <a:r>
              <a:rPr lang="en-US" altLang="ko-KR" sz="1000" b="0" dirty="0"/>
              <a:t> </a:t>
            </a:r>
            <a:r>
              <a:rPr lang="ko-KR" altLang="en-US" sz="1000" b="0" dirty="0"/>
              <a:t>개발팀의</a:t>
            </a:r>
            <a:r>
              <a:rPr lang="en-US" altLang="ko-KR" sz="1000" b="0" dirty="0"/>
              <a:t> </a:t>
            </a:r>
            <a:r>
              <a:rPr lang="ko-KR" altLang="en-US" sz="1000" b="0" dirty="0"/>
              <a:t>스프린트</a:t>
            </a:r>
            <a:r>
              <a:rPr lang="en-US" altLang="ko-KR" sz="1000" b="0" dirty="0"/>
              <a:t> </a:t>
            </a:r>
            <a:r>
              <a:rPr lang="ko-KR" altLang="en-US" sz="1000" b="0" dirty="0"/>
              <a:t>목표달성을</a:t>
            </a:r>
            <a:r>
              <a:rPr lang="en-US" altLang="ko-KR" sz="1000" b="0" dirty="0"/>
              <a:t> </a:t>
            </a:r>
            <a:r>
              <a:rPr lang="ko-KR" altLang="en-US" sz="1000" b="0" dirty="0"/>
              <a:t>위해</a:t>
            </a:r>
            <a:r>
              <a:rPr lang="en-US" altLang="ko-KR" sz="1000" b="0" dirty="0"/>
              <a:t> </a:t>
            </a:r>
            <a:r>
              <a:rPr lang="ko-KR" altLang="en-US" sz="1000" b="0" dirty="0"/>
              <a:t>무엇을</a:t>
            </a:r>
            <a:r>
              <a:rPr lang="en-US" altLang="ko-KR" sz="1000" b="0" dirty="0"/>
              <a:t> </a:t>
            </a:r>
            <a:r>
              <a:rPr lang="ko-KR" altLang="en-US" sz="1000" b="0" dirty="0"/>
              <a:t>했는지</a:t>
            </a:r>
            <a:r>
              <a:rPr lang="en-US" altLang="ko-KR" sz="1000" b="0" dirty="0"/>
              <a:t>?</a:t>
            </a:r>
          </a:p>
          <a:p>
            <a:pPr marL="134938" indent="-134938" algn="l">
              <a:buSzPct val="80000"/>
              <a:buFont typeface="Wingdings" pitchFamily="2" charset="2"/>
              <a:buChar char="ü"/>
            </a:pPr>
            <a:r>
              <a:rPr lang="ko-KR" altLang="en-US" sz="1000" b="0" dirty="0"/>
              <a:t>나는</a:t>
            </a:r>
            <a:r>
              <a:rPr lang="en-US" altLang="ko-KR" sz="1000" b="0" dirty="0"/>
              <a:t> </a:t>
            </a:r>
            <a:r>
              <a:rPr lang="ko-KR" altLang="en-US" sz="1000" b="0" dirty="0"/>
              <a:t>오늘</a:t>
            </a:r>
            <a:r>
              <a:rPr lang="en-US" altLang="ko-KR" sz="1000" b="0" dirty="0"/>
              <a:t> </a:t>
            </a:r>
            <a:r>
              <a:rPr lang="ko-KR" altLang="en-US" sz="1000" b="0" dirty="0" err="1"/>
              <a:t>하루동안</a:t>
            </a:r>
            <a:r>
              <a:rPr lang="en-US" altLang="ko-KR" sz="1000" b="0" dirty="0"/>
              <a:t> </a:t>
            </a:r>
            <a:r>
              <a:rPr lang="ko-KR" altLang="en-US" sz="1000" b="0" dirty="0"/>
              <a:t>개발팀의</a:t>
            </a:r>
            <a:r>
              <a:rPr lang="en-US" altLang="ko-KR" sz="1000" b="0" dirty="0"/>
              <a:t> </a:t>
            </a:r>
            <a:r>
              <a:rPr lang="ko-KR" altLang="en-US" sz="1000" b="0" dirty="0"/>
              <a:t>스프린트</a:t>
            </a:r>
            <a:r>
              <a:rPr lang="en-US" altLang="ko-KR" sz="1000" b="0" dirty="0"/>
              <a:t> </a:t>
            </a:r>
            <a:r>
              <a:rPr lang="ko-KR" altLang="en-US" sz="1000" b="0" dirty="0"/>
              <a:t>목표달성을</a:t>
            </a:r>
            <a:r>
              <a:rPr lang="en-US" altLang="ko-KR" sz="1000" b="0" dirty="0"/>
              <a:t> </a:t>
            </a:r>
            <a:r>
              <a:rPr lang="ko-KR" altLang="en-US" sz="1000" b="0" dirty="0"/>
              <a:t>위해</a:t>
            </a:r>
            <a:r>
              <a:rPr lang="en-US" altLang="ko-KR" sz="1000" b="0" dirty="0"/>
              <a:t> </a:t>
            </a:r>
            <a:r>
              <a:rPr lang="ko-KR" altLang="en-US" sz="1000" b="0" dirty="0"/>
              <a:t>무엇을</a:t>
            </a:r>
            <a:r>
              <a:rPr lang="en-US" altLang="ko-KR" sz="1000" b="0" dirty="0"/>
              <a:t> </a:t>
            </a:r>
            <a:r>
              <a:rPr lang="ko-KR" altLang="en-US" sz="1000" b="0" dirty="0"/>
              <a:t>할</a:t>
            </a:r>
            <a:r>
              <a:rPr lang="en-US" altLang="ko-KR" sz="1000" b="0" dirty="0"/>
              <a:t> </a:t>
            </a:r>
            <a:r>
              <a:rPr lang="ko-KR" altLang="en-US" sz="1000" b="0" dirty="0"/>
              <a:t>것인지</a:t>
            </a:r>
            <a:r>
              <a:rPr lang="en-US" altLang="ko-KR" sz="1000" b="0" dirty="0"/>
              <a:t>? </a:t>
            </a:r>
          </a:p>
          <a:p>
            <a:pPr marL="134938" indent="-134938" algn="l">
              <a:buSzPct val="80000"/>
              <a:buFont typeface="Wingdings" pitchFamily="2" charset="2"/>
              <a:buChar char="ü"/>
            </a:pPr>
            <a:r>
              <a:rPr lang="ko-KR" altLang="en-US" sz="1000" b="0" dirty="0"/>
              <a:t>나 혹은 개발팀이 스프린트 목표 달성을 하는데 방해요소가 있는지</a:t>
            </a:r>
            <a:r>
              <a:rPr lang="en-US" altLang="ko-KR" sz="1000" b="0" dirty="0"/>
              <a:t>? </a:t>
            </a:r>
            <a:endParaRPr lang="ko-KR" alt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3706901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D7AFD1E-677A-9549-AC66-7347DA65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[ Backup ]</a:t>
            </a:r>
            <a:r>
              <a:rPr lang="ko-KR" altLang="en-US" dirty="0"/>
              <a:t> </a:t>
            </a:r>
            <a:r>
              <a:rPr lang="en-US" altLang="ko-KR" dirty="0"/>
              <a:t>Daily Scrum </a:t>
            </a:r>
            <a:r>
              <a:rPr lang="ko-KR" altLang="en-US" dirty="0"/>
              <a:t>사례</a:t>
            </a:r>
            <a:endParaRPr lang="ko-Kore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AF81531-AED2-5A47-A9BF-626EF5F99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1" y="692699"/>
            <a:ext cx="9359900" cy="79314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b="1" dirty="0"/>
              <a:t>체크인</a:t>
            </a:r>
            <a:r>
              <a:rPr lang="en-US" altLang="ko-KR" sz="1400" b="1" dirty="0"/>
              <a:t>(Check-In)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</a:t>
            </a:r>
            <a:r>
              <a:rPr lang="ko-KR" altLang="en-US" sz="1400" b="1" dirty="0"/>
              <a:t> 매일 아침에 시작되는 </a:t>
            </a:r>
            <a:r>
              <a:rPr lang="en-US" altLang="ko-Kore-KR" sz="1400" b="1" dirty="0"/>
              <a:t>Daily Scrum</a:t>
            </a:r>
            <a:r>
              <a:rPr lang="ko-KR" altLang="en-US" sz="1400" b="1" dirty="0"/>
              <a:t>에 참여하는 행위를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체크인</a:t>
            </a:r>
            <a:r>
              <a:rPr lang="en-US" altLang="ko-KR" sz="1400" b="1" dirty="0"/>
              <a:t>”</a:t>
            </a:r>
            <a:r>
              <a:rPr lang="ko-KR" altLang="en-US" sz="1400" b="1" dirty="0" err="1"/>
              <a:t>한다라고</a:t>
            </a:r>
            <a:r>
              <a:rPr lang="ko-KR" altLang="en-US" sz="1400" b="1" dirty="0"/>
              <a:t> 표현함</a:t>
            </a:r>
            <a:endParaRPr lang="en-US" altLang="ko-KR" sz="1400" b="1" dirty="0"/>
          </a:p>
          <a:p>
            <a:pPr marL="830670" lvl="1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프로젝트 </a:t>
            </a:r>
            <a:r>
              <a:rPr lang="ko-Kore-KR" altLang="en-US" sz="1200" dirty="0"/>
              <a:t>시작</a:t>
            </a:r>
            <a:r>
              <a:rPr lang="ko-KR" altLang="en-US" sz="1200" dirty="0"/>
              <a:t> 단계에서는 팀 분위기 활성화를 위해 </a:t>
            </a:r>
            <a:r>
              <a:rPr lang="en-US" altLang="ko-KR" sz="1200" dirty="0"/>
              <a:t>Five-Face</a:t>
            </a:r>
            <a:r>
              <a:rPr lang="ko-KR" altLang="en-US" sz="1200" dirty="0"/>
              <a:t> 체크인을</a:t>
            </a:r>
            <a:r>
              <a:rPr lang="en-US" altLang="ko-KR" sz="1200" dirty="0"/>
              <a:t> </a:t>
            </a:r>
            <a:r>
              <a:rPr lang="ko-KR" altLang="en-US" sz="1200" dirty="0"/>
              <a:t>하며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830670" lvl="1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본격적으로 업무가 진행되면서는 스프린트 보드 </a:t>
            </a:r>
            <a:r>
              <a:rPr lang="en-US" altLang="ko-KR" sz="1200" dirty="0"/>
              <a:t>or Wall </a:t>
            </a:r>
            <a:r>
              <a:rPr lang="ko-KR" altLang="en-US" sz="1200" dirty="0"/>
              <a:t>보드를 활용하기도 한다</a:t>
            </a:r>
            <a:r>
              <a:rPr lang="en-US" altLang="ko-KR" sz="1200" dirty="0"/>
              <a:t>.</a:t>
            </a:r>
            <a:endParaRPr lang="ko-Kore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4A2B5F-65C3-B94A-A760-ADC0554EE89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8289" y="1647626"/>
            <a:ext cx="3279721" cy="2321016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6124A0-0403-1A49-B5D4-3A6658AC065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050" y="1647626"/>
            <a:ext cx="4020457" cy="2587971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내용 개체 틀 2">
            <a:extLst>
              <a:ext uri="{FF2B5EF4-FFF2-40B4-BE49-F238E27FC236}">
                <a16:creationId xmlns:a16="http://schemas.microsoft.com/office/drawing/2014/main" id="{756A0A64-5D87-7A40-A7DA-FD99347EE74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8289" y="4196039"/>
            <a:ext cx="4774661" cy="2321016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FE0612E-B09F-7344-8ACD-DD45B0528FF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50" y="4397378"/>
            <a:ext cx="4016896" cy="2119677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8333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Agile Delivery Process – Sprint Review</a:t>
            </a:r>
            <a:endParaRPr lang="ko-KR" altLang="en-US" sz="2600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49F7880-62EE-E64C-A8AA-41F3D4B00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스프린트 종료 시점에 완료된 제품을 검토하고</a:t>
            </a:r>
            <a:r>
              <a:rPr lang="en-US" altLang="ko-KR" dirty="0"/>
              <a:t>,</a:t>
            </a:r>
            <a:r>
              <a:rPr lang="ko-KR" altLang="en-US" dirty="0"/>
              <a:t> 완료 여부와 피드백을 얻기 위한 활동 </a:t>
            </a:r>
            <a:endParaRPr lang="ko-Kore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D78C393-B5AD-814A-ADBC-FBF298E4E6A4}"/>
              </a:ext>
            </a:extLst>
          </p:cNvPr>
          <p:cNvGrpSpPr/>
          <p:nvPr/>
        </p:nvGrpSpPr>
        <p:grpSpPr>
          <a:xfrm>
            <a:off x="777602" y="1129161"/>
            <a:ext cx="8503349" cy="1774779"/>
            <a:chOff x="777602" y="1369400"/>
            <a:chExt cx="8503349" cy="1774779"/>
          </a:xfrm>
        </p:grpSpPr>
        <p:sp>
          <p:nvSpPr>
            <p:cNvPr id="7" name="갈매기형 수장 6"/>
            <p:cNvSpPr/>
            <p:nvPr/>
          </p:nvSpPr>
          <p:spPr>
            <a:xfrm>
              <a:off x="777602" y="1626171"/>
              <a:ext cx="2190289" cy="244874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lIns="49530" tIns="24765" rIns="49530" bIns="24765" anchor="ctr"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marL="0" lvl="1" algn="ctr"/>
              <a:r>
                <a:rPr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  <a:cs typeface="Lato Black" charset="0"/>
                </a:rPr>
                <a:t>Initiating</a:t>
              </a:r>
            </a:p>
          </p:txBody>
        </p:sp>
        <p:sp>
          <p:nvSpPr>
            <p:cNvPr id="8" name="갈매기형 수장 7"/>
            <p:cNvSpPr/>
            <p:nvPr/>
          </p:nvSpPr>
          <p:spPr>
            <a:xfrm>
              <a:off x="2928563" y="1626171"/>
              <a:ext cx="2156435" cy="244874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lIns="49530" tIns="24765" rIns="49530" bIns="24765" anchor="ctr"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marL="0" lvl="1" algn="ctr"/>
              <a:r>
                <a:rPr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Planning</a:t>
              </a:r>
            </a:p>
          </p:txBody>
        </p:sp>
        <p:sp>
          <p:nvSpPr>
            <p:cNvPr id="10" name="갈매기형 수장 9"/>
            <p:cNvSpPr/>
            <p:nvPr/>
          </p:nvSpPr>
          <p:spPr>
            <a:xfrm>
              <a:off x="5043512" y="1626171"/>
              <a:ext cx="4062490" cy="244874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lIns="49530" tIns="24765" rIns="49530" bIns="24765" anchor="ctr"/>
            <a:lstStyle/>
            <a:p>
              <a:pPr marL="0" lvl="1" algn="ctr"/>
              <a:r>
                <a:rPr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Executing &amp; Control</a:t>
              </a:r>
            </a:p>
          </p:txBody>
        </p:sp>
        <p:cxnSp>
          <p:nvCxnSpPr>
            <p:cNvPr id="11" name="꺾인 연결선 10"/>
            <p:cNvCxnSpPr>
              <a:cxnSpLocks/>
              <a:stCxn id="16" idx="3"/>
              <a:endCxn id="17" idx="2"/>
            </p:cNvCxnSpPr>
            <p:nvPr/>
          </p:nvCxnSpPr>
          <p:spPr bwMode="auto">
            <a:xfrm flipV="1">
              <a:off x="1702011" y="2802735"/>
              <a:ext cx="622802" cy="86035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cxnSpLocks/>
            </p:cNvCxnSpPr>
            <p:nvPr/>
          </p:nvCxnSpPr>
          <p:spPr bwMode="auto">
            <a:xfrm>
              <a:off x="2761268" y="2616807"/>
              <a:ext cx="206623" cy="0"/>
            </a:xfrm>
            <a:prstGeom prst="straightConnector1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cxnSpLocks/>
              <a:stCxn id="15" idx="2"/>
              <a:endCxn id="16" idx="0"/>
            </p:cNvCxnSpPr>
            <p:nvPr/>
          </p:nvCxnSpPr>
          <p:spPr bwMode="auto">
            <a:xfrm>
              <a:off x="1265556" y="2449703"/>
              <a:ext cx="0" cy="184997"/>
            </a:xfrm>
            <a:prstGeom prst="straightConnector1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829100" y="1941563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Scrum </a:t>
              </a:r>
              <a:r>
                <a:rPr lang="en-US" altLang="ko-KR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Team</a:t>
              </a:r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구성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29100" y="2634700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Scrum </a:t>
              </a:r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환경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구성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888357" y="2294595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Product</a:t>
              </a:r>
            </a:p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Backlog</a:t>
              </a:r>
              <a:r>
                <a:rPr lang="ko-KR" altLang="en-US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도출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67892" y="2294595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Release </a:t>
              </a:r>
              <a:b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</a:br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Planning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047426" y="1932649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일감크기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추정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155235" y="2282366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</a:p>
            <a:p>
              <a:pPr marL="0" lvl="1" algn="ctr" defTabSz="1407995" eaLnBrk="0" hangingPunct="0"/>
              <a:r>
                <a:rPr lang="en-US" altLang="ko-KR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Planning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95207" y="2631874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성과측정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및 분석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653466" y="1930782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Daily Scrum</a:t>
              </a:r>
            </a:p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Meeting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182805" y="2627557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</a:p>
            <a:p>
              <a:pPr marL="0" lvl="1" algn="ctr" defTabSz="1407995" eaLnBrk="0" hangingPunct="0"/>
              <a:r>
                <a:rPr lang="ko-KR" altLang="en-US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회고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130901" y="2294595"/>
              <a:ext cx="872911" cy="508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1100" b="1" kern="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</a:p>
            <a:p>
              <a:pPr marL="0" lvl="1" algn="ctr" defTabSz="1407995" eaLnBrk="0" hangingPunct="0"/>
              <a:r>
                <a:rPr lang="en-US" altLang="ko-KR" sz="1100" b="1" kern="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Review</a:t>
              </a:r>
            </a:p>
          </p:txBody>
        </p:sp>
        <p:sp>
          <p:nvSpPr>
            <p:cNvPr id="26" name="object 17"/>
            <p:cNvSpPr txBox="1"/>
            <p:nvPr/>
          </p:nvSpPr>
          <p:spPr>
            <a:xfrm>
              <a:off x="843424" y="1369400"/>
              <a:ext cx="4209828" cy="210938"/>
            </a:xfrm>
            <a:prstGeom prst="rect">
              <a:avLst/>
            </a:prstGeom>
            <a:noFill/>
          </p:spPr>
          <p:txBody>
            <a:bodyPr wrap="square" lIns="56499" tIns="28249" rIns="56499" bIns="28249" rtlCol="0">
              <a:sp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</a:sp3d>
            </a:bodyPr>
            <a:lstStyle>
              <a:defPPr>
                <a:defRPr lang="ko-KR"/>
              </a:defPPr>
              <a:lvl1pPr algn="ctr">
                <a:defRPr sz="120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Lato Black" charset="0"/>
                </a:defRPr>
              </a:lvl1pPr>
            </a:lstStyle>
            <a:p>
              <a:pPr marL="0" lvl="1" algn="ctr" defTabSz="1407995" eaLnBrk="0" hangingPunct="0">
                <a:defRPr/>
              </a:pPr>
              <a:r>
                <a:rPr lang="en-US"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  <a:r>
                <a:rPr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Zero</a:t>
              </a:r>
            </a:p>
          </p:txBody>
        </p:sp>
        <p:sp>
          <p:nvSpPr>
            <p:cNvPr id="27" name="object 17"/>
            <p:cNvSpPr txBox="1"/>
            <p:nvPr/>
          </p:nvSpPr>
          <p:spPr>
            <a:xfrm>
              <a:off x="5071123" y="1369400"/>
              <a:ext cx="4209828" cy="210938"/>
            </a:xfrm>
            <a:prstGeom prst="rect">
              <a:avLst/>
            </a:prstGeom>
            <a:noFill/>
          </p:spPr>
          <p:txBody>
            <a:bodyPr wrap="square" lIns="56499" tIns="28249" rIns="56499" bIns="28249" rtlCol="0">
              <a:sp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</a:sp3d>
            </a:bodyPr>
            <a:lstStyle>
              <a:defPPr>
                <a:defRPr lang="ko-KR"/>
              </a:defPPr>
              <a:lvl1pPr algn="ctr" defTabSz="914400" latinLnBrk="0">
                <a:defRPr sz="900" b="1" kern="0">
                  <a:solidFill>
                    <a:srgbClr val="F79646">
                      <a:lumMod val="75000"/>
                    </a:srgb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Lato Black" charset="0"/>
                </a:defRPr>
              </a:lvl1pPr>
            </a:lstStyle>
            <a:p>
              <a:pPr marL="0" lvl="1" algn="ctr" defTabSz="1407995" eaLnBrk="0" hangingPunct="0"/>
              <a:r>
                <a:rPr lang="en-US"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  <a:r>
                <a:rPr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lang="en-US"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#1 ~ #N</a:t>
              </a:r>
              <a:endParaRPr sz="1000" kern="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28" name="꺾인 연결선 27"/>
            <p:cNvCxnSpPr>
              <a:cxnSpLocks/>
              <a:stCxn id="15" idx="3"/>
              <a:endCxn id="17" idx="0"/>
            </p:cNvCxnSpPr>
            <p:nvPr/>
          </p:nvCxnSpPr>
          <p:spPr>
            <a:xfrm>
              <a:off x="1702011" y="2195633"/>
              <a:ext cx="622802" cy="98962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4047029" y="2636039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품질</a:t>
              </a:r>
              <a:r>
                <a:rPr lang="en-US" altLang="ko-KR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/</a:t>
              </a:r>
              <a:r>
                <a: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소통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en-US" altLang="ko-KR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Planning</a:t>
              </a:r>
            </a:p>
          </p:txBody>
        </p:sp>
        <p:cxnSp>
          <p:nvCxnSpPr>
            <p:cNvPr id="31" name="꺾인 연결선 30"/>
            <p:cNvCxnSpPr>
              <a:cxnSpLocks/>
              <a:stCxn id="19" idx="3"/>
              <a:endCxn id="21" idx="1"/>
            </p:cNvCxnSpPr>
            <p:nvPr/>
          </p:nvCxnSpPr>
          <p:spPr>
            <a:xfrm>
              <a:off x="4920337" y="2186719"/>
              <a:ext cx="234898" cy="349717"/>
            </a:xfrm>
            <a:prstGeom prst="bentConnector3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>
              <a:cxnSpLocks/>
              <a:stCxn id="18" idx="0"/>
              <a:endCxn id="19" idx="1"/>
            </p:cNvCxnSpPr>
            <p:nvPr/>
          </p:nvCxnSpPr>
          <p:spPr>
            <a:xfrm rot="5400000" flipH="1" flipV="1">
              <a:off x="3671949" y="1919118"/>
              <a:ext cx="107876" cy="643078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cxnSpLocks/>
              <a:stCxn id="18" idx="2"/>
              <a:endCxn id="29" idx="1"/>
            </p:cNvCxnSpPr>
            <p:nvPr/>
          </p:nvCxnSpPr>
          <p:spPr>
            <a:xfrm rot="16200000" flipH="1">
              <a:off x="3682001" y="2525081"/>
              <a:ext cx="87374" cy="642681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>
              <a:cxnSpLocks/>
              <a:stCxn id="21" idx="0"/>
              <a:endCxn id="23" idx="1"/>
            </p:cNvCxnSpPr>
            <p:nvPr/>
          </p:nvCxnSpPr>
          <p:spPr>
            <a:xfrm rot="5400000" flipH="1" flipV="1">
              <a:off x="6073821" y="1702722"/>
              <a:ext cx="97514" cy="1061775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>
              <a:cxnSpLocks/>
              <a:stCxn id="23" idx="3"/>
              <a:endCxn id="25" idx="0"/>
            </p:cNvCxnSpPr>
            <p:nvPr/>
          </p:nvCxnSpPr>
          <p:spPr>
            <a:xfrm>
              <a:off x="7526377" y="2184852"/>
              <a:ext cx="1040980" cy="109743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 35"/>
            <p:cNvCxnSpPr>
              <a:cxnSpLocks/>
              <a:stCxn id="25" idx="2"/>
              <a:endCxn id="24" idx="3"/>
            </p:cNvCxnSpPr>
            <p:nvPr/>
          </p:nvCxnSpPr>
          <p:spPr>
            <a:xfrm rot="5400000">
              <a:off x="8272091" y="2586361"/>
              <a:ext cx="78892" cy="511641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cxnSpLocks/>
              <a:stCxn id="24" idx="1"/>
              <a:endCxn id="22" idx="3"/>
            </p:cNvCxnSpPr>
            <p:nvPr/>
          </p:nvCxnSpPr>
          <p:spPr>
            <a:xfrm flipH="1">
              <a:off x="6968118" y="2881627"/>
              <a:ext cx="214687" cy="4317"/>
            </a:xfrm>
            <a:prstGeom prst="straightConnector1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cxnSpLocks/>
              <a:stCxn id="22" idx="1"/>
              <a:endCxn id="21" idx="2"/>
            </p:cNvCxnSpPr>
            <p:nvPr/>
          </p:nvCxnSpPr>
          <p:spPr>
            <a:xfrm rot="10800000">
              <a:off x="5591691" y="2790506"/>
              <a:ext cx="503516" cy="95438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>
              <a:cxnSpLocks/>
              <a:stCxn id="29" idx="3"/>
              <a:endCxn id="21" idx="1"/>
            </p:cNvCxnSpPr>
            <p:nvPr/>
          </p:nvCxnSpPr>
          <p:spPr>
            <a:xfrm flipV="1">
              <a:off x="4919940" y="2536436"/>
              <a:ext cx="235295" cy="353673"/>
            </a:xfrm>
            <a:prstGeom prst="bentConnector3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DC503DA-2405-CA44-A982-067AB48275F1}"/>
              </a:ext>
            </a:extLst>
          </p:cNvPr>
          <p:cNvSpPr txBox="1"/>
          <p:nvPr/>
        </p:nvSpPr>
        <p:spPr bwMode="auto">
          <a:xfrm>
            <a:off x="481781" y="3051352"/>
            <a:ext cx="4003410" cy="354629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43984" tIns="35996" rIns="71991" bIns="35996" rtlCol="0" anchor="ctr">
            <a:noAutofit/>
          </a:bodyPr>
          <a:lstStyle>
            <a:defPPr>
              <a:defRPr lang="ko-KR"/>
            </a:defPPr>
            <a:lvl1pPr marL="171450" indent="-171450" defTabSz="198438" eaLnBrk="0" latinLnBrk="0" hangingPunct="0">
              <a:spcAft>
                <a:spcPts val="600"/>
              </a:spcAft>
              <a:buFont typeface="Wingdings" panose="05000000000000000000" pitchFamily="2" charset="2"/>
              <a:buChar char="§"/>
              <a:defRPr sz="1400" b="1">
                <a:solidFill>
                  <a:schemeClr val="dk1"/>
                </a:solidFill>
                <a:latin typeface="+mn-ea"/>
                <a:ea typeface="+mn-ea"/>
                <a:cs typeface="Times New Roman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A3C06B5-2AAE-5C41-ABA0-33156EB77F79}"/>
              </a:ext>
            </a:extLst>
          </p:cNvPr>
          <p:cNvSpPr txBox="1"/>
          <p:nvPr/>
        </p:nvSpPr>
        <p:spPr bwMode="auto">
          <a:xfrm>
            <a:off x="4553003" y="3050738"/>
            <a:ext cx="5079947" cy="354629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43984" tIns="35996" rIns="71991" bIns="35996" rtlCol="0" anchor="ctr">
            <a:noAutofit/>
          </a:bodyPr>
          <a:lstStyle>
            <a:defPPr>
              <a:defRPr lang="ko-KR"/>
            </a:defPPr>
            <a:lvl1pPr marL="171450" indent="-171450" defTabSz="198438" eaLnBrk="0" latinLnBrk="0" hangingPunct="0">
              <a:spcAft>
                <a:spcPts val="600"/>
              </a:spcAft>
              <a:buFont typeface="Wingdings" panose="05000000000000000000" pitchFamily="2" charset="2"/>
              <a:buChar char="§"/>
              <a:defRPr sz="1400" b="1">
                <a:solidFill>
                  <a:schemeClr val="dk1"/>
                </a:solidFill>
                <a:latin typeface="+mn-ea"/>
                <a:ea typeface="+mn-ea"/>
                <a:cs typeface="Times New Roman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marL="0" lvl="0" indent="0">
              <a:spcAft>
                <a:spcPts val="400"/>
              </a:spcAft>
              <a:buNone/>
              <a:defRPr/>
            </a:pPr>
            <a:endParaRPr lang="en-US" altLang="ko-KR" sz="1200" kern="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1431" lvl="0" indent="-171431">
              <a:spcAft>
                <a:spcPts val="400"/>
              </a:spcAft>
              <a:defRPr/>
            </a:pP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스프린트 리뷰는 </a:t>
            </a:r>
            <a:r>
              <a:rPr lang="en-US" altLang="ko-KR" sz="1200" kern="0" dirty="0">
                <a:solidFill>
                  <a:prstClr val="black"/>
                </a:solidFill>
                <a:latin typeface="맑은 고딕"/>
                <a:ea typeface="맑은 고딕"/>
              </a:rPr>
              <a:t>…</a:t>
            </a:r>
          </a:p>
          <a:p>
            <a:pPr marL="357148" lvl="0" indent="-179367">
              <a:buFont typeface="시스템 서체 일반체"/>
              <a:buChar char="-"/>
              <a:defRPr/>
            </a:pPr>
            <a:r>
              <a:rPr lang="en-US" altLang="ko-KR" sz="1100" b="0" dirty="0"/>
              <a:t>PO</a:t>
            </a:r>
            <a:r>
              <a:rPr lang="ko-KR" altLang="en-US" sz="1100" b="0" dirty="0"/>
              <a:t> 및 제품에 대한 이해관계자와 개발팀이 참여한다</a:t>
            </a:r>
            <a:r>
              <a:rPr lang="en-US" altLang="ko-KR" sz="1100" b="0" dirty="0"/>
              <a:t>.</a:t>
            </a:r>
          </a:p>
          <a:p>
            <a:pPr marL="357148" lvl="0" indent="-179367">
              <a:buFont typeface="시스템 서체 일반체"/>
              <a:buChar char="-"/>
              <a:defRPr/>
            </a:pPr>
            <a:r>
              <a:rPr lang="ko-KR" altLang="en-US" sz="1100" b="0" dirty="0"/>
              <a:t>리뷰 미팅은 보고 미팅이 아니다</a:t>
            </a:r>
            <a:r>
              <a:rPr lang="en-US" altLang="ko-KR" sz="1100" b="0" dirty="0"/>
              <a:t>.</a:t>
            </a:r>
            <a:r>
              <a:rPr lang="ko-KR" altLang="en-US" sz="1100" b="0" dirty="0"/>
              <a:t> </a:t>
            </a:r>
            <a:r>
              <a:rPr lang="en-US" altLang="ko-KR" sz="1100" b="0" dirty="0"/>
              <a:t>(2</a:t>
            </a:r>
            <a:r>
              <a:rPr lang="ko-KR" altLang="en-US" sz="1100" b="0" dirty="0"/>
              <a:t>시간 이상 준비 </a:t>
            </a:r>
            <a:r>
              <a:rPr lang="en-US" altLang="ko-KR" sz="1100" b="0" dirty="0"/>
              <a:t>X)</a:t>
            </a:r>
          </a:p>
          <a:p>
            <a:pPr marL="357148" lvl="0" indent="-179367">
              <a:buFont typeface="시스템 서체 일반체"/>
              <a:buChar char="-"/>
              <a:defRPr/>
            </a:pPr>
            <a:r>
              <a:rPr lang="ko-KR" altLang="en-US" sz="1100" b="0" dirty="0"/>
              <a:t>완료된 기능에 대해서만 보여준다 </a:t>
            </a:r>
            <a:r>
              <a:rPr lang="en-US" altLang="ko-KR" sz="1100" b="0" dirty="0"/>
              <a:t>(</a:t>
            </a:r>
            <a:r>
              <a:rPr lang="ko-KR" altLang="en-US" sz="1100" b="0" dirty="0"/>
              <a:t>진행중인 </a:t>
            </a:r>
            <a:r>
              <a:rPr lang="ko-KR" altLang="en-US" sz="1100" b="0" dirty="0" err="1"/>
              <a:t>백로그는</a:t>
            </a:r>
            <a:r>
              <a:rPr lang="ko-KR" altLang="en-US" sz="1100" b="0" dirty="0"/>
              <a:t> 제외</a:t>
            </a:r>
            <a:r>
              <a:rPr lang="en-US" altLang="ko-KR" sz="1100" b="0" dirty="0"/>
              <a:t>)</a:t>
            </a:r>
          </a:p>
          <a:p>
            <a:pPr marL="357148" lvl="0" indent="-179367">
              <a:buFont typeface="시스템 서체 일반체"/>
              <a:buChar char="-"/>
              <a:defRPr/>
            </a:pPr>
            <a:r>
              <a:rPr lang="ko-KR" altLang="en-US" sz="1100" b="0" dirty="0"/>
              <a:t>동작되는 제품의 기능을 보여준다 </a:t>
            </a:r>
            <a:r>
              <a:rPr lang="en-US" altLang="ko-KR" sz="1100" b="0" dirty="0"/>
              <a:t>(PPT</a:t>
            </a:r>
            <a:r>
              <a:rPr lang="ko-KR" altLang="en-US" sz="1100" b="0" dirty="0"/>
              <a:t> </a:t>
            </a:r>
            <a:r>
              <a:rPr lang="en-US" altLang="ko-KR" sz="1100" b="0" dirty="0"/>
              <a:t>or</a:t>
            </a:r>
            <a:r>
              <a:rPr lang="ko-KR" altLang="en-US" sz="1100" b="0" dirty="0"/>
              <a:t> 정지된 이미지 금지</a:t>
            </a:r>
            <a:r>
              <a:rPr lang="en-US" altLang="ko-KR" sz="1100" b="0" dirty="0"/>
              <a:t>)</a:t>
            </a:r>
            <a:endParaRPr lang="en-US" altLang="ko-KR" sz="105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7148" indent="-179367">
              <a:buFont typeface="시스템 서체 일반체"/>
              <a:buChar char="-"/>
              <a:defRPr/>
            </a:pPr>
            <a:r>
              <a:rPr lang="ko-KR" altLang="en-US" sz="1100" b="0" dirty="0"/>
              <a:t>제품에 대해서만 </a:t>
            </a:r>
            <a:r>
              <a:rPr lang="ko-KR" altLang="en-US" sz="1100" b="0" dirty="0" err="1"/>
              <a:t>피드백하라</a:t>
            </a:r>
            <a:r>
              <a:rPr lang="ko-KR" altLang="en-US" sz="1100" b="0" dirty="0"/>
              <a:t> </a:t>
            </a:r>
            <a:r>
              <a:rPr lang="en-US" altLang="ko-KR" sz="1100" b="0" dirty="0"/>
              <a:t>(Task, </a:t>
            </a:r>
            <a:r>
              <a:rPr lang="ko-KR" altLang="en-US" sz="1100" b="0" dirty="0"/>
              <a:t>생산성</a:t>
            </a:r>
            <a:r>
              <a:rPr lang="en-US" altLang="ko-KR" sz="1100" b="0" dirty="0"/>
              <a:t>,</a:t>
            </a:r>
            <a:r>
              <a:rPr lang="ko-KR" altLang="en-US" sz="1100" b="0" dirty="0"/>
              <a:t> 이슈 미팅이 아님</a:t>
            </a:r>
            <a:r>
              <a:rPr lang="en-US" altLang="ko-KR" sz="1100" b="0" dirty="0"/>
              <a:t>)</a:t>
            </a:r>
          </a:p>
          <a:p>
            <a:pPr marL="357148" indent="-179367">
              <a:buFont typeface="시스템 서체 일반체"/>
              <a:buChar char="-"/>
              <a:defRPr/>
            </a:pPr>
            <a:endParaRPr lang="en-US" altLang="ko-KR" sz="1200" b="0" dirty="0"/>
          </a:p>
          <a:p>
            <a:pPr marL="171431" lvl="0" indent="-171431">
              <a:spcAft>
                <a:spcPts val="400"/>
              </a:spcAft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맑은 고딕"/>
                <a:ea typeface="맑은 고딕"/>
              </a:rPr>
              <a:t>Tip </a:t>
            </a:r>
          </a:p>
          <a:p>
            <a:pPr marL="357148" lvl="0" indent="-179367">
              <a:buFont typeface="시스템 서체 일반체"/>
              <a:buChar char="-"/>
              <a:defRPr/>
            </a:pPr>
            <a:r>
              <a:rPr lang="ko-KR" altLang="en-US" sz="1100" b="0" dirty="0"/>
              <a:t>리뷰 미팅은 공식적 미팅이 아니나</a:t>
            </a:r>
            <a:r>
              <a:rPr lang="en-US" altLang="ko-KR" sz="1100" b="0" dirty="0"/>
              <a:t>,</a:t>
            </a:r>
            <a:r>
              <a:rPr lang="ko-KR" altLang="en-US" sz="1100" b="0" dirty="0"/>
              <a:t> 중간 결과물을 보고하기 위한 자리가 필요하다면 </a:t>
            </a:r>
            <a:r>
              <a:rPr lang="en-US" altLang="ko-KR" sz="1100" b="0" dirty="0"/>
              <a:t>Demo-Day</a:t>
            </a:r>
            <a:r>
              <a:rPr lang="ko-KR" altLang="en-US" sz="1100" b="0" dirty="0"/>
              <a:t> 등을 개최할 수 있다</a:t>
            </a:r>
            <a:r>
              <a:rPr lang="en-US" altLang="ko-KR" sz="1100" b="0" dirty="0"/>
              <a:t>.</a:t>
            </a:r>
          </a:p>
          <a:p>
            <a:pPr marL="357148" lvl="0" indent="-179367">
              <a:buFont typeface="시스템 서체 일반체"/>
              <a:buChar char="-"/>
              <a:defRPr/>
            </a:pPr>
            <a:r>
              <a:rPr lang="en-US" altLang="ko-KR" sz="1100" b="0" dirty="0"/>
              <a:t>Demo-Day</a:t>
            </a:r>
            <a:r>
              <a:rPr lang="ko-KR" altLang="en-US" sz="1100" b="0" dirty="0" err="1"/>
              <a:t>를</a:t>
            </a:r>
            <a:r>
              <a:rPr lang="ko-KR" altLang="en-US" sz="1100" b="0" dirty="0"/>
              <a:t> 통해 프로젝트 스폰서와 시니어 매니저로부터  피드백을 확인하여 제품의 가치를 높일 수 있다</a:t>
            </a:r>
            <a:r>
              <a:rPr lang="en-US" altLang="ko-KR" sz="1100" b="0" dirty="0"/>
              <a:t>.</a:t>
            </a:r>
          </a:p>
          <a:p>
            <a:pPr marL="357148" indent="-179367">
              <a:buFont typeface="시스템 서체 일반체"/>
              <a:buChar char="-"/>
              <a:defRPr/>
            </a:pPr>
            <a:endParaRPr lang="en-US" altLang="ko-KR" sz="1200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F8F978-625F-FC40-B758-A829D507006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756" y="3148640"/>
            <a:ext cx="2295807" cy="153053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5E8148F-C755-8540-BAC6-BF6519B11D9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9304" y="4826590"/>
            <a:ext cx="3203928" cy="160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55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Agile Delivery Process – Sprint Retrospective</a:t>
            </a:r>
            <a:endParaRPr lang="ko-KR" altLang="en-US" sz="2600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49F7880-62EE-E64C-A8AA-41F3D4B00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회고를 통해 스크럼 팀은 스스로를 되돌아보고 다음 스프린트 동안 무엇을 개선할 수 있을지 계획</a:t>
            </a:r>
            <a:endParaRPr lang="ko-Kore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D78C393-B5AD-814A-ADBC-FBF298E4E6A4}"/>
              </a:ext>
            </a:extLst>
          </p:cNvPr>
          <p:cNvGrpSpPr/>
          <p:nvPr/>
        </p:nvGrpSpPr>
        <p:grpSpPr>
          <a:xfrm>
            <a:off x="777602" y="1129161"/>
            <a:ext cx="8503349" cy="1773440"/>
            <a:chOff x="777602" y="1369400"/>
            <a:chExt cx="8503349" cy="1773440"/>
          </a:xfrm>
        </p:grpSpPr>
        <p:sp>
          <p:nvSpPr>
            <p:cNvPr id="7" name="갈매기형 수장 6"/>
            <p:cNvSpPr/>
            <p:nvPr/>
          </p:nvSpPr>
          <p:spPr>
            <a:xfrm>
              <a:off x="777602" y="1626171"/>
              <a:ext cx="2190289" cy="244874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lIns="49530" tIns="24765" rIns="49530" bIns="24765" anchor="ctr"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marL="0" lvl="1" algn="ctr"/>
              <a:r>
                <a:rPr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  <a:cs typeface="Lato Black" charset="0"/>
                </a:rPr>
                <a:t>Initiating</a:t>
              </a:r>
            </a:p>
          </p:txBody>
        </p:sp>
        <p:sp>
          <p:nvSpPr>
            <p:cNvPr id="8" name="갈매기형 수장 7"/>
            <p:cNvSpPr/>
            <p:nvPr/>
          </p:nvSpPr>
          <p:spPr>
            <a:xfrm>
              <a:off x="2928563" y="1626171"/>
              <a:ext cx="2156435" cy="244874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lIns="49530" tIns="24765" rIns="49530" bIns="24765" anchor="ctr"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marL="0" lvl="1" algn="ctr"/>
              <a:r>
                <a:rPr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Planning</a:t>
              </a:r>
            </a:p>
          </p:txBody>
        </p:sp>
        <p:sp>
          <p:nvSpPr>
            <p:cNvPr id="10" name="갈매기형 수장 9"/>
            <p:cNvSpPr/>
            <p:nvPr/>
          </p:nvSpPr>
          <p:spPr>
            <a:xfrm>
              <a:off x="5043512" y="1626171"/>
              <a:ext cx="4062490" cy="244874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lIns="49530" tIns="24765" rIns="49530" bIns="24765" anchor="ctr"/>
            <a:lstStyle/>
            <a:p>
              <a:pPr marL="0" lvl="1" algn="ctr"/>
              <a:r>
                <a:rPr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Executing &amp; Control</a:t>
              </a:r>
            </a:p>
          </p:txBody>
        </p:sp>
        <p:cxnSp>
          <p:nvCxnSpPr>
            <p:cNvPr id="11" name="꺾인 연결선 10"/>
            <p:cNvCxnSpPr>
              <a:stCxn id="16" idx="3"/>
              <a:endCxn id="17" idx="2"/>
            </p:cNvCxnSpPr>
            <p:nvPr/>
          </p:nvCxnSpPr>
          <p:spPr bwMode="auto">
            <a:xfrm flipV="1">
              <a:off x="1702011" y="2802735"/>
              <a:ext cx="622802" cy="86035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cxnSpLocks/>
            </p:cNvCxnSpPr>
            <p:nvPr/>
          </p:nvCxnSpPr>
          <p:spPr bwMode="auto">
            <a:xfrm>
              <a:off x="2761268" y="2616807"/>
              <a:ext cx="206623" cy="0"/>
            </a:xfrm>
            <a:prstGeom prst="straightConnector1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15" idx="2"/>
              <a:endCxn id="16" idx="0"/>
            </p:cNvCxnSpPr>
            <p:nvPr/>
          </p:nvCxnSpPr>
          <p:spPr bwMode="auto">
            <a:xfrm>
              <a:off x="1265556" y="2449703"/>
              <a:ext cx="0" cy="184997"/>
            </a:xfrm>
            <a:prstGeom prst="straightConnector1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829100" y="1941563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Scrum </a:t>
              </a:r>
              <a:r>
                <a:rPr lang="en-US" altLang="ko-KR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Team</a:t>
              </a:r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구성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29100" y="2634700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Scrum </a:t>
              </a:r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환경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구성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888357" y="2294595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Product</a:t>
              </a:r>
            </a:p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Backlog</a:t>
              </a:r>
              <a:r>
                <a:rPr lang="ko-KR" altLang="en-US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도출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67892" y="2294595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Release </a:t>
              </a:r>
              <a:b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</a:br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Planning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047426" y="1932649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일감크기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추정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155235" y="2282366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</a:p>
            <a:p>
              <a:pPr marL="0" lvl="1" algn="ctr" defTabSz="1407995" eaLnBrk="0" hangingPunct="0"/>
              <a:r>
                <a:rPr lang="en-US" altLang="ko-KR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Planning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95207" y="2631874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성과측정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및 분석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653466" y="1930782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Daily Scrum</a:t>
              </a:r>
            </a:p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Meeting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182805" y="2627557"/>
              <a:ext cx="872911" cy="508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1100" b="1" kern="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</a:p>
            <a:p>
              <a:pPr marL="0" lvl="1" algn="ctr" defTabSz="1407995" eaLnBrk="0" hangingPunct="0"/>
              <a:r>
                <a:rPr lang="ko-KR" altLang="en-US" sz="1100" b="1" kern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회고</a:t>
              </a:r>
              <a:endParaRPr lang="en-US" altLang="ko-KR" sz="1100" b="1" kern="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130901" y="2294595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</a:p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Review</a:t>
              </a:r>
            </a:p>
          </p:txBody>
        </p:sp>
        <p:sp>
          <p:nvSpPr>
            <p:cNvPr id="26" name="object 17"/>
            <p:cNvSpPr txBox="1"/>
            <p:nvPr/>
          </p:nvSpPr>
          <p:spPr>
            <a:xfrm>
              <a:off x="843424" y="1369400"/>
              <a:ext cx="4209828" cy="210938"/>
            </a:xfrm>
            <a:prstGeom prst="rect">
              <a:avLst/>
            </a:prstGeom>
            <a:noFill/>
          </p:spPr>
          <p:txBody>
            <a:bodyPr wrap="square" lIns="56499" tIns="28249" rIns="56499" bIns="28249" rtlCol="0">
              <a:sp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</a:sp3d>
            </a:bodyPr>
            <a:lstStyle>
              <a:defPPr>
                <a:defRPr lang="ko-KR"/>
              </a:defPPr>
              <a:lvl1pPr algn="ctr">
                <a:defRPr sz="120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Lato Black" charset="0"/>
                </a:defRPr>
              </a:lvl1pPr>
            </a:lstStyle>
            <a:p>
              <a:pPr marL="0" lvl="1" algn="ctr" defTabSz="1407995" eaLnBrk="0" hangingPunct="0">
                <a:defRPr/>
              </a:pPr>
              <a:r>
                <a:rPr lang="en-US"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  <a:r>
                <a:rPr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Zero</a:t>
              </a:r>
            </a:p>
          </p:txBody>
        </p:sp>
        <p:sp>
          <p:nvSpPr>
            <p:cNvPr id="27" name="object 17"/>
            <p:cNvSpPr txBox="1"/>
            <p:nvPr/>
          </p:nvSpPr>
          <p:spPr>
            <a:xfrm>
              <a:off x="5071123" y="1369400"/>
              <a:ext cx="4209828" cy="210938"/>
            </a:xfrm>
            <a:prstGeom prst="rect">
              <a:avLst/>
            </a:prstGeom>
            <a:noFill/>
          </p:spPr>
          <p:txBody>
            <a:bodyPr wrap="square" lIns="56499" tIns="28249" rIns="56499" bIns="28249" rtlCol="0">
              <a:sp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</a:sp3d>
            </a:bodyPr>
            <a:lstStyle>
              <a:defPPr>
                <a:defRPr lang="ko-KR"/>
              </a:defPPr>
              <a:lvl1pPr algn="ctr" defTabSz="914400" latinLnBrk="0">
                <a:defRPr sz="900" b="1" kern="0">
                  <a:solidFill>
                    <a:srgbClr val="F79646">
                      <a:lumMod val="75000"/>
                    </a:srgb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Lato Black" charset="0"/>
                </a:defRPr>
              </a:lvl1pPr>
            </a:lstStyle>
            <a:p>
              <a:pPr marL="0" lvl="1" algn="ctr" defTabSz="1407995" eaLnBrk="0" hangingPunct="0"/>
              <a:r>
                <a:rPr lang="en-US"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  <a:r>
                <a:rPr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lang="en-US"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#1 ~ #N</a:t>
              </a:r>
              <a:endParaRPr sz="1000" kern="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28" name="꺾인 연결선 27"/>
            <p:cNvCxnSpPr>
              <a:stCxn id="15" idx="3"/>
              <a:endCxn id="17" idx="0"/>
            </p:cNvCxnSpPr>
            <p:nvPr/>
          </p:nvCxnSpPr>
          <p:spPr>
            <a:xfrm>
              <a:off x="1702011" y="2195633"/>
              <a:ext cx="622802" cy="98962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4047029" y="2625879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품질</a:t>
              </a:r>
              <a:r>
                <a:rPr lang="en-US" altLang="ko-KR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/</a:t>
              </a:r>
              <a:r>
                <a: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소통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en-US" altLang="ko-KR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Planning</a:t>
              </a:r>
            </a:p>
          </p:txBody>
        </p:sp>
        <p:cxnSp>
          <p:nvCxnSpPr>
            <p:cNvPr id="31" name="꺾인 연결선 30"/>
            <p:cNvCxnSpPr>
              <a:stCxn id="19" idx="3"/>
              <a:endCxn id="21" idx="1"/>
            </p:cNvCxnSpPr>
            <p:nvPr/>
          </p:nvCxnSpPr>
          <p:spPr>
            <a:xfrm>
              <a:off x="4920337" y="2186719"/>
              <a:ext cx="234898" cy="349717"/>
            </a:xfrm>
            <a:prstGeom prst="bentConnector3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>
              <a:stCxn id="18" idx="0"/>
              <a:endCxn id="19" idx="1"/>
            </p:cNvCxnSpPr>
            <p:nvPr/>
          </p:nvCxnSpPr>
          <p:spPr>
            <a:xfrm rot="5400000" flipH="1" flipV="1">
              <a:off x="3671949" y="1919118"/>
              <a:ext cx="107876" cy="643078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cxnSpLocks/>
              <a:stCxn id="18" idx="2"/>
              <a:endCxn id="29" idx="1"/>
            </p:cNvCxnSpPr>
            <p:nvPr/>
          </p:nvCxnSpPr>
          <p:spPr>
            <a:xfrm rot="16200000" flipH="1">
              <a:off x="3687081" y="2520001"/>
              <a:ext cx="77214" cy="642681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>
              <a:stCxn id="21" idx="0"/>
              <a:endCxn id="23" idx="1"/>
            </p:cNvCxnSpPr>
            <p:nvPr/>
          </p:nvCxnSpPr>
          <p:spPr>
            <a:xfrm rot="5400000" flipH="1" flipV="1">
              <a:off x="6073821" y="1702722"/>
              <a:ext cx="97514" cy="1061775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>
              <a:stCxn id="23" idx="3"/>
              <a:endCxn id="25" idx="0"/>
            </p:cNvCxnSpPr>
            <p:nvPr/>
          </p:nvCxnSpPr>
          <p:spPr>
            <a:xfrm>
              <a:off x="7526377" y="2184852"/>
              <a:ext cx="1040980" cy="109743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 35"/>
            <p:cNvCxnSpPr>
              <a:stCxn id="25" idx="2"/>
              <a:endCxn id="24" idx="3"/>
            </p:cNvCxnSpPr>
            <p:nvPr/>
          </p:nvCxnSpPr>
          <p:spPr>
            <a:xfrm rot="5400000">
              <a:off x="8272091" y="2586361"/>
              <a:ext cx="78892" cy="511641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24" idx="1"/>
              <a:endCxn id="22" idx="3"/>
            </p:cNvCxnSpPr>
            <p:nvPr/>
          </p:nvCxnSpPr>
          <p:spPr>
            <a:xfrm flipH="1">
              <a:off x="6968118" y="2881627"/>
              <a:ext cx="214687" cy="4317"/>
            </a:xfrm>
            <a:prstGeom prst="straightConnector1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22" idx="1"/>
              <a:endCxn id="21" idx="2"/>
            </p:cNvCxnSpPr>
            <p:nvPr/>
          </p:nvCxnSpPr>
          <p:spPr>
            <a:xfrm rot="10800000">
              <a:off x="5591691" y="2790506"/>
              <a:ext cx="503516" cy="95438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>
              <a:stCxn id="29" idx="3"/>
              <a:endCxn id="21" idx="1"/>
            </p:cNvCxnSpPr>
            <p:nvPr/>
          </p:nvCxnSpPr>
          <p:spPr>
            <a:xfrm flipV="1">
              <a:off x="4919940" y="2536436"/>
              <a:ext cx="235295" cy="343513"/>
            </a:xfrm>
            <a:prstGeom prst="bentConnector3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DC503DA-2405-CA44-A982-067AB48275F1}"/>
              </a:ext>
            </a:extLst>
          </p:cNvPr>
          <p:cNvSpPr txBox="1"/>
          <p:nvPr/>
        </p:nvSpPr>
        <p:spPr bwMode="auto">
          <a:xfrm>
            <a:off x="481781" y="3051352"/>
            <a:ext cx="4003410" cy="354629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43984" tIns="35996" rIns="71991" bIns="35996" rtlCol="0" anchor="ctr">
            <a:noAutofit/>
          </a:bodyPr>
          <a:lstStyle>
            <a:defPPr>
              <a:defRPr lang="ko-KR"/>
            </a:defPPr>
            <a:lvl1pPr marL="171450" indent="-171450" defTabSz="198438" eaLnBrk="0" latinLnBrk="0" hangingPunct="0">
              <a:spcAft>
                <a:spcPts val="600"/>
              </a:spcAft>
              <a:buFont typeface="Wingdings" panose="05000000000000000000" pitchFamily="2" charset="2"/>
              <a:buChar char="§"/>
              <a:defRPr sz="1400" b="1">
                <a:solidFill>
                  <a:schemeClr val="dk1"/>
                </a:solidFill>
                <a:latin typeface="+mn-ea"/>
                <a:ea typeface="+mn-ea"/>
                <a:cs typeface="Times New Roman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A3C06B5-2AAE-5C41-ABA0-33156EB77F79}"/>
              </a:ext>
            </a:extLst>
          </p:cNvPr>
          <p:cNvSpPr txBox="1"/>
          <p:nvPr/>
        </p:nvSpPr>
        <p:spPr bwMode="auto">
          <a:xfrm>
            <a:off x="4553003" y="3050738"/>
            <a:ext cx="5079947" cy="354629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43984" tIns="35996" rIns="71991" bIns="35996" rtlCol="0" anchor="ctr">
            <a:noAutofit/>
          </a:bodyPr>
          <a:lstStyle>
            <a:defPPr>
              <a:defRPr lang="ko-KR"/>
            </a:defPPr>
            <a:lvl1pPr marL="171450" indent="-171450" defTabSz="198438" eaLnBrk="0" latinLnBrk="0" hangingPunct="0">
              <a:spcAft>
                <a:spcPts val="600"/>
              </a:spcAft>
              <a:buFont typeface="Wingdings" panose="05000000000000000000" pitchFamily="2" charset="2"/>
              <a:buChar char="§"/>
              <a:defRPr sz="1400" b="1">
                <a:solidFill>
                  <a:schemeClr val="dk1"/>
                </a:solidFill>
                <a:latin typeface="+mn-ea"/>
                <a:ea typeface="+mn-ea"/>
                <a:cs typeface="Times New Roman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marL="0" lvl="0" indent="0">
              <a:spcAft>
                <a:spcPts val="400"/>
              </a:spcAft>
              <a:buNone/>
              <a:defRPr/>
            </a:pPr>
            <a:endParaRPr lang="en-US" altLang="ko-KR" sz="1200" kern="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1431" lvl="0" indent="-171431">
              <a:spcAft>
                <a:spcPts val="400"/>
              </a:spcAft>
              <a:defRPr/>
            </a:pP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회고의 목적</a:t>
            </a:r>
            <a:endParaRPr lang="en-US" altLang="ko-KR" sz="1200" kern="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57148" lvl="0" indent="-179367">
              <a:buFont typeface="시스템 서체 일반체"/>
              <a:buChar char="-"/>
              <a:defRPr/>
            </a:pPr>
            <a:r>
              <a:rPr lang="ko-KR" altLang="en-US" sz="1100" b="0" dirty="0"/>
              <a:t>무엇을 잘했는지</a:t>
            </a:r>
            <a:r>
              <a:rPr lang="en-US" altLang="ko-KR" sz="1100" b="0" dirty="0"/>
              <a:t>,</a:t>
            </a:r>
            <a:r>
              <a:rPr lang="ko-KR" altLang="en-US" sz="1100" b="0" dirty="0"/>
              <a:t> 무엇을 못했는지 논의하는 것만으로도 힘이 된다</a:t>
            </a:r>
            <a:r>
              <a:rPr lang="en-US" altLang="ko-KR" sz="1100" b="0" dirty="0"/>
              <a:t>.</a:t>
            </a:r>
          </a:p>
          <a:p>
            <a:pPr marL="357148" lvl="0" indent="-179367">
              <a:buFont typeface="시스템 서체 일반체"/>
              <a:buChar char="-"/>
              <a:defRPr/>
            </a:pPr>
            <a:r>
              <a:rPr lang="ko-KR" altLang="en-US" sz="1100" b="0" dirty="0"/>
              <a:t>무엇이 개선되어야 할지 논의하고 다음 스프린트에서 실행하면서 </a:t>
            </a:r>
            <a:br>
              <a:rPr lang="en-US" altLang="ko-KR" sz="1100" b="0" dirty="0"/>
            </a:br>
            <a:r>
              <a:rPr lang="ko-KR" altLang="en-US" sz="1100" b="0" dirty="0"/>
              <a:t>팀이 발전된다는 자신감과 주도적</a:t>
            </a:r>
            <a:r>
              <a:rPr lang="en-US" altLang="ko-KR" sz="1100" b="0" dirty="0"/>
              <a:t>,</a:t>
            </a:r>
            <a:r>
              <a:rPr lang="ko-KR" altLang="en-US" sz="1100" b="0" dirty="0"/>
              <a:t> 자율적으로 일하는 기회를 갖게 된다</a:t>
            </a:r>
            <a:r>
              <a:rPr lang="en-US" altLang="ko-KR" sz="1100" b="0" dirty="0"/>
              <a:t>.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7148" lvl="0" indent="-179367">
              <a:buFont typeface="시스템 서체 일반체"/>
              <a:buChar char="-"/>
              <a:defRPr/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31" lvl="0" indent="-171431">
              <a:spcAft>
                <a:spcPts val="400"/>
              </a:spcAft>
              <a:defRPr/>
            </a:pP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스크럼의 가치 </a:t>
            </a:r>
            <a:r>
              <a:rPr lang="en-US" altLang="ko-KR" sz="1200" kern="0" dirty="0">
                <a:solidFill>
                  <a:prstClr val="black"/>
                </a:solidFill>
                <a:latin typeface="맑은 고딕"/>
                <a:ea typeface="맑은 고딕"/>
              </a:rPr>
              <a:t>!!</a:t>
            </a:r>
          </a:p>
          <a:p>
            <a:pPr marL="357148" lvl="0" indent="-179367">
              <a:buFont typeface="시스템 서체 일반체"/>
              <a:buChar char="-"/>
              <a:defRPr/>
            </a:pPr>
            <a:r>
              <a:rPr lang="ko-KR" altLang="en-US" sz="1100" dirty="0">
                <a:solidFill>
                  <a:srgbClr val="FF0000"/>
                </a:solidFill>
              </a:rPr>
              <a:t>용기</a:t>
            </a:r>
            <a:r>
              <a:rPr lang="ko-KR" altLang="en-US" sz="1100" b="0" dirty="0"/>
              <a:t> </a:t>
            </a:r>
            <a:r>
              <a:rPr lang="en-US" altLang="ko-KR" sz="1100" b="0" dirty="0"/>
              <a:t>: </a:t>
            </a:r>
            <a:r>
              <a:rPr lang="ko-KR" altLang="en-US" sz="1100" b="0" dirty="0"/>
              <a:t>옳은 일을 할 수 있도록 </a:t>
            </a:r>
            <a:r>
              <a:rPr lang="ko-KR" altLang="en-US" sz="1100" b="0" dirty="0" err="1"/>
              <a:t>팀원간</a:t>
            </a:r>
            <a:r>
              <a:rPr lang="ko-KR" altLang="en-US" sz="1100" b="0" dirty="0"/>
              <a:t> 갈등과 도전을 위한 용기를 가져라</a:t>
            </a:r>
            <a:r>
              <a:rPr lang="en-US" altLang="ko-KR" sz="1100" b="0" dirty="0"/>
              <a:t>!</a:t>
            </a:r>
          </a:p>
          <a:p>
            <a:pPr marL="357148" lvl="0" indent="-179367">
              <a:buFont typeface="시스템 서체 일반체"/>
              <a:buChar char="-"/>
              <a:defRPr/>
            </a:pPr>
            <a:r>
              <a:rPr lang="ko-KR" altLang="en-US" sz="1100" dirty="0">
                <a:solidFill>
                  <a:srgbClr val="FF0000"/>
                </a:solidFill>
              </a:rPr>
              <a:t>집중</a:t>
            </a:r>
            <a:r>
              <a:rPr lang="ko-KR" altLang="en-US" sz="1100" b="0" dirty="0"/>
              <a:t> </a:t>
            </a:r>
            <a:r>
              <a:rPr lang="en-US" altLang="ko-KR" sz="1100" b="0" dirty="0"/>
              <a:t>: </a:t>
            </a:r>
            <a:r>
              <a:rPr lang="ko-KR" altLang="en-US" sz="1100" b="0" dirty="0"/>
              <a:t>목표 달성을 위해 해야 할 일을 하라</a:t>
            </a:r>
            <a:r>
              <a:rPr lang="en-US" altLang="ko-KR" sz="1100" b="0" dirty="0"/>
              <a:t>. </a:t>
            </a:r>
          </a:p>
          <a:p>
            <a:pPr marL="357148" lvl="0" indent="-179367">
              <a:buFont typeface="시스템 서체 일반체"/>
              <a:buChar char="-"/>
              <a:defRPr/>
            </a:pPr>
            <a:r>
              <a:rPr lang="ko-KR" altLang="en-US" sz="1100" dirty="0">
                <a:solidFill>
                  <a:srgbClr val="FF0000"/>
                </a:solidFill>
              </a:rPr>
              <a:t>헌신</a:t>
            </a:r>
            <a:r>
              <a:rPr lang="en-US" altLang="ko-KR" sz="1100" dirty="0">
                <a:solidFill>
                  <a:srgbClr val="FF0000"/>
                </a:solidFill>
              </a:rPr>
              <a:t>/</a:t>
            </a:r>
            <a:r>
              <a:rPr lang="ko-KR" altLang="en-US" sz="1100" dirty="0">
                <a:solidFill>
                  <a:srgbClr val="FF0000"/>
                </a:solidFill>
              </a:rPr>
              <a:t>책임</a:t>
            </a:r>
            <a:r>
              <a:rPr lang="en-US" altLang="ko-KR" sz="1100" dirty="0">
                <a:solidFill>
                  <a:srgbClr val="FF0000"/>
                </a:solidFill>
              </a:rPr>
              <a:t>/</a:t>
            </a:r>
            <a:r>
              <a:rPr lang="ko-KR" altLang="en-US" sz="1100" dirty="0">
                <a:solidFill>
                  <a:srgbClr val="FF0000"/>
                </a:solidFill>
              </a:rPr>
              <a:t>공약 </a:t>
            </a:r>
            <a:r>
              <a:rPr lang="en-US" altLang="ko-KR" sz="1100" b="0" dirty="0"/>
              <a:t>: </a:t>
            </a:r>
            <a:r>
              <a:rPr lang="ko-KR" altLang="en-US" sz="1100" b="0" dirty="0"/>
              <a:t>팀 목표와 개인이 공약한 목표 달성을 위해 팀에 헌신하며</a:t>
            </a:r>
            <a:r>
              <a:rPr lang="en-US" altLang="ko-KR" sz="1100" b="0" dirty="0"/>
              <a:t>, </a:t>
            </a:r>
            <a:r>
              <a:rPr lang="ko-KR" altLang="en-US" sz="1100" b="0" dirty="0"/>
              <a:t>이를 이행하기 위한 필요한 모든 권한을 부여하라</a:t>
            </a:r>
            <a:r>
              <a:rPr lang="en-US" altLang="ko-KR" sz="1100" b="0" dirty="0"/>
              <a:t>!</a:t>
            </a:r>
          </a:p>
          <a:p>
            <a:pPr marL="357148" lvl="0" indent="-179367">
              <a:buFont typeface="시스템 서체 일반체"/>
              <a:buChar char="-"/>
              <a:defRPr/>
            </a:pPr>
            <a:r>
              <a:rPr lang="ko-KR" altLang="en-US" sz="1100" dirty="0">
                <a:solidFill>
                  <a:srgbClr val="FF0000"/>
                </a:solidFill>
              </a:rPr>
              <a:t>존중</a:t>
            </a:r>
            <a:r>
              <a:rPr lang="ko-KR" altLang="en-US" sz="1100" b="0" dirty="0"/>
              <a:t> </a:t>
            </a:r>
            <a:r>
              <a:rPr lang="en-US" altLang="ko-KR" sz="1100" b="0" dirty="0"/>
              <a:t>: </a:t>
            </a:r>
            <a:r>
              <a:rPr lang="ko-KR" altLang="en-US" sz="1100" b="0" dirty="0"/>
              <a:t>경력과 경험이 사람을 만든다</a:t>
            </a:r>
            <a:r>
              <a:rPr lang="en-US" altLang="ko-KR" sz="1100" b="0" dirty="0"/>
              <a:t>. </a:t>
            </a:r>
            <a:r>
              <a:rPr lang="ko-KR" altLang="en-US" sz="1100" b="0" dirty="0"/>
              <a:t>팀원들을 존중하라</a:t>
            </a:r>
            <a:r>
              <a:rPr lang="en-US" altLang="ko-KR" sz="1100" b="0" dirty="0"/>
              <a:t>!</a:t>
            </a:r>
          </a:p>
          <a:p>
            <a:pPr marL="357148" lvl="0" indent="-179367">
              <a:buFont typeface="시스템 서체 일반체"/>
              <a:buChar char="-"/>
              <a:defRPr/>
            </a:pPr>
            <a:r>
              <a:rPr lang="ko-KR" altLang="en-US" sz="1100" dirty="0">
                <a:solidFill>
                  <a:srgbClr val="FF0000"/>
                </a:solidFill>
              </a:rPr>
              <a:t>투명성</a:t>
            </a:r>
            <a:r>
              <a:rPr lang="en-US" altLang="ko-KR" sz="1100" dirty="0">
                <a:solidFill>
                  <a:srgbClr val="FF0000"/>
                </a:solidFill>
              </a:rPr>
              <a:t>/</a:t>
            </a:r>
            <a:r>
              <a:rPr lang="ko-KR" altLang="en-US" sz="1100" dirty="0">
                <a:solidFill>
                  <a:srgbClr val="FF0000"/>
                </a:solidFill>
              </a:rPr>
              <a:t>개방성 </a:t>
            </a:r>
            <a:r>
              <a:rPr lang="en-US" altLang="ko-KR" sz="1100" b="0" dirty="0"/>
              <a:t>: </a:t>
            </a:r>
            <a:r>
              <a:rPr lang="ko-KR" altLang="en-US" sz="1100" b="0" dirty="0"/>
              <a:t>프로젝트에 대한 모든 내용을 투명하게 공개하라</a:t>
            </a:r>
            <a:r>
              <a:rPr lang="en-US" altLang="ko-KR" sz="1100" b="0" dirty="0"/>
              <a:t>!</a:t>
            </a:r>
            <a:br>
              <a:rPr lang="en-US" altLang="ko-KR" sz="1100" b="0" dirty="0"/>
            </a:br>
            <a:r>
              <a:rPr lang="en-US" altLang="ko-KR" sz="1100" b="0" dirty="0"/>
              <a:t>(</a:t>
            </a:r>
            <a:r>
              <a:rPr lang="ko-KR" altLang="en-US" sz="1100" b="0" dirty="0"/>
              <a:t>자신에게 불리해도 숨기지 않고 도움을 요청한다</a:t>
            </a:r>
            <a:r>
              <a:rPr lang="en-US" altLang="ko-KR" sz="1100" b="0" dirty="0"/>
              <a:t>)</a:t>
            </a:r>
            <a:endParaRPr lang="en-US" altLang="ko-KR" sz="105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spcAft>
                <a:spcPts val="400"/>
              </a:spcAft>
              <a:buNone/>
              <a:defRPr/>
            </a:pPr>
            <a:endParaRPr lang="en-US" altLang="ko-KR" sz="1200" kern="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7781" lvl="0" indent="0">
              <a:buNone/>
              <a:defRPr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678E13-263F-5F48-931F-49ED07447E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9338" y="3490419"/>
            <a:ext cx="3884916" cy="2161663"/>
          </a:xfrm>
          <a:prstGeom prst="rect">
            <a:avLst/>
          </a:prstGeom>
        </p:spPr>
      </p:pic>
      <p:sp>
        <p:nvSpPr>
          <p:cNvPr id="4" name="모서리가 둥근 사각형 설명선[R] 4">
            <a:extLst>
              <a:ext uri="{FF2B5EF4-FFF2-40B4-BE49-F238E27FC236}">
                <a16:creationId xmlns:a16="http://schemas.microsoft.com/office/drawing/2014/main" id="{7F638897-BA7A-4B01-9670-49B1DF4CDE38}"/>
              </a:ext>
            </a:extLst>
          </p:cNvPr>
          <p:cNvSpPr/>
          <p:nvPr/>
        </p:nvSpPr>
        <p:spPr>
          <a:xfrm>
            <a:off x="3190240" y="3169821"/>
            <a:ext cx="1257920" cy="742242"/>
          </a:xfrm>
          <a:custGeom>
            <a:avLst/>
            <a:gdLst>
              <a:gd name="connsiteX0" fmla="*/ 0 w 1727200"/>
              <a:gd name="connsiteY0" fmla="*/ 68502 h 411004"/>
              <a:gd name="connsiteX1" fmla="*/ 68502 w 1727200"/>
              <a:gd name="connsiteY1" fmla="*/ 0 h 411004"/>
              <a:gd name="connsiteX2" fmla="*/ 287867 w 1727200"/>
              <a:gd name="connsiteY2" fmla="*/ 0 h 411004"/>
              <a:gd name="connsiteX3" fmla="*/ 287867 w 1727200"/>
              <a:gd name="connsiteY3" fmla="*/ 0 h 411004"/>
              <a:gd name="connsiteX4" fmla="*/ 719667 w 1727200"/>
              <a:gd name="connsiteY4" fmla="*/ 0 h 411004"/>
              <a:gd name="connsiteX5" fmla="*/ 1658698 w 1727200"/>
              <a:gd name="connsiteY5" fmla="*/ 0 h 411004"/>
              <a:gd name="connsiteX6" fmla="*/ 1727200 w 1727200"/>
              <a:gd name="connsiteY6" fmla="*/ 68502 h 411004"/>
              <a:gd name="connsiteX7" fmla="*/ 1727200 w 1727200"/>
              <a:gd name="connsiteY7" fmla="*/ 239752 h 411004"/>
              <a:gd name="connsiteX8" fmla="*/ 1727200 w 1727200"/>
              <a:gd name="connsiteY8" fmla="*/ 239752 h 411004"/>
              <a:gd name="connsiteX9" fmla="*/ 1727200 w 1727200"/>
              <a:gd name="connsiteY9" fmla="*/ 342503 h 411004"/>
              <a:gd name="connsiteX10" fmla="*/ 1727200 w 1727200"/>
              <a:gd name="connsiteY10" fmla="*/ 342502 h 411004"/>
              <a:gd name="connsiteX11" fmla="*/ 1658698 w 1727200"/>
              <a:gd name="connsiteY11" fmla="*/ 411004 h 411004"/>
              <a:gd name="connsiteX12" fmla="*/ 719667 w 1727200"/>
              <a:gd name="connsiteY12" fmla="*/ 411004 h 411004"/>
              <a:gd name="connsiteX13" fmla="*/ 503772 w 1727200"/>
              <a:gd name="connsiteY13" fmla="*/ 462380 h 411004"/>
              <a:gd name="connsiteX14" fmla="*/ 287867 w 1727200"/>
              <a:gd name="connsiteY14" fmla="*/ 411004 h 411004"/>
              <a:gd name="connsiteX15" fmla="*/ 68502 w 1727200"/>
              <a:gd name="connsiteY15" fmla="*/ 411004 h 411004"/>
              <a:gd name="connsiteX16" fmla="*/ 0 w 1727200"/>
              <a:gd name="connsiteY16" fmla="*/ 342502 h 411004"/>
              <a:gd name="connsiteX17" fmla="*/ 0 w 1727200"/>
              <a:gd name="connsiteY17" fmla="*/ 342503 h 411004"/>
              <a:gd name="connsiteX18" fmla="*/ 0 w 1727200"/>
              <a:gd name="connsiteY18" fmla="*/ 239752 h 411004"/>
              <a:gd name="connsiteX19" fmla="*/ 0 w 1727200"/>
              <a:gd name="connsiteY19" fmla="*/ 239752 h 411004"/>
              <a:gd name="connsiteX20" fmla="*/ 0 w 1727200"/>
              <a:gd name="connsiteY20" fmla="*/ 68502 h 411004"/>
              <a:gd name="connsiteX0" fmla="*/ 0 w 1727200"/>
              <a:gd name="connsiteY0" fmla="*/ 68502 h 462380"/>
              <a:gd name="connsiteX1" fmla="*/ 68502 w 1727200"/>
              <a:gd name="connsiteY1" fmla="*/ 0 h 462380"/>
              <a:gd name="connsiteX2" fmla="*/ 287867 w 1727200"/>
              <a:gd name="connsiteY2" fmla="*/ 0 h 462380"/>
              <a:gd name="connsiteX3" fmla="*/ 287867 w 1727200"/>
              <a:gd name="connsiteY3" fmla="*/ 0 h 462380"/>
              <a:gd name="connsiteX4" fmla="*/ 719667 w 1727200"/>
              <a:gd name="connsiteY4" fmla="*/ 0 h 462380"/>
              <a:gd name="connsiteX5" fmla="*/ 1512217 w 1727200"/>
              <a:gd name="connsiteY5" fmla="*/ 0 h 462380"/>
              <a:gd name="connsiteX6" fmla="*/ 1727200 w 1727200"/>
              <a:gd name="connsiteY6" fmla="*/ 68502 h 462380"/>
              <a:gd name="connsiteX7" fmla="*/ 1727200 w 1727200"/>
              <a:gd name="connsiteY7" fmla="*/ 239752 h 462380"/>
              <a:gd name="connsiteX8" fmla="*/ 1727200 w 1727200"/>
              <a:gd name="connsiteY8" fmla="*/ 239752 h 462380"/>
              <a:gd name="connsiteX9" fmla="*/ 1727200 w 1727200"/>
              <a:gd name="connsiteY9" fmla="*/ 342503 h 462380"/>
              <a:gd name="connsiteX10" fmla="*/ 1727200 w 1727200"/>
              <a:gd name="connsiteY10" fmla="*/ 342502 h 462380"/>
              <a:gd name="connsiteX11" fmla="*/ 1658698 w 1727200"/>
              <a:gd name="connsiteY11" fmla="*/ 411004 h 462380"/>
              <a:gd name="connsiteX12" fmla="*/ 719667 w 1727200"/>
              <a:gd name="connsiteY12" fmla="*/ 411004 h 462380"/>
              <a:gd name="connsiteX13" fmla="*/ 503772 w 1727200"/>
              <a:gd name="connsiteY13" fmla="*/ 462380 h 462380"/>
              <a:gd name="connsiteX14" fmla="*/ 287867 w 1727200"/>
              <a:gd name="connsiteY14" fmla="*/ 411004 h 462380"/>
              <a:gd name="connsiteX15" fmla="*/ 68502 w 1727200"/>
              <a:gd name="connsiteY15" fmla="*/ 411004 h 462380"/>
              <a:gd name="connsiteX16" fmla="*/ 0 w 1727200"/>
              <a:gd name="connsiteY16" fmla="*/ 342502 h 462380"/>
              <a:gd name="connsiteX17" fmla="*/ 0 w 1727200"/>
              <a:gd name="connsiteY17" fmla="*/ 342503 h 462380"/>
              <a:gd name="connsiteX18" fmla="*/ 0 w 1727200"/>
              <a:gd name="connsiteY18" fmla="*/ 239752 h 462380"/>
              <a:gd name="connsiteX19" fmla="*/ 0 w 1727200"/>
              <a:gd name="connsiteY19" fmla="*/ 239752 h 462380"/>
              <a:gd name="connsiteX20" fmla="*/ 0 w 1727200"/>
              <a:gd name="connsiteY20" fmla="*/ 68502 h 462380"/>
              <a:gd name="connsiteX0" fmla="*/ 0 w 1727200"/>
              <a:gd name="connsiteY0" fmla="*/ 68502 h 462380"/>
              <a:gd name="connsiteX1" fmla="*/ 287867 w 1727200"/>
              <a:gd name="connsiteY1" fmla="*/ 0 h 462380"/>
              <a:gd name="connsiteX2" fmla="*/ 287867 w 1727200"/>
              <a:gd name="connsiteY2" fmla="*/ 0 h 462380"/>
              <a:gd name="connsiteX3" fmla="*/ 719667 w 1727200"/>
              <a:gd name="connsiteY3" fmla="*/ 0 h 462380"/>
              <a:gd name="connsiteX4" fmla="*/ 1512217 w 1727200"/>
              <a:gd name="connsiteY4" fmla="*/ 0 h 462380"/>
              <a:gd name="connsiteX5" fmla="*/ 1727200 w 1727200"/>
              <a:gd name="connsiteY5" fmla="*/ 68502 h 462380"/>
              <a:gd name="connsiteX6" fmla="*/ 1727200 w 1727200"/>
              <a:gd name="connsiteY6" fmla="*/ 239752 h 462380"/>
              <a:gd name="connsiteX7" fmla="*/ 1727200 w 1727200"/>
              <a:gd name="connsiteY7" fmla="*/ 239752 h 462380"/>
              <a:gd name="connsiteX8" fmla="*/ 1727200 w 1727200"/>
              <a:gd name="connsiteY8" fmla="*/ 342503 h 462380"/>
              <a:gd name="connsiteX9" fmla="*/ 1727200 w 1727200"/>
              <a:gd name="connsiteY9" fmla="*/ 342502 h 462380"/>
              <a:gd name="connsiteX10" fmla="*/ 1658698 w 1727200"/>
              <a:gd name="connsiteY10" fmla="*/ 411004 h 462380"/>
              <a:gd name="connsiteX11" fmla="*/ 719667 w 1727200"/>
              <a:gd name="connsiteY11" fmla="*/ 411004 h 462380"/>
              <a:gd name="connsiteX12" fmla="*/ 503772 w 1727200"/>
              <a:gd name="connsiteY12" fmla="*/ 462380 h 462380"/>
              <a:gd name="connsiteX13" fmla="*/ 287867 w 1727200"/>
              <a:gd name="connsiteY13" fmla="*/ 411004 h 462380"/>
              <a:gd name="connsiteX14" fmla="*/ 68502 w 1727200"/>
              <a:gd name="connsiteY14" fmla="*/ 411004 h 462380"/>
              <a:gd name="connsiteX15" fmla="*/ 0 w 1727200"/>
              <a:gd name="connsiteY15" fmla="*/ 342502 h 462380"/>
              <a:gd name="connsiteX16" fmla="*/ 0 w 1727200"/>
              <a:gd name="connsiteY16" fmla="*/ 342503 h 462380"/>
              <a:gd name="connsiteX17" fmla="*/ 0 w 1727200"/>
              <a:gd name="connsiteY17" fmla="*/ 239752 h 462380"/>
              <a:gd name="connsiteX18" fmla="*/ 0 w 1727200"/>
              <a:gd name="connsiteY18" fmla="*/ 239752 h 462380"/>
              <a:gd name="connsiteX19" fmla="*/ 0 w 1727200"/>
              <a:gd name="connsiteY19" fmla="*/ 68502 h 462380"/>
              <a:gd name="connsiteX0" fmla="*/ 0 w 1727200"/>
              <a:gd name="connsiteY0" fmla="*/ 68502 h 462380"/>
              <a:gd name="connsiteX1" fmla="*/ 287867 w 1727200"/>
              <a:gd name="connsiteY1" fmla="*/ 0 h 462380"/>
              <a:gd name="connsiteX2" fmla="*/ 287867 w 1727200"/>
              <a:gd name="connsiteY2" fmla="*/ 0 h 462380"/>
              <a:gd name="connsiteX3" fmla="*/ 719667 w 1727200"/>
              <a:gd name="connsiteY3" fmla="*/ 0 h 462380"/>
              <a:gd name="connsiteX4" fmla="*/ 1512217 w 1727200"/>
              <a:gd name="connsiteY4" fmla="*/ 0 h 462380"/>
              <a:gd name="connsiteX5" fmla="*/ 1727200 w 1727200"/>
              <a:gd name="connsiteY5" fmla="*/ 68502 h 462380"/>
              <a:gd name="connsiteX6" fmla="*/ 1727200 w 1727200"/>
              <a:gd name="connsiteY6" fmla="*/ 239752 h 462380"/>
              <a:gd name="connsiteX7" fmla="*/ 1727200 w 1727200"/>
              <a:gd name="connsiteY7" fmla="*/ 239752 h 462380"/>
              <a:gd name="connsiteX8" fmla="*/ 1727200 w 1727200"/>
              <a:gd name="connsiteY8" fmla="*/ 342503 h 462380"/>
              <a:gd name="connsiteX9" fmla="*/ 1727200 w 1727200"/>
              <a:gd name="connsiteY9" fmla="*/ 342502 h 462380"/>
              <a:gd name="connsiteX10" fmla="*/ 1658698 w 1727200"/>
              <a:gd name="connsiteY10" fmla="*/ 411004 h 462380"/>
              <a:gd name="connsiteX11" fmla="*/ 719667 w 1727200"/>
              <a:gd name="connsiteY11" fmla="*/ 411004 h 462380"/>
              <a:gd name="connsiteX12" fmla="*/ 503772 w 1727200"/>
              <a:gd name="connsiteY12" fmla="*/ 462380 h 462380"/>
              <a:gd name="connsiteX13" fmla="*/ 287867 w 1727200"/>
              <a:gd name="connsiteY13" fmla="*/ 411004 h 462380"/>
              <a:gd name="connsiteX14" fmla="*/ 68502 w 1727200"/>
              <a:gd name="connsiteY14" fmla="*/ 411004 h 462380"/>
              <a:gd name="connsiteX15" fmla="*/ 0 w 1727200"/>
              <a:gd name="connsiteY15" fmla="*/ 342502 h 462380"/>
              <a:gd name="connsiteX16" fmla="*/ 0 w 1727200"/>
              <a:gd name="connsiteY16" fmla="*/ 239752 h 462380"/>
              <a:gd name="connsiteX17" fmla="*/ 0 w 1727200"/>
              <a:gd name="connsiteY17" fmla="*/ 239752 h 462380"/>
              <a:gd name="connsiteX18" fmla="*/ 0 w 1727200"/>
              <a:gd name="connsiteY18" fmla="*/ 68502 h 462380"/>
              <a:gd name="connsiteX0" fmla="*/ 0 w 1727200"/>
              <a:gd name="connsiteY0" fmla="*/ 68502 h 462380"/>
              <a:gd name="connsiteX1" fmla="*/ 287867 w 1727200"/>
              <a:gd name="connsiteY1" fmla="*/ 0 h 462380"/>
              <a:gd name="connsiteX2" fmla="*/ 416593 w 1727200"/>
              <a:gd name="connsiteY2" fmla="*/ 0 h 462380"/>
              <a:gd name="connsiteX3" fmla="*/ 719667 w 1727200"/>
              <a:gd name="connsiteY3" fmla="*/ 0 h 462380"/>
              <a:gd name="connsiteX4" fmla="*/ 1512217 w 1727200"/>
              <a:gd name="connsiteY4" fmla="*/ 0 h 462380"/>
              <a:gd name="connsiteX5" fmla="*/ 1727200 w 1727200"/>
              <a:gd name="connsiteY5" fmla="*/ 68502 h 462380"/>
              <a:gd name="connsiteX6" fmla="*/ 1727200 w 1727200"/>
              <a:gd name="connsiteY6" fmla="*/ 239752 h 462380"/>
              <a:gd name="connsiteX7" fmla="*/ 1727200 w 1727200"/>
              <a:gd name="connsiteY7" fmla="*/ 239752 h 462380"/>
              <a:gd name="connsiteX8" fmla="*/ 1727200 w 1727200"/>
              <a:gd name="connsiteY8" fmla="*/ 342503 h 462380"/>
              <a:gd name="connsiteX9" fmla="*/ 1727200 w 1727200"/>
              <a:gd name="connsiteY9" fmla="*/ 342502 h 462380"/>
              <a:gd name="connsiteX10" fmla="*/ 1658698 w 1727200"/>
              <a:gd name="connsiteY10" fmla="*/ 411004 h 462380"/>
              <a:gd name="connsiteX11" fmla="*/ 719667 w 1727200"/>
              <a:gd name="connsiteY11" fmla="*/ 411004 h 462380"/>
              <a:gd name="connsiteX12" fmla="*/ 503772 w 1727200"/>
              <a:gd name="connsiteY12" fmla="*/ 462380 h 462380"/>
              <a:gd name="connsiteX13" fmla="*/ 287867 w 1727200"/>
              <a:gd name="connsiteY13" fmla="*/ 411004 h 462380"/>
              <a:gd name="connsiteX14" fmla="*/ 68502 w 1727200"/>
              <a:gd name="connsiteY14" fmla="*/ 411004 h 462380"/>
              <a:gd name="connsiteX15" fmla="*/ 0 w 1727200"/>
              <a:gd name="connsiteY15" fmla="*/ 342502 h 462380"/>
              <a:gd name="connsiteX16" fmla="*/ 0 w 1727200"/>
              <a:gd name="connsiteY16" fmla="*/ 239752 h 462380"/>
              <a:gd name="connsiteX17" fmla="*/ 0 w 1727200"/>
              <a:gd name="connsiteY17" fmla="*/ 239752 h 462380"/>
              <a:gd name="connsiteX18" fmla="*/ 0 w 1727200"/>
              <a:gd name="connsiteY18" fmla="*/ 68502 h 462380"/>
              <a:gd name="connsiteX0" fmla="*/ 0 w 1727200"/>
              <a:gd name="connsiteY0" fmla="*/ 68502 h 462380"/>
              <a:gd name="connsiteX1" fmla="*/ 141385 w 1727200"/>
              <a:gd name="connsiteY1" fmla="*/ 4439 h 462380"/>
              <a:gd name="connsiteX2" fmla="*/ 416593 w 1727200"/>
              <a:gd name="connsiteY2" fmla="*/ 0 h 462380"/>
              <a:gd name="connsiteX3" fmla="*/ 719667 w 1727200"/>
              <a:gd name="connsiteY3" fmla="*/ 0 h 462380"/>
              <a:gd name="connsiteX4" fmla="*/ 1512217 w 1727200"/>
              <a:gd name="connsiteY4" fmla="*/ 0 h 462380"/>
              <a:gd name="connsiteX5" fmla="*/ 1727200 w 1727200"/>
              <a:gd name="connsiteY5" fmla="*/ 68502 h 462380"/>
              <a:gd name="connsiteX6" fmla="*/ 1727200 w 1727200"/>
              <a:gd name="connsiteY6" fmla="*/ 239752 h 462380"/>
              <a:gd name="connsiteX7" fmla="*/ 1727200 w 1727200"/>
              <a:gd name="connsiteY7" fmla="*/ 239752 h 462380"/>
              <a:gd name="connsiteX8" fmla="*/ 1727200 w 1727200"/>
              <a:gd name="connsiteY8" fmla="*/ 342503 h 462380"/>
              <a:gd name="connsiteX9" fmla="*/ 1727200 w 1727200"/>
              <a:gd name="connsiteY9" fmla="*/ 342502 h 462380"/>
              <a:gd name="connsiteX10" fmla="*/ 1658698 w 1727200"/>
              <a:gd name="connsiteY10" fmla="*/ 411004 h 462380"/>
              <a:gd name="connsiteX11" fmla="*/ 719667 w 1727200"/>
              <a:gd name="connsiteY11" fmla="*/ 411004 h 462380"/>
              <a:gd name="connsiteX12" fmla="*/ 503772 w 1727200"/>
              <a:gd name="connsiteY12" fmla="*/ 462380 h 462380"/>
              <a:gd name="connsiteX13" fmla="*/ 287867 w 1727200"/>
              <a:gd name="connsiteY13" fmla="*/ 411004 h 462380"/>
              <a:gd name="connsiteX14" fmla="*/ 68502 w 1727200"/>
              <a:gd name="connsiteY14" fmla="*/ 411004 h 462380"/>
              <a:gd name="connsiteX15" fmla="*/ 0 w 1727200"/>
              <a:gd name="connsiteY15" fmla="*/ 342502 h 462380"/>
              <a:gd name="connsiteX16" fmla="*/ 0 w 1727200"/>
              <a:gd name="connsiteY16" fmla="*/ 239752 h 462380"/>
              <a:gd name="connsiteX17" fmla="*/ 0 w 1727200"/>
              <a:gd name="connsiteY17" fmla="*/ 239752 h 462380"/>
              <a:gd name="connsiteX18" fmla="*/ 0 w 1727200"/>
              <a:gd name="connsiteY18" fmla="*/ 68502 h 462380"/>
              <a:gd name="connsiteX0" fmla="*/ 0 w 1731639"/>
              <a:gd name="connsiteY0" fmla="*/ 117330 h 462380"/>
              <a:gd name="connsiteX1" fmla="*/ 145824 w 1731639"/>
              <a:gd name="connsiteY1" fmla="*/ 4439 h 462380"/>
              <a:gd name="connsiteX2" fmla="*/ 421032 w 1731639"/>
              <a:gd name="connsiteY2" fmla="*/ 0 h 462380"/>
              <a:gd name="connsiteX3" fmla="*/ 724106 w 1731639"/>
              <a:gd name="connsiteY3" fmla="*/ 0 h 462380"/>
              <a:gd name="connsiteX4" fmla="*/ 1516656 w 1731639"/>
              <a:gd name="connsiteY4" fmla="*/ 0 h 462380"/>
              <a:gd name="connsiteX5" fmla="*/ 1731639 w 1731639"/>
              <a:gd name="connsiteY5" fmla="*/ 68502 h 462380"/>
              <a:gd name="connsiteX6" fmla="*/ 1731639 w 1731639"/>
              <a:gd name="connsiteY6" fmla="*/ 239752 h 462380"/>
              <a:gd name="connsiteX7" fmla="*/ 1731639 w 1731639"/>
              <a:gd name="connsiteY7" fmla="*/ 239752 h 462380"/>
              <a:gd name="connsiteX8" fmla="*/ 1731639 w 1731639"/>
              <a:gd name="connsiteY8" fmla="*/ 342503 h 462380"/>
              <a:gd name="connsiteX9" fmla="*/ 1731639 w 1731639"/>
              <a:gd name="connsiteY9" fmla="*/ 342502 h 462380"/>
              <a:gd name="connsiteX10" fmla="*/ 1663137 w 1731639"/>
              <a:gd name="connsiteY10" fmla="*/ 411004 h 462380"/>
              <a:gd name="connsiteX11" fmla="*/ 724106 w 1731639"/>
              <a:gd name="connsiteY11" fmla="*/ 411004 h 462380"/>
              <a:gd name="connsiteX12" fmla="*/ 508211 w 1731639"/>
              <a:gd name="connsiteY12" fmla="*/ 462380 h 462380"/>
              <a:gd name="connsiteX13" fmla="*/ 292306 w 1731639"/>
              <a:gd name="connsiteY13" fmla="*/ 411004 h 462380"/>
              <a:gd name="connsiteX14" fmla="*/ 72941 w 1731639"/>
              <a:gd name="connsiteY14" fmla="*/ 411004 h 462380"/>
              <a:gd name="connsiteX15" fmla="*/ 4439 w 1731639"/>
              <a:gd name="connsiteY15" fmla="*/ 342502 h 462380"/>
              <a:gd name="connsiteX16" fmla="*/ 4439 w 1731639"/>
              <a:gd name="connsiteY16" fmla="*/ 239752 h 462380"/>
              <a:gd name="connsiteX17" fmla="*/ 4439 w 1731639"/>
              <a:gd name="connsiteY17" fmla="*/ 239752 h 462380"/>
              <a:gd name="connsiteX18" fmla="*/ 0 w 1731639"/>
              <a:gd name="connsiteY18" fmla="*/ 117330 h 462380"/>
              <a:gd name="connsiteX0" fmla="*/ 0 w 1731639"/>
              <a:gd name="connsiteY0" fmla="*/ 117330 h 462380"/>
              <a:gd name="connsiteX1" fmla="*/ 145824 w 1731639"/>
              <a:gd name="connsiteY1" fmla="*/ 4439 h 462380"/>
              <a:gd name="connsiteX2" fmla="*/ 421032 w 1731639"/>
              <a:gd name="connsiteY2" fmla="*/ 0 h 462380"/>
              <a:gd name="connsiteX3" fmla="*/ 724106 w 1731639"/>
              <a:gd name="connsiteY3" fmla="*/ 0 h 462380"/>
              <a:gd name="connsiteX4" fmla="*/ 1516656 w 1731639"/>
              <a:gd name="connsiteY4" fmla="*/ 0 h 462380"/>
              <a:gd name="connsiteX5" fmla="*/ 1731639 w 1731639"/>
              <a:gd name="connsiteY5" fmla="*/ 68502 h 462380"/>
              <a:gd name="connsiteX6" fmla="*/ 1731639 w 1731639"/>
              <a:gd name="connsiteY6" fmla="*/ 239752 h 462380"/>
              <a:gd name="connsiteX7" fmla="*/ 1731639 w 1731639"/>
              <a:gd name="connsiteY7" fmla="*/ 239752 h 462380"/>
              <a:gd name="connsiteX8" fmla="*/ 1731639 w 1731639"/>
              <a:gd name="connsiteY8" fmla="*/ 342503 h 462380"/>
              <a:gd name="connsiteX9" fmla="*/ 1731639 w 1731639"/>
              <a:gd name="connsiteY9" fmla="*/ 342502 h 462380"/>
              <a:gd name="connsiteX10" fmla="*/ 1663137 w 1731639"/>
              <a:gd name="connsiteY10" fmla="*/ 411004 h 462380"/>
              <a:gd name="connsiteX11" fmla="*/ 724106 w 1731639"/>
              <a:gd name="connsiteY11" fmla="*/ 411004 h 462380"/>
              <a:gd name="connsiteX12" fmla="*/ 508211 w 1731639"/>
              <a:gd name="connsiteY12" fmla="*/ 462380 h 462380"/>
              <a:gd name="connsiteX13" fmla="*/ 292306 w 1731639"/>
              <a:gd name="connsiteY13" fmla="*/ 411004 h 462380"/>
              <a:gd name="connsiteX14" fmla="*/ 72941 w 1731639"/>
              <a:gd name="connsiteY14" fmla="*/ 411004 h 462380"/>
              <a:gd name="connsiteX15" fmla="*/ 4439 w 1731639"/>
              <a:gd name="connsiteY15" fmla="*/ 342502 h 462380"/>
              <a:gd name="connsiteX16" fmla="*/ 4439 w 1731639"/>
              <a:gd name="connsiteY16" fmla="*/ 239752 h 462380"/>
              <a:gd name="connsiteX17" fmla="*/ 4439 w 1731639"/>
              <a:gd name="connsiteY17" fmla="*/ 239752 h 462380"/>
              <a:gd name="connsiteX18" fmla="*/ 0 w 1731639"/>
              <a:gd name="connsiteY18" fmla="*/ 117330 h 462380"/>
              <a:gd name="connsiteX0" fmla="*/ 0 w 1731639"/>
              <a:gd name="connsiteY0" fmla="*/ 117710 h 462760"/>
              <a:gd name="connsiteX1" fmla="*/ 145824 w 1731639"/>
              <a:gd name="connsiteY1" fmla="*/ 4819 h 462760"/>
              <a:gd name="connsiteX2" fmla="*/ 421032 w 1731639"/>
              <a:gd name="connsiteY2" fmla="*/ 380 h 462760"/>
              <a:gd name="connsiteX3" fmla="*/ 724106 w 1731639"/>
              <a:gd name="connsiteY3" fmla="*/ 380 h 462760"/>
              <a:gd name="connsiteX4" fmla="*/ 1516656 w 1731639"/>
              <a:gd name="connsiteY4" fmla="*/ 380 h 462760"/>
              <a:gd name="connsiteX5" fmla="*/ 1731639 w 1731639"/>
              <a:gd name="connsiteY5" fmla="*/ 68882 h 462760"/>
              <a:gd name="connsiteX6" fmla="*/ 1731639 w 1731639"/>
              <a:gd name="connsiteY6" fmla="*/ 240132 h 462760"/>
              <a:gd name="connsiteX7" fmla="*/ 1731639 w 1731639"/>
              <a:gd name="connsiteY7" fmla="*/ 240132 h 462760"/>
              <a:gd name="connsiteX8" fmla="*/ 1731639 w 1731639"/>
              <a:gd name="connsiteY8" fmla="*/ 342883 h 462760"/>
              <a:gd name="connsiteX9" fmla="*/ 1731639 w 1731639"/>
              <a:gd name="connsiteY9" fmla="*/ 342882 h 462760"/>
              <a:gd name="connsiteX10" fmla="*/ 1663137 w 1731639"/>
              <a:gd name="connsiteY10" fmla="*/ 411384 h 462760"/>
              <a:gd name="connsiteX11" fmla="*/ 724106 w 1731639"/>
              <a:gd name="connsiteY11" fmla="*/ 411384 h 462760"/>
              <a:gd name="connsiteX12" fmla="*/ 508211 w 1731639"/>
              <a:gd name="connsiteY12" fmla="*/ 462760 h 462760"/>
              <a:gd name="connsiteX13" fmla="*/ 292306 w 1731639"/>
              <a:gd name="connsiteY13" fmla="*/ 411384 h 462760"/>
              <a:gd name="connsiteX14" fmla="*/ 72941 w 1731639"/>
              <a:gd name="connsiteY14" fmla="*/ 411384 h 462760"/>
              <a:gd name="connsiteX15" fmla="*/ 4439 w 1731639"/>
              <a:gd name="connsiteY15" fmla="*/ 342882 h 462760"/>
              <a:gd name="connsiteX16" fmla="*/ 4439 w 1731639"/>
              <a:gd name="connsiteY16" fmla="*/ 240132 h 462760"/>
              <a:gd name="connsiteX17" fmla="*/ 4439 w 1731639"/>
              <a:gd name="connsiteY17" fmla="*/ 240132 h 462760"/>
              <a:gd name="connsiteX18" fmla="*/ 0 w 1731639"/>
              <a:gd name="connsiteY18" fmla="*/ 117710 h 462760"/>
              <a:gd name="connsiteX0" fmla="*/ 0 w 1731639"/>
              <a:gd name="connsiteY0" fmla="*/ 117330 h 462380"/>
              <a:gd name="connsiteX1" fmla="*/ 145824 w 1731639"/>
              <a:gd name="connsiteY1" fmla="*/ 4439 h 462380"/>
              <a:gd name="connsiteX2" fmla="*/ 421032 w 1731639"/>
              <a:gd name="connsiteY2" fmla="*/ 0 h 462380"/>
              <a:gd name="connsiteX3" fmla="*/ 724106 w 1731639"/>
              <a:gd name="connsiteY3" fmla="*/ 0 h 462380"/>
              <a:gd name="connsiteX4" fmla="*/ 1516656 w 1731639"/>
              <a:gd name="connsiteY4" fmla="*/ 0 h 462380"/>
              <a:gd name="connsiteX5" fmla="*/ 1731639 w 1731639"/>
              <a:gd name="connsiteY5" fmla="*/ 68502 h 462380"/>
              <a:gd name="connsiteX6" fmla="*/ 1731639 w 1731639"/>
              <a:gd name="connsiteY6" fmla="*/ 239752 h 462380"/>
              <a:gd name="connsiteX7" fmla="*/ 1731639 w 1731639"/>
              <a:gd name="connsiteY7" fmla="*/ 239752 h 462380"/>
              <a:gd name="connsiteX8" fmla="*/ 1731639 w 1731639"/>
              <a:gd name="connsiteY8" fmla="*/ 342503 h 462380"/>
              <a:gd name="connsiteX9" fmla="*/ 1731639 w 1731639"/>
              <a:gd name="connsiteY9" fmla="*/ 342502 h 462380"/>
              <a:gd name="connsiteX10" fmla="*/ 1663137 w 1731639"/>
              <a:gd name="connsiteY10" fmla="*/ 411004 h 462380"/>
              <a:gd name="connsiteX11" fmla="*/ 724106 w 1731639"/>
              <a:gd name="connsiteY11" fmla="*/ 411004 h 462380"/>
              <a:gd name="connsiteX12" fmla="*/ 508211 w 1731639"/>
              <a:gd name="connsiteY12" fmla="*/ 462380 h 462380"/>
              <a:gd name="connsiteX13" fmla="*/ 292306 w 1731639"/>
              <a:gd name="connsiteY13" fmla="*/ 411004 h 462380"/>
              <a:gd name="connsiteX14" fmla="*/ 72941 w 1731639"/>
              <a:gd name="connsiteY14" fmla="*/ 411004 h 462380"/>
              <a:gd name="connsiteX15" fmla="*/ 4439 w 1731639"/>
              <a:gd name="connsiteY15" fmla="*/ 342502 h 462380"/>
              <a:gd name="connsiteX16" fmla="*/ 4439 w 1731639"/>
              <a:gd name="connsiteY16" fmla="*/ 239752 h 462380"/>
              <a:gd name="connsiteX17" fmla="*/ 4439 w 1731639"/>
              <a:gd name="connsiteY17" fmla="*/ 239752 h 462380"/>
              <a:gd name="connsiteX18" fmla="*/ 0 w 1731639"/>
              <a:gd name="connsiteY18" fmla="*/ 117330 h 462380"/>
              <a:gd name="connsiteX0" fmla="*/ 0 w 1732932"/>
              <a:gd name="connsiteY0" fmla="*/ 126208 h 471258"/>
              <a:gd name="connsiteX1" fmla="*/ 145824 w 1732932"/>
              <a:gd name="connsiteY1" fmla="*/ 13317 h 471258"/>
              <a:gd name="connsiteX2" fmla="*/ 421032 w 1732932"/>
              <a:gd name="connsiteY2" fmla="*/ 8878 h 471258"/>
              <a:gd name="connsiteX3" fmla="*/ 724106 w 1732932"/>
              <a:gd name="connsiteY3" fmla="*/ 8878 h 471258"/>
              <a:gd name="connsiteX4" fmla="*/ 1565484 w 1732932"/>
              <a:gd name="connsiteY4" fmla="*/ 0 h 471258"/>
              <a:gd name="connsiteX5" fmla="*/ 1731639 w 1732932"/>
              <a:gd name="connsiteY5" fmla="*/ 77380 h 471258"/>
              <a:gd name="connsiteX6" fmla="*/ 1731639 w 1732932"/>
              <a:gd name="connsiteY6" fmla="*/ 248630 h 471258"/>
              <a:gd name="connsiteX7" fmla="*/ 1731639 w 1732932"/>
              <a:gd name="connsiteY7" fmla="*/ 248630 h 471258"/>
              <a:gd name="connsiteX8" fmla="*/ 1731639 w 1732932"/>
              <a:gd name="connsiteY8" fmla="*/ 351381 h 471258"/>
              <a:gd name="connsiteX9" fmla="*/ 1731639 w 1732932"/>
              <a:gd name="connsiteY9" fmla="*/ 351380 h 471258"/>
              <a:gd name="connsiteX10" fmla="*/ 1663137 w 1732932"/>
              <a:gd name="connsiteY10" fmla="*/ 419882 h 471258"/>
              <a:gd name="connsiteX11" fmla="*/ 724106 w 1732932"/>
              <a:gd name="connsiteY11" fmla="*/ 419882 h 471258"/>
              <a:gd name="connsiteX12" fmla="*/ 508211 w 1732932"/>
              <a:gd name="connsiteY12" fmla="*/ 471258 h 471258"/>
              <a:gd name="connsiteX13" fmla="*/ 292306 w 1732932"/>
              <a:gd name="connsiteY13" fmla="*/ 419882 h 471258"/>
              <a:gd name="connsiteX14" fmla="*/ 72941 w 1732932"/>
              <a:gd name="connsiteY14" fmla="*/ 419882 h 471258"/>
              <a:gd name="connsiteX15" fmla="*/ 4439 w 1732932"/>
              <a:gd name="connsiteY15" fmla="*/ 351380 h 471258"/>
              <a:gd name="connsiteX16" fmla="*/ 4439 w 1732932"/>
              <a:gd name="connsiteY16" fmla="*/ 248630 h 471258"/>
              <a:gd name="connsiteX17" fmla="*/ 4439 w 1732932"/>
              <a:gd name="connsiteY17" fmla="*/ 248630 h 471258"/>
              <a:gd name="connsiteX18" fmla="*/ 0 w 1732932"/>
              <a:gd name="connsiteY18" fmla="*/ 126208 h 471258"/>
              <a:gd name="connsiteX0" fmla="*/ 0 w 1732932"/>
              <a:gd name="connsiteY0" fmla="*/ 126208 h 471258"/>
              <a:gd name="connsiteX1" fmla="*/ 145824 w 1732932"/>
              <a:gd name="connsiteY1" fmla="*/ 13317 h 471258"/>
              <a:gd name="connsiteX2" fmla="*/ 421032 w 1732932"/>
              <a:gd name="connsiteY2" fmla="*/ 8878 h 471258"/>
              <a:gd name="connsiteX3" fmla="*/ 724106 w 1732932"/>
              <a:gd name="connsiteY3" fmla="*/ 8878 h 471258"/>
              <a:gd name="connsiteX4" fmla="*/ 1565484 w 1732932"/>
              <a:gd name="connsiteY4" fmla="*/ 0 h 471258"/>
              <a:gd name="connsiteX5" fmla="*/ 1731639 w 1732932"/>
              <a:gd name="connsiteY5" fmla="*/ 143962 h 471258"/>
              <a:gd name="connsiteX6" fmla="*/ 1731639 w 1732932"/>
              <a:gd name="connsiteY6" fmla="*/ 248630 h 471258"/>
              <a:gd name="connsiteX7" fmla="*/ 1731639 w 1732932"/>
              <a:gd name="connsiteY7" fmla="*/ 248630 h 471258"/>
              <a:gd name="connsiteX8" fmla="*/ 1731639 w 1732932"/>
              <a:gd name="connsiteY8" fmla="*/ 351381 h 471258"/>
              <a:gd name="connsiteX9" fmla="*/ 1731639 w 1732932"/>
              <a:gd name="connsiteY9" fmla="*/ 351380 h 471258"/>
              <a:gd name="connsiteX10" fmla="*/ 1663137 w 1732932"/>
              <a:gd name="connsiteY10" fmla="*/ 419882 h 471258"/>
              <a:gd name="connsiteX11" fmla="*/ 724106 w 1732932"/>
              <a:gd name="connsiteY11" fmla="*/ 419882 h 471258"/>
              <a:gd name="connsiteX12" fmla="*/ 508211 w 1732932"/>
              <a:gd name="connsiteY12" fmla="*/ 471258 h 471258"/>
              <a:gd name="connsiteX13" fmla="*/ 292306 w 1732932"/>
              <a:gd name="connsiteY13" fmla="*/ 419882 h 471258"/>
              <a:gd name="connsiteX14" fmla="*/ 72941 w 1732932"/>
              <a:gd name="connsiteY14" fmla="*/ 419882 h 471258"/>
              <a:gd name="connsiteX15" fmla="*/ 4439 w 1732932"/>
              <a:gd name="connsiteY15" fmla="*/ 351380 h 471258"/>
              <a:gd name="connsiteX16" fmla="*/ 4439 w 1732932"/>
              <a:gd name="connsiteY16" fmla="*/ 248630 h 471258"/>
              <a:gd name="connsiteX17" fmla="*/ 4439 w 1732932"/>
              <a:gd name="connsiteY17" fmla="*/ 248630 h 471258"/>
              <a:gd name="connsiteX18" fmla="*/ 0 w 1732932"/>
              <a:gd name="connsiteY18" fmla="*/ 126208 h 471258"/>
              <a:gd name="connsiteX0" fmla="*/ 0 w 1732932"/>
              <a:gd name="connsiteY0" fmla="*/ 126208 h 471258"/>
              <a:gd name="connsiteX1" fmla="*/ 145824 w 1732932"/>
              <a:gd name="connsiteY1" fmla="*/ 13317 h 471258"/>
              <a:gd name="connsiteX2" fmla="*/ 421032 w 1732932"/>
              <a:gd name="connsiteY2" fmla="*/ 8878 h 471258"/>
              <a:gd name="connsiteX3" fmla="*/ 724106 w 1732932"/>
              <a:gd name="connsiteY3" fmla="*/ 8878 h 471258"/>
              <a:gd name="connsiteX4" fmla="*/ 1565484 w 1732932"/>
              <a:gd name="connsiteY4" fmla="*/ 0 h 471258"/>
              <a:gd name="connsiteX5" fmla="*/ 1731639 w 1732932"/>
              <a:gd name="connsiteY5" fmla="*/ 143962 h 471258"/>
              <a:gd name="connsiteX6" fmla="*/ 1731639 w 1732932"/>
              <a:gd name="connsiteY6" fmla="*/ 248630 h 471258"/>
              <a:gd name="connsiteX7" fmla="*/ 1731639 w 1732932"/>
              <a:gd name="connsiteY7" fmla="*/ 248630 h 471258"/>
              <a:gd name="connsiteX8" fmla="*/ 1731639 w 1732932"/>
              <a:gd name="connsiteY8" fmla="*/ 351381 h 471258"/>
              <a:gd name="connsiteX9" fmla="*/ 1663137 w 1732932"/>
              <a:gd name="connsiteY9" fmla="*/ 419882 h 471258"/>
              <a:gd name="connsiteX10" fmla="*/ 724106 w 1732932"/>
              <a:gd name="connsiteY10" fmla="*/ 419882 h 471258"/>
              <a:gd name="connsiteX11" fmla="*/ 508211 w 1732932"/>
              <a:gd name="connsiteY11" fmla="*/ 471258 h 471258"/>
              <a:gd name="connsiteX12" fmla="*/ 292306 w 1732932"/>
              <a:gd name="connsiteY12" fmla="*/ 419882 h 471258"/>
              <a:gd name="connsiteX13" fmla="*/ 72941 w 1732932"/>
              <a:gd name="connsiteY13" fmla="*/ 419882 h 471258"/>
              <a:gd name="connsiteX14" fmla="*/ 4439 w 1732932"/>
              <a:gd name="connsiteY14" fmla="*/ 351380 h 471258"/>
              <a:gd name="connsiteX15" fmla="*/ 4439 w 1732932"/>
              <a:gd name="connsiteY15" fmla="*/ 248630 h 471258"/>
              <a:gd name="connsiteX16" fmla="*/ 4439 w 1732932"/>
              <a:gd name="connsiteY16" fmla="*/ 248630 h 471258"/>
              <a:gd name="connsiteX17" fmla="*/ 0 w 1732932"/>
              <a:gd name="connsiteY17" fmla="*/ 126208 h 471258"/>
              <a:gd name="connsiteX0" fmla="*/ 0 w 1734045"/>
              <a:gd name="connsiteY0" fmla="*/ 126208 h 471258"/>
              <a:gd name="connsiteX1" fmla="*/ 145824 w 1734045"/>
              <a:gd name="connsiteY1" fmla="*/ 13317 h 471258"/>
              <a:gd name="connsiteX2" fmla="*/ 421032 w 1734045"/>
              <a:gd name="connsiteY2" fmla="*/ 8878 h 471258"/>
              <a:gd name="connsiteX3" fmla="*/ 724106 w 1734045"/>
              <a:gd name="connsiteY3" fmla="*/ 8878 h 471258"/>
              <a:gd name="connsiteX4" fmla="*/ 1565484 w 1734045"/>
              <a:gd name="connsiteY4" fmla="*/ 0 h 471258"/>
              <a:gd name="connsiteX5" fmla="*/ 1731639 w 1734045"/>
              <a:gd name="connsiteY5" fmla="*/ 143962 h 471258"/>
              <a:gd name="connsiteX6" fmla="*/ 1731639 w 1734045"/>
              <a:gd name="connsiteY6" fmla="*/ 248630 h 471258"/>
              <a:gd name="connsiteX7" fmla="*/ 1731639 w 1734045"/>
              <a:gd name="connsiteY7" fmla="*/ 248630 h 471258"/>
              <a:gd name="connsiteX8" fmla="*/ 1731639 w 1734045"/>
              <a:gd name="connsiteY8" fmla="*/ 351381 h 471258"/>
              <a:gd name="connsiteX9" fmla="*/ 1663137 w 1734045"/>
              <a:gd name="connsiteY9" fmla="*/ 419882 h 471258"/>
              <a:gd name="connsiteX10" fmla="*/ 724106 w 1734045"/>
              <a:gd name="connsiteY10" fmla="*/ 419882 h 471258"/>
              <a:gd name="connsiteX11" fmla="*/ 508211 w 1734045"/>
              <a:gd name="connsiteY11" fmla="*/ 471258 h 471258"/>
              <a:gd name="connsiteX12" fmla="*/ 292306 w 1734045"/>
              <a:gd name="connsiteY12" fmla="*/ 419882 h 471258"/>
              <a:gd name="connsiteX13" fmla="*/ 72941 w 1734045"/>
              <a:gd name="connsiteY13" fmla="*/ 419882 h 471258"/>
              <a:gd name="connsiteX14" fmla="*/ 4439 w 1734045"/>
              <a:gd name="connsiteY14" fmla="*/ 351380 h 471258"/>
              <a:gd name="connsiteX15" fmla="*/ 4439 w 1734045"/>
              <a:gd name="connsiteY15" fmla="*/ 248630 h 471258"/>
              <a:gd name="connsiteX16" fmla="*/ 4439 w 1734045"/>
              <a:gd name="connsiteY16" fmla="*/ 248630 h 471258"/>
              <a:gd name="connsiteX17" fmla="*/ 0 w 1734045"/>
              <a:gd name="connsiteY17" fmla="*/ 126208 h 471258"/>
              <a:gd name="connsiteX0" fmla="*/ 0 w 1732932"/>
              <a:gd name="connsiteY0" fmla="*/ 126208 h 471258"/>
              <a:gd name="connsiteX1" fmla="*/ 145824 w 1732932"/>
              <a:gd name="connsiteY1" fmla="*/ 13317 h 471258"/>
              <a:gd name="connsiteX2" fmla="*/ 421032 w 1732932"/>
              <a:gd name="connsiteY2" fmla="*/ 8878 h 471258"/>
              <a:gd name="connsiteX3" fmla="*/ 724106 w 1732932"/>
              <a:gd name="connsiteY3" fmla="*/ 8878 h 471258"/>
              <a:gd name="connsiteX4" fmla="*/ 1565484 w 1732932"/>
              <a:gd name="connsiteY4" fmla="*/ 0 h 471258"/>
              <a:gd name="connsiteX5" fmla="*/ 1731639 w 1732932"/>
              <a:gd name="connsiteY5" fmla="*/ 143962 h 471258"/>
              <a:gd name="connsiteX6" fmla="*/ 1731639 w 1732932"/>
              <a:gd name="connsiteY6" fmla="*/ 248630 h 471258"/>
              <a:gd name="connsiteX7" fmla="*/ 1731639 w 1732932"/>
              <a:gd name="connsiteY7" fmla="*/ 248630 h 471258"/>
              <a:gd name="connsiteX8" fmla="*/ 1731639 w 1732932"/>
              <a:gd name="connsiteY8" fmla="*/ 351381 h 471258"/>
              <a:gd name="connsiteX9" fmla="*/ 1578799 w 1732932"/>
              <a:gd name="connsiteY9" fmla="*/ 428760 h 471258"/>
              <a:gd name="connsiteX10" fmla="*/ 724106 w 1732932"/>
              <a:gd name="connsiteY10" fmla="*/ 419882 h 471258"/>
              <a:gd name="connsiteX11" fmla="*/ 508211 w 1732932"/>
              <a:gd name="connsiteY11" fmla="*/ 471258 h 471258"/>
              <a:gd name="connsiteX12" fmla="*/ 292306 w 1732932"/>
              <a:gd name="connsiteY12" fmla="*/ 419882 h 471258"/>
              <a:gd name="connsiteX13" fmla="*/ 72941 w 1732932"/>
              <a:gd name="connsiteY13" fmla="*/ 419882 h 471258"/>
              <a:gd name="connsiteX14" fmla="*/ 4439 w 1732932"/>
              <a:gd name="connsiteY14" fmla="*/ 351380 h 471258"/>
              <a:gd name="connsiteX15" fmla="*/ 4439 w 1732932"/>
              <a:gd name="connsiteY15" fmla="*/ 248630 h 471258"/>
              <a:gd name="connsiteX16" fmla="*/ 4439 w 1732932"/>
              <a:gd name="connsiteY16" fmla="*/ 248630 h 471258"/>
              <a:gd name="connsiteX17" fmla="*/ 0 w 1732932"/>
              <a:gd name="connsiteY17" fmla="*/ 126208 h 471258"/>
              <a:gd name="connsiteX0" fmla="*/ 0 w 1732932"/>
              <a:gd name="connsiteY0" fmla="*/ 126208 h 471258"/>
              <a:gd name="connsiteX1" fmla="*/ 145824 w 1732932"/>
              <a:gd name="connsiteY1" fmla="*/ 13317 h 471258"/>
              <a:gd name="connsiteX2" fmla="*/ 421032 w 1732932"/>
              <a:gd name="connsiteY2" fmla="*/ 8878 h 471258"/>
              <a:gd name="connsiteX3" fmla="*/ 724106 w 1732932"/>
              <a:gd name="connsiteY3" fmla="*/ 8878 h 471258"/>
              <a:gd name="connsiteX4" fmla="*/ 1565484 w 1732932"/>
              <a:gd name="connsiteY4" fmla="*/ 0 h 471258"/>
              <a:gd name="connsiteX5" fmla="*/ 1731639 w 1732932"/>
              <a:gd name="connsiteY5" fmla="*/ 143962 h 471258"/>
              <a:gd name="connsiteX6" fmla="*/ 1731639 w 1732932"/>
              <a:gd name="connsiteY6" fmla="*/ 248630 h 471258"/>
              <a:gd name="connsiteX7" fmla="*/ 1731639 w 1732932"/>
              <a:gd name="connsiteY7" fmla="*/ 248630 h 471258"/>
              <a:gd name="connsiteX8" fmla="*/ 1578799 w 1732932"/>
              <a:gd name="connsiteY8" fmla="*/ 428760 h 471258"/>
              <a:gd name="connsiteX9" fmla="*/ 724106 w 1732932"/>
              <a:gd name="connsiteY9" fmla="*/ 419882 h 471258"/>
              <a:gd name="connsiteX10" fmla="*/ 508211 w 1732932"/>
              <a:gd name="connsiteY10" fmla="*/ 471258 h 471258"/>
              <a:gd name="connsiteX11" fmla="*/ 292306 w 1732932"/>
              <a:gd name="connsiteY11" fmla="*/ 419882 h 471258"/>
              <a:gd name="connsiteX12" fmla="*/ 72941 w 1732932"/>
              <a:gd name="connsiteY12" fmla="*/ 419882 h 471258"/>
              <a:gd name="connsiteX13" fmla="*/ 4439 w 1732932"/>
              <a:gd name="connsiteY13" fmla="*/ 351380 h 471258"/>
              <a:gd name="connsiteX14" fmla="*/ 4439 w 1732932"/>
              <a:gd name="connsiteY14" fmla="*/ 248630 h 471258"/>
              <a:gd name="connsiteX15" fmla="*/ 4439 w 1732932"/>
              <a:gd name="connsiteY15" fmla="*/ 248630 h 471258"/>
              <a:gd name="connsiteX16" fmla="*/ 0 w 1732932"/>
              <a:gd name="connsiteY16" fmla="*/ 126208 h 471258"/>
              <a:gd name="connsiteX0" fmla="*/ 0 w 1732932"/>
              <a:gd name="connsiteY0" fmla="*/ 126208 h 471258"/>
              <a:gd name="connsiteX1" fmla="*/ 145824 w 1732932"/>
              <a:gd name="connsiteY1" fmla="*/ 13317 h 471258"/>
              <a:gd name="connsiteX2" fmla="*/ 421032 w 1732932"/>
              <a:gd name="connsiteY2" fmla="*/ 8878 h 471258"/>
              <a:gd name="connsiteX3" fmla="*/ 724106 w 1732932"/>
              <a:gd name="connsiteY3" fmla="*/ 8878 h 471258"/>
              <a:gd name="connsiteX4" fmla="*/ 1565484 w 1732932"/>
              <a:gd name="connsiteY4" fmla="*/ 0 h 471258"/>
              <a:gd name="connsiteX5" fmla="*/ 1731639 w 1732932"/>
              <a:gd name="connsiteY5" fmla="*/ 143962 h 471258"/>
              <a:gd name="connsiteX6" fmla="*/ 1731639 w 1732932"/>
              <a:gd name="connsiteY6" fmla="*/ 248630 h 471258"/>
              <a:gd name="connsiteX7" fmla="*/ 1731639 w 1732932"/>
              <a:gd name="connsiteY7" fmla="*/ 248630 h 471258"/>
              <a:gd name="connsiteX8" fmla="*/ 1578799 w 1732932"/>
              <a:gd name="connsiteY8" fmla="*/ 428760 h 471258"/>
              <a:gd name="connsiteX9" fmla="*/ 724106 w 1732932"/>
              <a:gd name="connsiteY9" fmla="*/ 419882 h 471258"/>
              <a:gd name="connsiteX10" fmla="*/ 508211 w 1732932"/>
              <a:gd name="connsiteY10" fmla="*/ 471258 h 471258"/>
              <a:gd name="connsiteX11" fmla="*/ 292306 w 1732932"/>
              <a:gd name="connsiteY11" fmla="*/ 419882 h 471258"/>
              <a:gd name="connsiteX12" fmla="*/ 72941 w 1732932"/>
              <a:gd name="connsiteY12" fmla="*/ 419882 h 471258"/>
              <a:gd name="connsiteX13" fmla="*/ 4439 w 1732932"/>
              <a:gd name="connsiteY13" fmla="*/ 351380 h 471258"/>
              <a:gd name="connsiteX14" fmla="*/ 4439 w 1732932"/>
              <a:gd name="connsiteY14" fmla="*/ 248630 h 471258"/>
              <a:gd name="connsiteX15" fmla="*/ 4439 w 1732932"/>
              <a:gd name="connsiteY15" fmla="*/ 248630 h 471258"/>
              <a:gd name="connsiteX16" fmla="*/ 0 w 1732932"/>
              <a:gd name="connsiteY16" fmla="*/ 126208 h 471258"/>
              <a:gd name="connsiteX0" fmla="*/ 0 w 1732932"/>
              <a:gd name="connsiteY0" fmla="*/ 126208 h 471258"/>
              <a:gd name="connsiteX1" fmla="*/ 145824 w 1732932"/>
              <a:gd name="connsiteY1" fmla="*/ 13317 h 471258"/>
              <a:gd name="connsiteX2" fmla="*/ 421032 w 1732932"/>
              <a:gd name="connsiteY2" fmla="*/ 8878 h 471258"/>
              <a:gd name="connsiteX3" fmla="*/ 724106 w 1732932"/>
              <a:gd name="connsiteY3" fmla="*/ 8878 h 471258"/>
              <a:gd name="connsiteX4" fmla="*/ 1565484 w 1732932"/>
              <a:gd name="connsiteY4" fmla="*/ 0 h 471258"/>
              <a:gd name="connsiteX5" fmla="*/ 1731639 w 1732932"/>
              <a:gd name="connsiteY5" fmla="*/ 143962 h 471258"/>
              <a:gd name="connsiteX6" fmla="*/ 1731639 w 1732932"/>
              <a:gd name="connsiteY6" fmla="*/ 248630 h 471258"/>
              <a:gd name="connsiteX7" fmla="*/ 1731639 w 1732932"/>
              <a:gd name="connsiteY7" fmla="*/ 248630 h 471258"/>
              <a:gd name="connsiteX8" fmla="*/ 1585149 w 1732932"/>
              <a:gd name="connsiteY8" fmla="*/ 422410 h 471258"/>
              <a:gd name="connsiteX9" fmla="*/ 724106 w 1732932"/>
              <a:gd name="connsiteY9" fmla="*/ 419882 h 471258"/>
              <a:gd name="connsiteX10" fmla="*/ 508211 w 1732932"/>
              <a:gd name="connsiteY10" fmla="*/ 471258 h 471258"/>
              <a:gd name="connsiteX11" fmla="*/ 292306 w 1732932"/>
              <a:gd name="connsiteY11" fmla="*/ 419882 h 471258"/>
              <a:gd name="connsiteX12" fmla="*/ 72941 w 1732932"/>
              <a:gd name="connsiteY12" fmla="*/ 419882 h 471258"/>
              <a:gd name="connsiteX13" fmla="*/ 4439 w 1732932"/>
              <a:gd name="connsiteY13" fmla="*/ 351380 h 471258"/>
              <a:gd name="connsiteX14" fmla="*/ 4439 w 1732932"/>
              <a:gd name="connsiteY14" fmla="*/ 248630 h 471258"/>
              <a:gd name="connsiteX15" fmla="*/ 4439 w 1732932"/>
              <a:gd name="connsiteY15" fmla="*/ 248630 h 471258"/>
              <a:gd name="connsiteX16" fmla="*/ 0 w 1732932"/>
              <a:gd name="connsiteY16" fmla="*/ 126208 h 471258"/>
              <a:gd name="connsiteX0" fmla="*/ 0 w 1741164"/>
              <a:gd name="connsiteY0" fmla="*/ 126208 h 471258"/>
              <a:gd name="connsiteX1" fmla="*/ 145824 w 1741164"/>
              <a:gd name="connsiteY1" fmla="*/ 13317 h 471258"/>
              <a:gd name="connsiteX2" fmla="*/ 421032 w 1741164"/>
              <a:gd name="connsiteY2" fmla="*/ 8878 h 471258"/>
              <a:gd name="connsiteX3" fmla="*/ 724106 w 1741164"/>
              <a:gd name="connsiteY3" fmla="*/ 8878 h 471258"/>
              <a:gd name="connsiteX4" fmla="*/ 1565484 w 1741164"/>
              <a:gd name="connsiteY4" fmla="*/ 0 h 471258"/>
              <a:gd name="connsiteX5" fmla="*/ 1731639 w 1741164"/>
              <a:gd name="connsiteY5" fmla="*/ 143962 h 471258"/>
              <a:gd name="connsiteX6" fmla="*/ 1731639 w 1741164"/>
              <a:gd name="connsiteY6" fmla="*/ 248630 h 471258"/>
              <a:gd name="connsiteX7" fmla="*/ 1741164 w 1741164"/>
              <a:gd name="connsiteY7" fmla="*/ 296255 h 471258"/>
              <a:gd name="connsiteX8" fmla="*/ 1585149 w 1741164"/>
              <a:gd name="connsiteY8" fmla="*/ 422410 h 471258"/>
              <a:gd name="connsiteX9" fmla="*/ 724106 w 1741164"/>
              <a:gd name="connsiteY9" fmla="*/ 419882 h 471258"/>
              <a:gd name="connsiteX10" fmla="*/ 508211 w 1741164"/>
              <a:gd name="connsiteY10" fmla="*/ 471258 h 471258"/>
              <a:gd name="connsiteX11" fmla="*/ 292306 w 1741164"/>
              <a:gd name="connsiteY11" fmla="*/ 419882 h 471258"/>
              <a:gd name="connsiteX12" fmla="*/ 72941 w 1741164"/>
              <a:gd name="connsiteY12" fmla="*/ 419882 h 471258"/>
              <a:gd name="connsiteX13" fmla="*/ 4439 w 1741164"/>
              <a:gd name="connsiteY13" fmla="*/ 351380 h 471258"/>
              <a:gd name="connsiteX14" fmla="*/ 4439 w 1741164"/>
              <a:gd name="connsiteY14" fmla="*/ 248630 h 471258"/>
              <a:gd name="connsiteX15" fmla="*/ 4439 w 1741164"/>
              <a:gd name="connsiteY15" fmla="*/ 248630 h 471258"/>
              <a:gd name="connsiteX16" fmla="*/ 0 w 1741164"/>
              <a:gd name="connsiteY16" fmla="*/ 126208 h 471258"/>
              <a:gd name="connsiteX0" fmla="*/ 0 w 1741164"/>
              <a:gd name="connsiteY0" fmla="*/ 126208 h 471258"/>
              <a:gd name="connsiteX1" fmla="*/ 145824 w 1741164"/>
              <a:gd name="connsiteY1" fmla="*/ 13317 h 471258"/>
              <a:gd name="connsiteX2" fmla="*/ 421032 w 1741164"/>
              <a:gd name="connsiteY2" fmla="*/ 8878 h 471258"/>
              <a:gd name="connsiteX3" fmla="*/ 724106 w 1741164"/>
              <a:gd name="connsiteY3" fmla="*/ 8878 h 471258"/>
              <a:gd name="connsiteX4" fmla="*/ 1565484 w 1741164"/>
              <a:gd name="connsiteY4" fmla="*/ 0 h 471258"/>
              <a:gd name="connsiteX5" fmla="*/ 1731639 w 1741164"/>
              <a:gd name="connsiteY5" fmla="*/ 143962 h 471258"/>
              <a:gd name="connsiteX6" fmla="*/ 1741164 w 1741164"/>
              <a:gd name="connsiteY6" fmla="*/ 296255 h 471258"/>
              <a:gd name="connsiteX7" fmla="*/ 1585149 w 1741164"/>
              <a:gd name="connsiteY7" fmla="*/ 422410 h 471258"/>
              <a:gd name="connsiteX8" fmla="*/ 724106 w 1741164"/>
              <a:gd name="connsiteY8" fmla="*/ 419882 h 471258"/>
              <a:gd name="connsiteX9" fmla="*/ 508211 w 1741164"/>
              <a:gd name="connsiteY9" fmla="*/ 471258 h 471258"/>
              <a:gd name="connsiteX10" fmla="*/ 292306 w 1741164"/>
              <a:gd name="connsiteY10" fmla="*/ 419882 h 471258"/>
              <a:gd name="connsiteX11" fmla="*/ 72941 w 1741164"/>
              <a:gd name="connsiteY11" fmla="*/ 419882 h 471258"/>
              <a:gd name="connsiteX12" fmla="*/ 4439 w 1741164"/>
              <a:gd name="connsiteY12" fmla="*/ 351380 h 471258"/>
              <a:gd name="connsiteX13" fmla="*/ 4439 w 1741164"/>
              <a:gd name="connsiteY13" fmla="*/ 248630 h 471258"/>
              <a:gd name="connsiteX14" fmla="*/ 4439 w 1741164"/>
              <a:gd name="connsiteY14" fmla="*/ 248630 h 471258"/>
              <a:gd name="connsiteX15" fmla="*/ 0 w 1741164"/>
              <a:gd name="connsiteY15" fmla="*/ 126208 h 471258"/>
              <a:gd name="connsiteX0" fmla="*/ 0 w 1732932"/>
              <a:gd name="connsiteY0" fmla="*/ 126208 h 471258"/>
              <a:gd name="connsiteX1" fmla="*/ 145824 w 1732932"/>
              <a:gd name="connsiteY1" fmla="*/ 13317 h 471258"/>
              <a:gd name="connsiteX2" fmla="*/ 421032 w 1732932"/>
              <a:gd name="connsiteY2" fmla="*/ 8878 h 471258"/>
              <a:gd name="connsiteX3" fmla="*/ 724106 w 1732932"/>
              <a:gd name="connsiteY3" fmla="*/ 8878 h 471258"/>
              <a:gd name="connsiteX4" fmla="*/ 1565484 w 1732932"/>
              <a:gd name="connsiteY4" fmla="*/ 0 h 471258"/>
              <a:gd name="connsiteX5" fmla="*/ 1731639 w 1732932"/>
              <a:gd name="connsiteY5" fmla="*/ 143962 h 471258"/>
              <a:gd name="connsiteX6" fmla="*/ 1728464 w 1732932"/>
              <a:gd name="connsiteY6" fmla="*/ 305780 h 471258"/>
              <a:gd name="connsiteX7" fmla="*/ 1585149 w 1732932"/>
              <a:gd name="connsiteY7" fmla="*/ 422410 h 471258"/>
              <a:gd name="connsiteX8" fmla="*/ 724106 w 1732932"/>
              <a:gd name="connsiteY8" fmla="*/ 419882 h 471258"/>
              <a:gd name="connsiteX9" fmla="*/ 508211 w 1732932"/>
              <a:gd name="connsiteY9" fmla="*/ 471258 h 471258"/>
              <a:gd name="connsiteX10" fmla="*/ 292306 w 1732932"/>
              <a:gd name="connsiteY10" fmla="*/ 419882 h 471258"/>
              <a:gd name="connsiteX11" fmla="*/ 72941 w 1732932"/>
              <a:gd name="connsiteY11" fmla="*/ 419882 h 471258"/>
              <a:gd name="connsiteX12" fmla="*/ 4439 w 1732932"/>
              <a:gd name="connsiteY12" fmla="*/ 351380 h 471258"/>
              <a:gd name="connsiteX13" fmla="*/ 4439 w 1732932"/>
              <a:gd name="connsiteY13" fmla="*/ 248630 h 471258"/>
              <a:gd name="connsiteX14" fmla="*/ 4439 w 1732932"/>
              <a:gd name="connsiteY14" fmla="*/ 248630 h 471258"/>
              <a:gd name="connsiteX15" fmla="*/ 0 w 1732932"/>
              <a:gd name="connsiteY15" fmla="*/ 126208 h 471258"/>
              <a:gd name="connsiteX0" fmla="*/ 0 w 1728518"/>
              <a:gd name="connsiteY0" fmla="*/ 126208 h 471258"/>
              <a:gd name="connsiteX1" fmla="*/ 145824 w 1728518"/>
              <a:gd name="connsiteY1" fmla="*/ 13317 h 471258"/>
              <a:gd name="connsiteX2" fmla="*/ 421032 w 1728518"/>
              <a:gd name="connsiteY2" fmla="*/ 8878 h 471258"/>
              <a:gd name="connsiteX3" fmla="*/ 724106 w 1728518"/>
              <a:gd name="connsiteY3" fmla="*/ 8878 h 471258"/>
              <a:gd name="connsiteX4" fmla="*/ 1565484 w 1728518"/>
              <a:gd name="connsiteY4" fmla="*/ 0 h 471258"/>
              <a:gd name="connsiteX5" fmla="*/ 1715764 w 1728518"/>
              <a:gd name="connsiteY5" fmla="*/ 118562 h 471258"/>
              <a:gd name="connsiteX6" fmla="*/ 1728464 w 1728518"/>
              <a:gd name="connsiteY6" fmla="*/ 305780 h 471258"/>
              <a:gd name="connsiteX7" fmla="*/ 1585149 w 1728518"/>
              <a:gd name="connsiteY7" fmla="*/ 422410 h 471258"/>
              <a:gd name="connsiteX8" fmla="*/ 724106 w 1728518"/>
              <a:gd name="connsiteY8" fmla="*/ 419882 h 471258"/>
              <a:gd name="connsiteX9" fmla="*/ 508211 w 1728518"/>
              <a:gd name="connsiteY9" fmla="*/ 471258 h 471258"/>
              <a:gd name="connsiteX10" fmla="*/ 292306 w 1728518"/>
              <a:gd name="connsiteY10" fmla="*/ 419882 h 471258"/>
              <a:gd name="connsiteX11" fmla="*/ 72941 w 1728518"/>
              <a:gd name="connsiteY11" fmla="*/ 419882 h 471258"/>
              <a:gd name="connsiteX12" fmla="*/ 4439 w 1728518"/>
              <a:gd name="connsiteY12" fmla="*/ 351380 h 471258"/>
              <a:gd name="connsiteX13" fmla="*/ 4439 w 1728518"/>
              <a:gd name="connsiteY13" fmla="*/ 248630 h 471258"/>
              <a:gd name="connsiteX14" fmla="*/ 4439 w 1728518"/>
              <a:gd name="connsiteY14" fmla="*/ 248630 h 471258"/>
              <a:gd name="connsiteX15" fmla="*/ 0 w 1728518"/>
              <a:gd name="connsiteY15" fmla="*/ 126208 h 471258"/>
              <a:gd name="connsiteX0" fmla="*/ 0 w 1732932"/>
              <a:gd name="connsiteY0" fmla="*/ 126208 h 471258"/>
              <a:gd name="connsiteX1" fmla="*/ 145824 w 1732932"/>
              <a:gd name="connsiteY1" fmla="*/ 13317 h 471258"/>
              <a:gd name="connsiteX2" fmla="*/ 421032 w 1732932"/>
              <a:gd name="connsiteY2" fmla="*/ 8878 h 471258"/>
              <a:gd name="connsiteX3" fmla="*/ 724106 w 1732932"/>
              <a:gd name="connsiteY3" fmla="*/ 8878 h 471258"/>
              <a:gd name="connsiteX4" fmla="*/ 1565484 w 1732932"/>
              <a:gd name="connsiteY4" fmla="*/ 0 h 471258"/>
              <a:gd name="connsiteX5" fmla="*/ 1731639 w 1732932"/>
              <a:gd name="connsiteY5" fmla="*/ 124912 h 471258"/>
              <a:gd name="connsiteX6" fmla="*/ 1728464 w 1732932"/>
              <a:gd name="connsiteY6" fmla="*/ 305780 h 471258"/>
              <a:gd name="connsiteX7" fmla="*/ 1585149 w 1732932"/>
              <a:gd name="connsiteY7" fmla="*/ 422410 h 471258"/>
              <a:gd name="connsiteX8" fmla="*/ 724106 w 1732932"/>
              <a:gd name="connsiteY8" fmla="*/ 419882 h 471258"/>
              <a:gd name="connsiteX9" fmla="*/ 508211 w 1732932"/>
              <a:gd name="connsiteY9" fmla="*/ 471258 h 471258"/>
              <a:gd name="connsiteX10" fmla="*/ 292306 w 1732932"/>
              <a:gd name="connsiteY10" fmla="*/ 419882 h 471258"/>
              <a:gd name="connsiteX11" fmla="*/ 72941 w 1732932"/>
              <a:gd name="connsiteY11" fmla="*/ 419882 h 471258"/>
              <a:gd name="connsiteX12" fmla="*/ 4439 w 1732932"/>
              <a:gd name="connsiteY12" fmla="*/ 351380 h 471258"/>
              <a:gd name="connsiteX13" fmla="*/ 4439 w 1732932"/>
              <a:gd name="connsiteY13" fmla="*/ 248630 h 471258"/>
              <a:gd name="connsiteX14" fmla="*/ 4439 w 1732932"/>
              <a:gd name="connsiteY14" fmla="*/ 248630 h 471258"/>
              <a:gd name="connsiteX15" fmla="*/ 0 w 1732932"/>
              <a:gd name="connsiteY15" fmla="*/ 126208 h 471258"/>
              <a:gd name="connsiteX0" fmla="*/ 0 w 1728604"/>
              <a:gd name="connsiteY0" fmla="*/ 126208 h 471258"/>
              <a:gd name="connsiteX1" fmla="*/ 145824 w 1728604"/>
              <a:gd name="connsiteY1" fmla="*/ 13317 h 471258"/>
              <a:gd name="connsiteX2" fmla="*/ 421032 w 1728604"/>
              <a:gd name="connsiteY2" fmla="*/ 8878 h 471258"/>
              <a:gd name="connsiteX3" fmla="*/ 724106 w 1728604"/>
              <a:gd name="connsiteY3" fmla="*/ 8878 h 471258"/>
              <a:gd name="connsiteX4" fmla="*/ 1565484 w 1728604"/>
              <a:gd name="connsiteY4" fmla="*/ 0 h 471258"/>
              <a:gd name="connsiteX5" fmla="*/ 1725289 w 1728604"/>
              <a:gd name="connsiteY5" fmla="*/ 143962 h 471258"/>
              <a:gd name="connsiteX6" fmla="*/ 1728464 w 1728604"/>
              <a:gd name="connsiteY6" fmla="*/ 305780 h 471258"/>
              <a:gd name="connsiteX7" fmla="*/ 1585149 w 1728604"/>
              <a:gd name="connsiteY7" fmla="*/ 422410 h 471258"/>
              <a:gd name="connsiteX8" fmla="*/ 724106 w 1728604"/>
              <a:gd name="connsiteY8" fmla="*/ 419882 h 471258"/>
              <a:gd name="connsiteX9" fmla="*/ 508211 w 1728604"/>
              <a:gd name="connsiteY9" fmla="*/ 471258 h 471258"/>
              <a:gd name="connsiteX10" fmla="*/ 292306 w 1728604"/>
              <a:gd name="connsiteY10" fmla="*/ 419882 h 471258"/>
              <a:gd name="connsiteX11" fmla="*/ 72941 w 1728604"/>
              <a:gd name="connsiteY11" fmla="*/ 419882 h 471258"/>
              <a:gd name="connsiteX12" fmla="*/ 4439 w 1728604"/>
              <a:gd name="connsiteY12" fmla="*/ 351380 h 471258"/>
              <a:gd name="connsiteX13" fmla="*/ 4439 w 1728604"/>
              <a:gd name="connsiteY13" fmla="*/ 248630 h 471258"/>
              <a:gd name="connsiteX14" fmla="*/ 4439 w 1728604"/>
              <a:gd name="connsiteY14" fmla="*/ 248630 h 471258"/>
              <a:gd name="connsiteX15" fmla="*/ 0 w 1728604"/>
              <a:gd name="connsiteY15" fmla="*/ 126208 h 471258"/>
              <a:gd name="connsiteX0" fmla="*/ 0 w 1728604"/>
              <a:gd name="connsiteY0" fmla="*/ 126208 h 471258"/>
              <a:gd name="connsiteX1" fmla="*/ 145824 w 1728604"/>
              <a:gd name="connsiteY1" fmla="*/ 13317 h 471258"/>
              <a:gd name="connsiteX2" fmla="*/ 421032 w 1728604"/>
              <a:gd name="connsiteY2" fmla="*/ 8878 h 471258"/>
              <a:gd name="connsiteX3" fmla="*/ 724106 w 1728604"/>
              <a:gd name="connsiteY3" fmla="*/ 8878 h 471258"/>
              <a:gd name="connsiteX4" fmla="*/ 1565484 w 1728604"/>
              <a:gd name="connsiteY4" fmla="*/ 0 h 471258"/>
              <a:gd name="connsiteX5" fmla="*/ 1725289 w 1728604"/>
              <a:gd name="connsiteY5" fmla="*/ 143962 h 471258"/>
              <a:gd name="connsiteX6" fmla="*/ 1728464 w 1728604"/>
              <a:gd name="connsiteY6" fmla="*/ 305780 h 471258"/>
              <a:gd name="connsiteX7" fmla="*/ 1585149 w 1728604"/>
              <a:gd name="connsiteY7" fmla="*/ 422410 h 471258"/>
              <a:gd name="connsiteX8" fmla="*/ 724106 w 1728604"/>
              <a:gd name="connsiteY8" fmla="*/ 419882 h 471258"/>
              <a:gd name="connsiteX9" fmla="*/ 508211 w 1728604"/>
              <a:gd name="connsiteY9" fmla="*/ 471258 h 471258"/>
              <a:gd name="connsiteX10" fmla="*/ 292306 w 1728604"/>
              <a:gd name="connsiteY10" fmla="*/ 419882 h 471258"/>
              <a:gd name="connsiteX11" fmla="*/ 72941 w 1728604"/>
              <a:gd name="connsiteY11" fmla="*/ 419882 h 471258"/>
              <a:gd name="connsiteX12" fmla="*/ 4439 w 1728604"/>
              <a:gd name="connsiteY12" fmla="*/ 351380 h 471258"/>
              <a:gd name="connsiteX13" fmla="*/ 4439 w 1728604"/>
              <a:gd name="connsiteY13" fmla="*/ 248630 h 471258"/>
              <a:gd name="connsiteX14" fmla="*/ 4439 w 1728604"/>
              <a:gd name="connsiteY14" fmla="*/ 248630 h 471258"/>
              <a:gd name="connsiteX15" fmla="*/ 0 w 1728604"/>
              <a:gd name="connsiteY15" fmla="*/ 126208 h 471258"/>
              <a:gd name="connsiteX0" fmla="*/ 0 w 1728604"/>
              <a:gd name="connsiteY0" fmla="*/ 126208 h 471258"/>
              <a:gd name="connsiteX1" fmla="*/ 145824 w 1728604"/>
              <a:gd name="connsiteY1" fmla="*/ 13317 h 471258"/>
              <a:gd name="connsiteX2" fmla="*/ 421032 w 1728604"/>
              <a:gd name="connsiteY2" fmla="*/ 8878 h 471258"/>
              <a:gd name="connsiteX3" fmla="*/ 724106 w 1728604"/>
              <a:gd name="connsiteY3" fmla="*/ 8878 h 471258"/>
              <a:gd name="connsiteX4" fmla="*/ 1565484 w 1728604"/>
              <a:gd name="connsiteY4" fmla="*/ 0 h 471258"/>
              <a:gd name="connsiteX5" fmla="*/ 1725289 w 1728604"/>
              <a:gd name="connsiteY5" fmla="*/ 143962 h 471258"/>
              <a:gd name="connsiteX6" fmla="*/ 1728464 w 1728604"/>
              <a:gd name="connsiteY6" fmla="*/ 305780 h 471258"/>
              <a:gd name="connsiteX7" fmla="*/ 1585149 w 1728604"/>
              <a:gd name="connsiteY7" fmla="*/ 422410 h 471258"/>
              <a:gd name="connsiteX8" fmla="*/ 724106 w 1728604"/>
              <a:gd name="connsiteY8" fmla="*/ 419882 h 471258"/>
              <a:gd name="connsiteX9" fmla="*/ 508211 w 1728604"/>
              <a:gd name="connsiteY9" fmla="*/ 471258 h 471258"/>
              <a:gd name="connsiteX10" fmla="*/ 292306 w 1728604"/>
              <a:gd name="connsiteY10" fmla="*/ 419882 h 471258"/>
              <a:gd name="connsiteX11" fmla="*/ 72941 w 1728604"/>
              <a:gd name="connsiteY11" fmla="*/ 419882 h 471258"/>
              <a:gd name="connsiteX12" fmla="*/ 4439 w 1728604"/>
              <a:gd name="connsiteY12" fmla="*/ 248630 h 471258"/>
              <a:gd name="connsiteX13" fmla="*/ 4439 w 1728604"/>
              <a:gd name="connsiteY13" fmla="*/ 248630 h 471258"/>
              <a:gd name="connsiteX14" fmla="*/ 0 w 1728604"/>
              <a:gd name="connsiteY14" fmla="*/ 126208 h 471258"/>
              <a:gd name="connsiteX0" fmla="*/ 0 w 1728604"/>
              <a:gd name="connsiteY0" fmla="*/ 126208 h 471258"/>
              <a:gd name="connsiteX1" fmla="*/ 145824 w 1728604"/>
              <a:gd name="connsiteY1" fmla="*/ 13317 h 471258"/>
              <a:gd name="connsiteX2" fmla="*/ 421032 w 1728604"/>
              <a:gd name="connsiteY2" fmla="*/ 8878 h 471258"/>
              <a:gd name="connsiteX3" fmla="*/ 724106 w 1728604"/>
              <a:gd name="connsiteY3" fmla="*/ 8878 h 471258"/>
              <a:gd name="connsiteX4" fmla="*/ 1565484 w 1728604"/>
              <a:gd name="connsiteY4" fmla="*/ 0 h 471258"/>
              <a:gd name="connsiteX5" fmla="*/ 1725289 w 1728604"/>
              <a:gd name="connsiteY5" fmla="*/ 143962 h 471258"/>
              <a:gd name="connsiteX6" fmla="*/ 1728464 w 1728604"/>
              <a:gd name="connsiteY6" fmla="*/ 305780 h 471258"/>
              <a:gd name="connsiteX7" fmla="*/ 1585149 w 1728604"/>
              <a:gd name="connsiteY7" fmla="*/ 422410 h 471258"/>
              <a:gd name="connsiteX8" fmla="*/ 724106 w 1728604"/>
              <a:gd name="connsiteY8" fmla="*/ 419882 h 471258"/>
              <a:gd name="connsiteX9" fmla="*/ 508211 w 1728604"/>
              <a:gd name="connsiteY9" fmla="*/ 471258 h 471258"/>
              <a:gd name="connsiteX10" fmla="*/ 292306 w 1728604"/>
              <a:gd name="connsiteY10" fmla="*/ 419882 h 471258"/>
              <a:gd name="connsiteX11" fmla="*/ 72941 w 1728604"/>
              <a:gd name="connsiteY11" fmla="*/ 419882 h 471258"/>
              <a:gd name="connsiteX12" fmla="*/ 4439 w 1728604"/>
              <a:gd name="connsiteY12" fmla="*/ 248630 h 471258"/>
              <a:gd name="connsiteX13" fmla="*/ 0 w 1728604"/>
              <a:gd name="connsiteY13" fmla="*/ 126208 h 471258"/>
              <a:gd name="connsiteX0" fmla="*/ 0 w 1728604"/>
              <a:gd name="connsiteY0" fmla="*/ 126208 h 471258"/>
              <a:gd name="connsiteX1" fmla="*/ 145824 w 1728604"/>
              <a:gd name="connsiteY1" fmla="*/ 13317 h 471258"/>
              <a:gd name="connsiteX2" fmla="*/ 421032 w 1728604"/>
              <a:gd name="connsiteY2" fmla="*/ 8878 h 471258"/>
              <a:gd name="connsiteX3" fmla="*/ 724106 w 1728604"/>
              <a:gd name="connsiteY3" fmla="*/ 8878 h 471258"/>
              <a:gd name="connsiteX4" fmla="*/ 1565484 w 1728604"/>
              <a:gd name="connsiteY4" fmla="*/ 0 h 471258"/>
              <a:gd name="connsiteX5" fmla="*/ 1725289 w 1728604"/>
              <a:gd name="connsiteY5" fmla="*/ 143962 h 471258"/>
              <a:gd name="connsiteX6" fmla="*/ 1728464 w 1728604"/>
              <a:gd name="connsiteY6" fmla="*/ 305780 h 471258"/>
              <a:gd name="connsiteX7" fmla="*/ 1585149 w 1728604"/>
              <a:gd name="connsiteY7" fmla="*/ 422410 h 471258"/>
              <a:gd name="connsiteX8" fmla="*/ 724106 w 1728604"/>
              <a:gd name="connsiteY8" fmla="*/ 419882 h 471258"/>
              <a:gd name="connsiteX9" fmla="*/ 508211 w 1728604"/>
              <a:gd name="connsiteY9" fmla="*/ 471258 h 471258"/>
              <a:gd name="connsiteX10" fmla="*/ 292306 w 1728604"/>
              <a:gd name="connsiteY10" fmla="*/ 419882 h 471258"/>
              <a:gd name="connsiteX11" fmla="*/ 72941 w 1728604"/>
              <a:gd name="connsiteY11" fmla="*/ 419882 h 471258"/>
              <a:gd name="connsiteX12" fmla="*/ 7614 w 1728604"/>
              <a:gd name="connsiteY12" fmla="*/ 321655 h 471258"/>
              <a:gd name="connsiteX13" fmla="*/ 0 w 1728604"/>
              <a:gd name="connsiteY13" fmla="*/ 126208 h 471258"/>
              <a:gd name="connsiteX0" fmla="*/ 0 w 1728604"/>
              <a:gd name="connsiteY0" fmla="*/ 126208 h 471258"/>
              <a:gd name="connsiteX1" fmla="*/ 145824 w 1728604"/>
              <a:gd name="connsiteY1" fmla="*/ 13317 h 471258"/>
              <a:gd name="connsiteX2" fmla="*/ 421032 w 1728604"/>
              <a:gd name="connsiteY2" fmla="*/ 8878 h 471258"/>
              <a:gd name="connsiteX3" fmla="*/ 724106 w 1728604"/>
              <a:gd name="connsiteY3" fmla="*/ 8878 h 471258"/>
              <a:gd name="connsiteX4" fmla="*/ 1565484 w 1728604"/>
              <a:gd name="connsiteY4" fmla="*/ 0 h 471258"/>
              <a:gd name="connsiteX5" fmla="*/ 1725289 w 1728604"/>
              <a:gd name="connsiteY5" fmla="*/ 143962 h 471258"/>
              <a:gd name="connsiteX6" fmla="*/ 1728464 w 1728604"/>
              <a:gd name="connsiteY6" fmla="*/ 305780 h 471258"/>
              <a:gd name="connsiteX7" fmla="*/ 1585149 w 1728604"/>
              <a:gd name="connsiteY7" fmla="*/ 422410 h 471258"/>
              <a:gd name="connsiteX8" fmla="*/ 724106 w 1728604"/>
              <a:gd name="connsiteY8" fmla="*/ 419882 h 471258"/>
              <a:gd name="connsiteX9" fmla="*/ 508211 w 1728604"/>
              <a:gd name="connsiteY9" fmla="*/ 471258 h 471258"/>
              <a:gd name="connsiteX10" fmla="*/ 292306 w 1728604"/>
              <a:gd name="connsiteY10" fmla="*/ 419882 h 471258"/>
              <a:gd name="connsiteX11" fmla="*/ 130091 w 1728604"/>
              <a:gd name="connsiteY11" fmla="*/ 426232 h 471258"/>
              <a:gd name="connsiteX12" fmla="*/ 7614 w 1728604"/>
              <a:gd name="connsiteY12" fmla="*/ 321655 h 471258"/>
              <a:gd name="connsiteX13" fmla="*/ 0 w 1728604"/>
              <a:gd name="connsiteY13" fmla="*/ 126208 h 471258"/>
              <a:gd name="connsiteX0" fmla="*/ 0 w 1728604"/>
              <a:gd name="connsiteY0" fmla="*/ 126208 h 471258"/>
              <a:gd name="connsiteX1" fmla="*/ 145824 w 1728604"/>
              <a:gd name="connsiteY1" fmla="*/ 13317 h 471258"/>
              <a:gd name="connsiteX2" fmla="*/ 421032 w 1728604"/>
              <a:gd name="connsiteY2" fmla="*/ 8878 h 471258"/>
              <a:gd name="connsiteX3" fmla="*/ 724106 w 1728604"/>
              <a:gd name="connsiteY3" fmla="*/ 8878 h 471258"/>
              <a:gd name="connsiteX4" fmla="*/ 1565484 w 1728604"/>
              <a:gd name="connsiteY4" fmla="*/ 0 h 471258"/>
              <a:gd name="connsiteX5" fmla="*/ 1725289 w 1728604"/>
              <a:gd name="connsiteY5" fmla="*/ 143962 h 471258"/>
              <a:gd name="connsiteX6" fmla="*/ 1728464 w 1728604"/>
              <a:gd name="connsiteY6" fmla="*/ 305780 h 471258"/>
              <a:gd name="connsiteX7" fmla="*/ 1585149 w 1728604"/>
              <a:gd name="connsiteY7" fmla="*/ 422410 h 471258"/>
              <a:gd name="connsiteX8" fmla="*/ 724106 w 1728604"/>
              <a:gd name="connsiteY8" fmla="*/ 419882 h 471258"/>
              <a:gd name="connsiteX9" fmla="*/ 508211 w 1728604"/>
              <a:gd name="connsiteY9" fmla="*/ 471258 h 471258"/>
              <a:gd name="connsiteX10" fmla="*/ 292306 w 1728604"/>
              <a:gd name="connsiteY10" fmla="*/ 419882 h 471258"/>
              <a:gd name="connsiteX11" fmla="*/ 130091 w 1728604"/>
              <a:gd name="connsiteY11" fmla="*/ 426232 h 471258"/>
              <a:gd name="connsiteX12" fmla="*/ 7614 w 1728604"/>
              <a:gd name="connsiteY12" fmla="*/ 321655 h 471258"/>
              <a:gd name="connsiteX13" fmla="*/ 0 w 1728604"/>
              <a:gd name="connsiteY13" fmla="*/ 126208 h 471258"/>
              <a:gd name="connsiteX0" fmla="*/ 0 w 1728604"/>
              <a:gd name="connsiteY0" fmla="*/ 126208 h 471258"/>
              <a:gd name="connsiteX1" fmla="*/ 145824 w 1728604"/>
              <a:gd name="connsiteY1" fmla="*/ 13317 h 471258"/>
              <a:gd name="connsiteX2" fmla="*/ 421032 w 1728604"/>
              <a:gd name="connsiteY2" fmla="*/ 8878 h 471258"/>
              <a:gd name="connsiteX3" fmla="*/ 724106 w 1728604"/>
              <a:gd name="connsiteY3" fmla="*/ 8878 h 471258"/>
              <a:gd name="connsiteX4" fmla="*/ 1565484 w 1728604"/>
              <a:gd name="connsiteY4" fmla="*/ 0 h 471258"/>
              <a:gd name="connsiteX5" fmla="*/ 1725289 w 1728604"/>
              <a:gd name="connsiteY5" fmla="*/ 143962 h 471258"/>
              <a:gd name="connsiteX6" fmla="*/ 1728464 w 1728604"/>
              <a:gd name="connsiteY6" fmla="*/ 305780 h 471258"/>
              <a:gd name="connsiteX7" fmla="*/ 1585149 w 1728604"/>
              <a:gd name="connsiteY7" fmla="*/ 422410 h 471258"/>
              <a:gd name="connsiteX8" fmla="*/ 724106 w 1728604"/>
              <a:gd name="connsiteY8" fmla="*/ 419882 h 471258"/>
              <a:gd name="connsiteX9" fmla="*/ 508211 w 1728604"/>
              <a:gd name="connsiteY9" fmla="*/ 471258 h 471258"/>
              <a:gd name="connsiteX10" fmla="*/ 292306 w 1728604"/>
              <a:gd name="connsiteY10" fmla="*/ 419882 h 471258"/>
              <a:gd name="connsiteX11" fmla="*/ 130091 w 1728604"/>
              <a:gd name="connsiteY11" fmla="*/ 426232 h 471258"/>
              <a:gd name="connsiteX12" fmla="*/ 7614 w 1728604"/>
              <a:gd name="connsiteY12" fmla="*/ 321655 h 471258"/>
              <a:gd name="connsiteX13" fmla="*/ 0 w 1728604"/>
              <a:gd name="connsiteY13" fmla="*/ 126208 h 471258"/>
              <a:gd name="connsiteX0" fmla="*/ 0 w 1737989"/>
              <a:gd name="connsiteY0" fmla="*/ 126208 h 471258"/>
              <a:gd name="connsiteX1" fmla="*/ 145824 w 1737989"/>
              <a:gd name="connsiteY1" fmla="*/ 13317 h 471258"/>
              <a:gd name="connsiteX2" fmla="*/ 421032 w 1737989"/>
              <a:gd name="connsiteY2" fmla="*/ 8878 h 471258"/>
              <a:gd name="connsiteX3" fmla="*/ 724106 w 1737989"/>
              <a:gd name="connsiteY3" fmla="*/ 8878 h 471258"/>
              <a:gd name="connsiteX4" fmla="*/ 1565484 w 1737989"/>
              <a:gd name="connsiteY4" fmla="*/ 0 h 471258"/>
              <a:gd name="connsiteX5" fmla="*/ 1737989 w 1737989"/>
              <a:gd name="connsiteY5" fmla="*/ 153487 h 471258"/>
              <a:gd name="connsiteX6" fmla="*/ 1728464 w 1737989"/>
              <a:gd name="connsiteY6" fmla="*/ 305780 h 471258"/>
              <a:gd name="connsiteX7" fmla="*/ 1585149 w 1737989"/>
              <a:gd name="connsiteY7" fmla="*/ 422410 h 471258"/>
              <a:gd name="connsiteX8" fmla="*/ 724106 w 1737989"/>
              <a:gd name="connsiteY8" fmla="*/ 419882 h 471258"/>
              <a:gd name="connsiteX9" fmla="*/ 508211 w 1737989"/>
              <a:gd name="connsiteY9" fmla="*/ 471258 h 471258"/>
              <a:gd name="connsiteX10" fmla="*/ 292306 w 1737989"/>
              <a:gd name="connsiteY10" fmla="*/ 419882 h 471258"/>
              <a:gd name="connsiteX11" fmla="*/ 130091 w 1737989"/>
              <a:gd name="connsiteY11" fmla="*/ 426232 h 471258"/>
              <a:gd name="connsiteX12" fmla="*/ 7614 w 1737989"/>
              <a:gd name="connsiteY12" fmla="*/ 321655 h 471258"/>
              <a:gd name="connsiteX13" fmla="*/ 0 w 1737989"/>
              <a:gd name="connsiteY13" fmla="*/ 126208 h 471258"/>
              <a:gd name="connsiteX0" fmla="*/ 0 w 1737989"/>
              <a:gd name="connsiteY0" fmla="*/ 126208 h 517440"/>
              <a:gd name="connsiteX1" fmla="*/ 145824 w 1737989"/>
              <a:gd name="connsiteY1" fmla="*/ 13317 h 517440"/>
              <a:gd name="connsiteX2" fmla="*/ 421032 w 1737989"/>
              <a:gd name="connsiteY2" fmla="*/ 8878 h 517440"/>
              <a:gd name="connsiteX3" fmla="*/ 724106 w 1737989"/>
              <a:gd name="connsiteY3" fmla="*/ 8878 h 517440"/>
              <a:gd name="connsiteX4" fmla="*/ 1565484 w 1737989"/>
              <a:gd name="connsiteY4" fmla="*/ 0 h 517440"/>
              <a:gd name="connsiteX5" fmla="*/ 1737989 w 1737989"/>
              <a:gd name="connsiteY5" fmla="*/ 153487 h 517440"/>
              <a:gd name="connsiteX6" fmla="*/ 1728464 w 1737989"/>
              <a:gd name="connsiteY6" fmla="*/ 305780 h 517440"/>
              <a:gd name="connsiteX7" fmla="*/ 1585149 w 1737989"/>
              <a:gd name="connsiteY7" fmla="*/ 422410 h 517440"/>
              <a:gd name="connsiteX8" fmla="*/ 724106 w 1737989"/>
              <a:gd name="connsiteY8" fmla="*/ 419882 h 517440"/>
              <a:gd name="connsiteX9" fmla="*/ 346574 w 1737989"/>
              <a:gd name="connsiteY9" fmla="*/ 517440 h 517440"/>
              <a:gd name="connsiteX10" fmla="*/ 292306 w 1737989"/>
              <a:gd name="connsiteY10" fmla="*/ 419882 h 517440"/>
              <a:gd name="connsiteX11" fmla="*/ 130091 w 1737989"/>
              <a:gd name="connsiteY11" fmla="*/ 426232 h 517440"/>
              <a:gd name="connsiteX12" fmla="*/ 7614 w 1737989"/>
              <a:gd name="connsiteY12" fmla="*/ 321655 h 517440"/>
              <a:gd name="connsiteX13" fmla="*/ 0 w 1737989"/>
              <a:gd name="connsiteY13" fmla="*/ 126208 h 517440"/>
              <a:gd name="connsiteX0" fmla="*/ 0 w 1737989"/>
              <a:gd name="connsiteY0" fmla="*/ 126208 h 517440"/>
              <a:gd name="connsiteX1" fmla="*/ 145824 w 1737989"/>
              <a:gd name="connsiteY1" fmla="*/ 13317 h 517440"/>
              <a:gd name="connsiteX2" fmla="*/ 421032 w 1737989"/>
              <a:gd name="connsiteY2" fmla="*/ 8878 h 517440"/>
              <a:gd name="connsiteX3" fmla="*/ 724106 w 1737989"/>
              <a:gd name="connsiteY3" fmla="*/ 8878 h 517440"/>
              <a:gd name="connsiteX4" fmla="*/ 1565484 w 1737989"/>
              <a:gd name="connsiteY4" fmla="*/ 0 h 517440"/>
              <a:gd name="connsiteX5" fmla="*/ 1737989 w 1737989"/>
              <a:gd name="connsiteY5" fmla="*/ 153487 h 517440"/>
              <a:gd name="connsiteX6" fmla="*/ 1728464 w 1737989"/>
              <a:gd name="connsiteY6" fmla="*/ 305780 h 517440"/>
              <a:gd name="connsiteX7" fmla="*/ 1585149 w 1737989"/>
              <a:gd name="connsiteY7" fmla="*/ 422410 h 517440"/>
              <a:gd name="connsiteX8" fmla="*/ 724106 w 1737989"/>
              <a:gd name="connsiteY8" fmla="*/ 419882 h 517440"/>
              <a:gd name="connsiteX9" fmla="*/ 346574 w 1737989"/>
              <a:gd name="connsiteY9" fmla="*/ 517440 h 517440"/>
              <a:gd name="connsiteX10" fmla="*/ 440088 w 1737989"/>
              <a:gd name="connsiteY10" fmla="*/ 419882 h 517440"/>
              <a:gd name="connsiteX11" fmla="*/ 130091 w 1737989"/>
              <a:gd name="connsiteY11" fmla="*/ 426232 h 517440"/>
              <a:gd name="connsiteX12" fmla="*/ 7614 w 1737989"/>
              <a:gd name="connsiteY12" fmla="*/ 321655 h 517440"/>
              <a:gd name="connsiteX13" fmla="*/ 0 w 1737989"/>
              <a:gd name="connsiteY13" fmla="*/ 126208 h 517440"/>
              <a:gd name="connsiteX0" fmla="*/ 0 w 1737989"/>
              <a:gd name="connsiteY0" fmla="*/ 126208 h 517440"/>
              <a:gd name="connsiteX1" fmla="*/ 145824 w 1737989"/>
              <a:gd name="connsiteY1" fmla="*/ 13317 h 517440"/>
              <a:gd name="connsiteX2" fmla="*/ 421032 w 1737989"/>
              <a:gd name="connsiteY2" fmla="*/ 8878 h 517440"/>
              <a:gd name="connsiteX3" fmla="*/ 724106 w 1737989"/>
              <a:gd name="connsiteY3" fmla="*/ 8878 h 517440"/>
              <a:gd name="connsiteX4" fmla="*/ 1565484 w 1737989"/>
              <a:gd name="connsiteY4" fmla="*/ 0 h 517440"/>
              <a:gd name="connsiteX5" fmla="*/ 1737989 w 1737989"/>
              <a:gd name="connsiteY5" fmla="*/ 153487 h 517440"/>
              <a:gd name="connsiteX6" fmla="*/ 1728464 w 1737989"/>
              <a:gd name="connsiteY6" fmla="*/ 305780 h 517440"/>
              <a:gd name="connsiteX7" fmla="*/ 1585149 w 1737989"/>
              <a:gd name="connsiteY7" fmla="*/ 422410 h 517440"/>
              <a:gd name="connsiteX8" fmla="*/ 724106 w 1737989"/>
              <a:gd name="connsiteY8" fmla="*/ 419882 h 517440"/>
              <a:gd name="connsiteX9" fmla="*/ 346574 w 1737989"/>
              <a:gd name="connsiteY9" fmla="*/ 517440 h 517440"/>
              <a:gd name="connsiteX10" fmla="*/ 440088 w 1737989"/>
              <a:gd name="connsiteY10" fmla="*/ 419882 h 517440"/>
              <a:gd name="connsiteX11" fmla="*/ 130091 w 1737989"/>
              <a:gd name="connsiteY11" fmla="*/ 426232 h 517440"/>
              <a:gd name="connsiteX12" fmla="*/ 7614 w 1737989"/>
              <a:gd name="connsiteY12" fmla="*/ 289328 h 517440"/>
              <a:gd name="connsiteX13" fmla="*/ 0 w 1737989"/>
              <a:gd name="connsiteY13" fmla="*/ 126208 h 517440"/>
              <a:gd name="connsiteX0" fmla="*/ 0 w 1737989"/>
              <a:gd name="connsiteY0" fmla="*/ 126208 h 517440"/>
              <a:gd name="connsiteX1" fmla="*/ 145824 w 1737989"/>
              <a:gd name="connsiteY1" fmla="*/ 13317 h 517440"/>
              <a:gd name="connsiteX2" fmla="*/ 421032 w 1737989"/>
              <a:gd name="connsiteY2" fmla="*/ 8878 h 517440"/>
              <a:gd name="connsiteX3" fmla="*/ 724106 w 1737989"/>
              <a:gd name="connsiteY3" fmla="*/ 8878 h 517440"/>
              <a:gd name="connsiteX4" fmla="*/ 1565484 w 1737989"/>
              <a:gd name="connsiteY4" fmla="*/ 0 h 517440"/>
              <a:gd name="connsiteX5" fmla="*/ 1737989 w 1737989"/>
              <a:gd name="connsiteY5" fmla="*/ 153487 h 517440"/>
              <a:gd name="connsiteX6" fmla="*/ 1728464 w 1737989"/>
              <a:gd name="connsiteY6" fmla="*/ 305780 h 517440"/>
              <a:gd name="connsiteX7" fmla="*/ 1585149 w 1737989"/>
              <a:gd name="connsiteY7" fmla="*/ 422410 h 517440"/>
              <a:gd name="connsiteX8" fmla="*/ 724106 w 1737989"/>
              <a:gd name="connsiteY8" fmla="*/ 419882 h 517440"/>
              <a:gd name="connsiteX9" fmla="*/ 346574 w 1737989"/>
              <a:gd name="connsiteY9" fmla="*/ 517440 h 517440"/>
              <a:gd name="connsiteX10" fmla="*/ 440088 w 1737989"/>
              <a:gd name="connsiteY10" fmla="*/ 419882 h 517440"/>
              <a:gd name="connsiteX11" fmla="*/ 134709 w 1737989"/>
              <a:gd name="connsiteY11" fmla="*/ 416996 h 517440"/>
              <a:gd name="connsiteX12" fmla="*/ 7614 w 1737989"/>
              <a:gd name="connsiteY12" fmla="*/ 289328 h 517440"/>
              <a:gd name="connsiteX13" fmla="*/ 0 w 1737989"/>
              <a:gd name="connsiteY13" fmla="*/ 126208 h 517440"/>
              <a:gd name="connsiteX0" fmla="*/ 0 w 1737989"/>
              <a:gd name="connsiteY0" fmla="*/ 126208 h 517440"/>
              <a:gd name="connsiteX1" fmla="*/ 201242 w 1737989"/>
              <a:gd name="connsiteY1" fmla="*/ 13317 h 517440"/>
              <a:gd name="connsiteX2" fmla="*/ 421032 w 1737989"/>
              <a:gd name="connsiteY2" fmla="*/ 8878 h 517440"/>
              <a:gd name="connsiteX3" fmla="*/ 724106 w 1737989"/>
              <a:gd name="connsiteY3" fmla="*/ 8878 h 517440"/>
              <a:gd name="connsiteX4" fmla="*/ 1565484 w 1737989"/>
              <a:gd name="connsiteY4" fmla="*/ 0 h 517440"/>
              <a:gd name="connsiteX5" fmla="*/ 1737989 w 1737989"/>
              <a:gd name="connsiteY5" fmla="*/ 153487 h 517440"/>
              <a:gd name="connsiteX6" fmla="*/ 1728464 w 1737989"/>
              <a:gd name="connsiteY6" fmla="*/ 305780 h 517440"/>
              <a:gd name="connsiteX7" fmla="*/ 1585149 w 1737989"/>
              <a:gd name="connsiteY7" fmla="*/ 422410 h 517440"/>
              <a:gd name="connsiteX8" fmla="*/ 724106 w 1737989"/>
              <a:gd name="connsiteY8" fmla="*/ 419882 h 517440"/>
              <a:gd name="connsiteX9" fmla="*/ 346574 w 1737989"/>
              <a:gd name="connsiteY9" fmla="*/ 517440 h 517440"/>
              <a:gd name="connsiteX10" fmla="*/ 440088 w 1737989"/>
              <a:gd name="connsiteY10" fmla="*/ 419882 h 517440"/>
              <a:gd name="connsiteX11" fmla="*/ 134709 w 1737989"/>
              <a:gd name="connsiteY11" fmla="*/ 416996 h 517440"/>
              <a:gd name="connsiteX12" fmla="*/ 7614 w 1737989"/>
              <a:gd name="connsiteY12" fmla="*/ 289328 h 517440"/>
              <a:gd name="connsiteX13" fmla="*/ 0 w 1737989"/>
              <a:gd name="connsiteY13" fmla="*/ 126208 h 517440"/>
              <a:gd name="connsiteX0" fmla="*/ 0 w 1733371"/>
              <a:gd name="connsiteY0" fmla="*/ 135445 h 517440"/>
              <a:gd name="connsiteX1" fmla="*/ 196624 w 1733371"/>
              <a:gd name="connsiteY1" fmla="*/ 13317 h 517440"/>
              <a:gd name="connsiteX2" fmla="*/ 416414 w 1733371"/>
              <a:gd name="connsiteY2" fmla="*/ 8878 h 517440"/>
              <a:gd name="connsiteX3" fmla="*/ 719488 w 1733371"/>
              <a:gd name="connsiteY3" fmla="*/ 8878 h 517440"/>
              <a:gd name="connsiteX4" fmla="*/ 1560866 w 1733371"/>
              <a:gd name="connsiteY4" fmla="*/ 0 h 517440"/>
              <a:gd name="connsiteX5" fmla="*/ 1733371 w 1733371"/>
              <a:gd name="connsiteY5" fmla="*/ 153487 h 517440"/>
              <a:gd name="connsiteX6" fmla="*/ 1723846 w 1733371"/>
              <a:gd name="connsiteY6" fmla="*/ 305780 h 517440"/>
              <a:gd name="connsiteX7" fmla="*/ 1580531 w 1733371"/>
              <a:gd name="connsiteY7" fmla="*/ 422410 h 517440"/>
              <a:gd name="connsiteX8" fmla="*/ 719488 w 1733371"/>
              <a:gd name="connsiteY8" fmla="*/ 419882 h 517440"/>
              <a:gd name="connsiteX9" fmla="*/ 341956 w 1733371"/>
              <a:gd name="connsiteY9" fmla="*/ 517440 h 517440"/>
              <a:gd name="connsiteX10" fmla="*/ 435470 w 1733371"/>
              <a:gd name="connsiteY10" fmla="*/ 419882 h 517440"/>
              <a:gd name="connsiteX11" fmla="*/ 130091 w 1733371"/>
              <a:gd name="connsiteY11" fmla="*/ 416996 h 517440"/>
              <a:gd name="connsiteX12" fmla="*/ 2996 w 1733371"/>
              <a:gd name="connsiteY12" fmla="*/ 289328 h 517440"/>
              <a:gd name="connsiteX13" fmla="*/ 0 w 1733371"/>
              <a:gd name="connsiteY13" fmla="*/ 135445 h 517440"/>
              <a:gd name="connsiteX0" fmla="*/ 0 w 1733371"/>
              <a:gd name="connsiteY0" fmla="*/ 126567 h 508562"/>
              <a:gd name="connsiteX1" fmla="*/ 196624 w 1733371"/>
              <a:gd name="connsiteY1" fmla="*/ 4439 h 508562"/>
              <a:gd name="connsiteX2" fmla="*/ 416414 w 1733371"/>
              <a:gd name="connsiteY2" fmla="*/ 0 h 508562"/>
              <a:gd name="connsiteX3" fmla="*/ 719488 w 1733371"/>
              <a:gd name="connsiteY3" fmla="*/ 0 h 508562"/>
              <a:gd name="connsiteX4" fmla="*/ 1537775 w 1733371"/>
              <a:gd name="connsiteY4" fmla="*/ 9595 h 508562"/>
              <a:gd name="connsiteX5" fmla="*/ 1733371 w 1733371"/>
              <a:gd name="connsiteY5" fmla="*/ 144609 h 508562"/>
              <a:gd name="connsiteX6" fmla="*/ 1723846 w 1733371"/>
              <a:gd name="connsiteY6" fmla="*/ 296902 h 508562"/>
              <a:gd name="connsiteX7" fmla="*/ 1580531 w 1733371"/>
              <a:gd name="connsiteY7" fmla="*/ 413532 h 508562"/>
              <a:gd name="connsiteX8" fmla="*/ 719488 w 1733371"/>
              <a:gd name="connsiteY8" fmla="*/ 411004 h 508562"/>
              <a:gd name="connsiteX9" fmla="*/ 341956 w 1733371"/>
              <a:gd name="connsiteY9" fmla="*/ 508562 h 508562"/>
              <a:gd name="connsiteX10" fmla="*/ 435470 w 1733371"/>
              <a:gd name="connsiteY10" fmla="*/ 411004 h 508562"/>
              <a:gd name="connsiteX11" fmla="*/ 130091 w 1733371"/>
              <a:gd name="connsiteY11" fmla="*/ 408118 h 508562"/>
              <a:gd name="connsiteX12" fmla="*/ 2996 w 1733371"/>
              <a:gd name="connsiteY12" fmla="*/ 280450 h 508562"/>
              <a:gd name="connsiteX13" fmla="*/ 0 w 1733371"/>
              <a:gd name="connsiteY13" fmla="*/ 126567 h 508562"/>
              <a:gd name="connsiteX0" fmla="*/ 0 w 1733371"/>
              <a:gd name="connsiteY0" fmla="*/ 126567 h 610162"/>
              <a:gd name="connsiteX1" fmla="*/ 196624 w 1733371"/>
              <a:gd name="connsiteY1" fmla="*/ 4439 h 610162"/>
              <a:gd name="connsiteX2" fmla="*/ 416414 w 1733371"/>
              <a:gd name="connsiteY2" fmla="*/ 0 h 610162"/>
              <a:gd name="connsiteX3" fmla="*/ 719488 w 1733371"/>
              <a:gd name="connsiteY3" fmla="*/ 0 h 610162"/>
              <a:gd name="connsiteX4" fmla="*/ 1537775 w 1733371"/>
              <a:gd name="connsiteY4" fmla="*/ 9595 h 610162"/>
              <a:gd name="connsiteX5" fmla="*/ 1733371 w 1733371"/>
              <a:gd name="connsiteY5" fmla="*/ 144609 h 610162"/>
              <a:gd name="connsiteX6" fmla="*/ 1723846 w 1733371"/>
              <a:gd name="connsiteY6" fmla="*/ 296902 h 610162"/>
              <a:gd name="connsiteX7" fmla="*/ 1580531 w 1733371"/>
              <a:gd name="connsiteY7" fmla="*/ 413532 h 610162"/>
              <a:gd name="connsiteX8" fmla="*/ 719488 w 1733371"/>
              <a:gd name="connsiteY8" fmla="*/ 411004 h 610162"/>
              <a:gd name="connsiteX9" fmla="*/ 765290 w 1733371"/>
              <a:gd name="connsiteY9" fmla="*/ 610162 h 610162"/>
              <a:gd name="connsiteX10" fmla="*/ 435470 w 1733371"/>
              <a:gd name="connsiteY10" fmla="*/ 411004 h 610162"/>
              <a:gd name="connsiteX11" fmla="*/ 130091 w 1733371"/>
              <a:gd name="connsiteY11" fmla="*/ 408118 h 610162"/>
              <a:gd name="connsiteX12" fmla="*/ 2996 w 1733371"/>
              <a:gd name="connsiteY12" fmla="*/ 280450 h 610162"/>
              <a:gd name="connsiteX13" fmla="*/ 0 w 1733371"/>
              <a:gd name="connsiteY13" fmla="*/ 126567 h 610162"/>
              <a:gd name="connsiteX0" fmla="*/ 0 w 1733371"/>
              <a:gd name="connsiteY0" fmla="*/ 126567 h 742242"/>
              <a:gd name="connsiteX1" fmla="*/ 196624 w 1733371"/>
              <a:gd name="connsiteY1" fmla="*/ 4439 h 742242"/>
              <a:gd name="connsiteX2" fmla="*/ 416414 w 1733371"/>
              <a:gd name="connsiteY2" fmla="*/ 0 h 742242"/>
              <a:gd name="connsiteX3" fmla="*/ 719488 w 1733371"/>
              <a:gd name="connsiteY3" fmla="*/ 0 h 742242"/>
              <a:gd name="connsiteX4" fmla="*/ 1537775 w 1733371"/>
              <a:gd name="connsiteY4" fmla="*/ 9595 h 742242"/>
              <a:gd name="connsiteX5" fmla="*/ 1733371 w 1733371"/>
              <a:gd name="connsiteY5" fmla="*/ 144609 h 742242"/>
              <a:gd name="connsiteX6" fmla="*/ 1723846 w 1733371"/>
              <a:gd name="connsiteY6" fmla="*/ 296902 h 742242"/>
              <a:gd name="connsiteX7" fmla="*/ 1580531 w 1733371"/>
              <a:gd name="connsiteY7" fmla="*/ 413532 h 742242"/>
              <a:gd name="connsiteX8" fmla="*/ 719488 w 1733371"/>
              <a:gd name="connsiteY8" fmla="*/ 411004 h 742242"/>
              <a:gd name="connsiteX9" fmla="*/ 611289 w 1733371"/>
              <a:gd name="connsiteY9" fmla="*/ 742242 h 742242"/>
              <a:gd name="connsiteX10" fmla="*/ 435470 w 1733371"/>
              <a:gd name="connsiteY10" fmla="*/ 411004 h 742242"/>
              <a:gd name="connsiteX11" fmla="*/ 130091 w 1733371"/>
              <a:gd name="connsiteY11" fmla="*/ 408118 h 742242"/>
              <a:gd name="connsiteX12" fmla="*/ 2996 w 1733371"/>
              <a:gd name="connsiteY12" fmla="*/ 280450 h 742242"/>
              <a:gd name="connsiteX13" fmla="*/ 0 w 1733371"/>
              <a:gd name="connsiteY13" fmla="*/ 126567 h 742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33371" h="742242">
                <a:moveTo>
                  <a:pt x="0" y="126567"/>
                </a:moveTo>
                <a:cubicBezTo>
                  <a:pt x="30223" y="33342"/>
                  <a:pt x="148646" y="15856"/>
                  <a:pt x="196624" y="4439"/>
                </a:cubicBezTo>
                <a:lnTo>
                  <a:pt x="416414" y="0"/>
                </a:lnTo>
                <a:lnTo>
                  <a:pt x="719488" y="0"/>
                </a:lnTo>
                <a:lnTo>
                  <a:pt x="1537775" y="9595"/>
                </a:lnTo>
                <a:cubicBezTo>
                  <a:pt x="1680167" y="48929"/>
                  <a:pt x="1704796" y="36926"/>
                  <a:pt x="1733371" y="144609"/>
                </a:cubicBezTo>
                <a:cubicBezTo>
                  <a:pt x="1732313" y="198548"/>
                  <a:pt x="1724904" y="242963"/>
                  <a:pt x="1723846" y="296902"/>
                </a:cubicBezTo>
                <a:cubicBezTo>
                  <a:pt x="1698373" y="326924"/>
                  <a:pt x="1748453" y="384990"/>
                  <a:pt x="1580531" y="413532"/>
                </a:cubicBezTo>
                <a:lnTo>
                  <a:pt x="719488" y="411004"/>
                </a:lnTo>
                <a:lnTo>
                  <a:pt x="611289" y="742242"/>
                </a:lnTo>
                <a:lnTo>
                  <a:pt x="435470" y="411004"/>
                </a:lnTo>
                <a:lnTo>
                  <a:pt x="130091" y="408118"/>
                </a:lnTo>
                <a:cubicBezTo>
                  <a:pt x="44013" y="398626"/>
                  <a:pt x="14413" y="308992"/>
                  <a:pt x="2996" y="280450"/>
                </a:cubicBezTo>
                <a:cubicBezTo>
                  <a:pt x="1997" y="229156"/>
                  <a:pt x="999" y="177861"/>
                  <a:pt x="0" y="126567"/>
                </a:cubicBezTo>
                <a:close/>
              </a:path>
            </a:pathLst>
          </a:custGeom>
          <a:solidFill>
            <a:srgbClr val="EFE3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Action Items</a:t>
            </a: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710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D7AFD1E-677A-9549-AC66-7347DA65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[</a:t>
            </a:r>
            <a:r>
              <a:rPr lang="ko-KR" altLang="en-US" dirty="0"/>
              <a:t> </a:t>
            </a:r>
            <a:r>
              <a:rPr lang="en-US" altLang="ko-KR" dirty="0"/>
              <a:t>Backup ] </a:t>
            </a:r>
            <a:r>
              <a:rPr lang="ko-KR" altLang="en-US" dirty="0"/>
              <a:t>다양한 </a:t>
            </a:r>
            <a:r>
              <a:rPr lang="en-US" altLang="ko-KR" dirty="0"/>
              <a:t>Retrospective </a:t>
            </a:r>
            <a:r>
              <a:rPr lang="ko-KR" altLang="en-US" dirty="0"/>
              <a:t>방법</a:t>
            </a:r>
            <a:endParaRPr lang="ko-Kore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FFF3E5-7BD6-0F42-9B48-C738B1865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i="1" dirty="0" err="1"/>
              <a:t>애자일은</a:t>
            </a:r>
            <a:r>
              <a:rPr lang="ko-KR" altLang="en-US" b="1" i="1" dirty="0"/>
              <a:t> 어제보다 나은 오늘을 만드는 것이 </a:t>
            </a:r>
            <a:r>
              <a:rPr lang="ko-KR" altLang="en-US" b="1" i="1" dirty="0" err="1"/>
              <a:t>애자일이다</a:t>
            </a:r>
            <a:r>
              <a:rPr lang="en-US" altLang="ko-KR" b="1" i="1" dirty="0"/>
              <a:t>.</a:t>
            </a:r>
            <a:r>
              <a:rPr lang="ko-KR" altLang="en-US" b="1" i="1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린다 </a:t>
            </a:r>
            <a:r>
              <a:rPr lang="ko-KR" altLang="en-US" dirty="0" err="1"/>
              <a:t>라이징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이것을 가능하게 하는 것이 바로 회고 </a:t>
            </a:r>
            <a:r>
              <a:rPr lang="en-US" altLang="ko-KR" dirty="0"/>
              <a:t>!!</a:t>
            </a:r>
            <a:endParaRPr lang="ko-Kore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19F45A-41EE-D44C-9A84-B9CE31D3FD9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987" y="1535072"/>
            <a:ext cx="3816473" cy="2837890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327A4E-01BA-B943-882F-A8BE0BDD338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1451" y="1511160"/>
            <a:ext cx="4237346" cy="2258026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2D4A3015-68B6-2D41-9072-8A2D40B34BAE}"/>
              </a:ext>
            </a:extLst>
          </p:cNvPr>
          <p:cNvGrpSpPr/>
          <p:nvPr/>
        </p:nvGrpSpPr>
        <p:grpSpPr>
          <a:xfrm>
            <a:off x="3103673" y="3611817"/>
            <a:ext cx="4889345" cy="2835062"/>
            <a:chOff x="3304395" y="3429000"/>
            <a:chExt cx="4889345" cy="283506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14B7BBD-51C7-2542-8FDD-C0606D3DE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04395" y="3429000"/>
              <a:ext cx="4889345" cy="283506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211D644E-7AA9-1248-B49D-8445D12C870C}"/>
                </a:ext>
              </a:extLst>
            </p:cNvPr>
            <p:cNvSpPr/>
            <p:nvPr/>
          </p:nvSpPr>
          <p:spPr>
            <a:xfrm>
              <a:off x="3656009" y="3565227"/>
              <a:ext cx="721278" cy="40862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ore-KR" i="1" dirty="0">
                  <a:solidFill>
                    <a:schemeClr val="bg1"/>
                  </a:solidFill>
                  <a:latin typeface="Britannic Bold" panose="020B0903060703020204" pitchFamily="34" charset="0"/>
                </a:rPr>
                <a:t>Keep</a:t>
              </a:r>
              <a:endParaRPr kumimoji="1" lang="ko-Kore-KR" altLang="en-US" i="1" dirty="0">
                <a:solidFill>
                  <a:schemeClr val="bg1"/>
                </a:solidFill>
                <a:latin typeface="Britannic Bold" panose="020B0903060703020204" pitchFamily="34" charset="0"/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095E50EE-43A7-EE48-8480-BD84F62CABD2}"/>
                </a:ext>
              </a:extLst>
            </p:cNvPr>
            <p:cNvSpPr/>
            <p:nvPr/>
          </p:nvSpPr>
          <p:spPr>
            <a:xfrm>
              <a:off x="5214460" y="3565227"/>
              <a:ext cx="1069214" cy="40862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ore-KR" i="1" dirty="0">
                  <a:solidFill>
                    <a:schemeClr val="bg1"/>
                  </a:solidFill>
                  <a:latin typeface="Britannic Bold" panose="020B0903060703020204" pitchFamily="34" charset="0"/>
                </a:rPr>
                <a:t>Problem</a:t>
              </a:r>
              <a:endParaRPr kumimoji="1" lang="ko-Kore-KR" altLang="en-US" i="1" dirty="0">
                <a:solidFill>
                  <a:schemeClr val="bg1"/>
                </a:solidFill>
                <a:latin typeface="Britannic Bold" panose="020B0903060703020204" pitchFamily="34" charset="0"/>
              </a:endParaRPr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A2C35689-AA2F-D144-931F-93D3827A599C}"/>
                </a:ext>
              </a:extLst>
            </p:cNvPr>
            <p:cNvSpPr/>
            <p:nvPr/>
          </p:nvSpPr>
          <p:spPr>
            <a:xfrm>
              <a:off x="6849399" y="3565226"/>
              <a:ext cx="542895" cy="408623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ore-KR" i="1" dirty="0">
                  <a:solidFill>
                    <a:schemeClr val="bg1"/>
                  </a:solidFill>
                  <a:latin typeface="Britannic Bold" panose="020B0903060703020204" pitchFamily="34" charset="0"/>
                </a:rPr>
                <a:t>Try</a:t>
              </a:r>
              <a:endParaRPr kumimoji="1" lang="ko-Kore-KR" altLang="en-US" i="1" dirty="0">
                <a:solidFill>
                  <a:schemeClr val="bg1"/>
                </a:solidFill>
                <a:latin typeface="Britannic Bold" panose="020B0903060703020204" pitchFamily="34" charset="0"/>
              </a:endParaRPr>
            </a:p>
          </p:txBody>
        </p:sp>
      </p:grpSp>
      <p:grpSp>
        <p:nvGrpSpPr>
          <p:cNvPr id="25" name="그래픽 17" descr="따옴표">
            <a:extLst>
              <a:ext uri="{FF2B5EF4-FFF2-40B4-BE49-F238E27FC236}">
                <a16:creationId xmlns:a16="http://schemas.microsoft.com/office/drawing/2014/main" id="{2581B94F-CF67-4141-8883-6D5044EE3274}"/>
              </a:ext>
            </a:extLst>
          </p:cNvPr>
          <p:cNvGrpSpPr/>
          <p:nvPr/>
        </p:nvGrpSpPr>
        <p:grpSpPr>
          <a:xfrm>
            <a:off x="1216245" y="699655"/>
            <a:ext cx="7489873" cy="240503"/>
            <a:chOff x="4797384" y="3331782"/>
            <a:chExt cx="7583538" cy="311063"/>
          </a:xfrm>
          <a:solidFill>
            <a:srgbClr val="D50001"/>
          </a:solidFill>
        </p:grpSpPr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1B6088D8-0C8E-7044-8339-DF5F94EC4C86}"/>
                </a:ext>
              </a:extLst>
            </p:cNvPr>
            <p:cNvSpPr/>
            <p:nvPr/>
          </p:nvSpPr>
          <p:spPr>
            <a:xfrm>
              <a:off x="12028307" y="3363288"/>
              <a:ext cx="140969" cy="279557"/>
            </a:xfrm>
            <a:custGeom>
              <a:avLst/>
              <a:gdLst>
                <a:gd name="connsiteX0" fmla="*/ 0 w 140969"/>
                <a:gd name="connsiteY0" fmla="*/ 0 h 279558"/>
                <a:gd name="connsiteX1" fmla="*/ 0 w 140969"/>
                <a:gd name="connsiteY1" fmla="*/ 141065 h 279558"/>
                <a:gd name="connsiteX2" fmla="*/ 80486 w 140969"/>
                <a:gd name="connsiteY2" fmla="*/ 141065 h 279558"/>
                <a:gd name="connsiteX3" fmla="*/ 0 w 140969"/>
                <a:gd name="connsiteY3" fmla="*/ 219075 h 279558"/>
                <a:gd name="connsiteX4" fmla="*/ 0 w 140969"/>
                <a:gd name="connsiteY4" fmla="*/ 279559 h 279558"/>
                <a:gd name="connsiteX5" fmla="*/ 140970 w 140969"/>
                <a:gd name="connsiteY5" fmla="*/ 140780 h 279558"/>
                <a:gd name="connsiteX6" fmla="*/ 140970 w 140969"/>
                <a:gd name="connsiteY6" fmla="*/ 140780 h 279558"/>
                <a:gd name="connsiteX7" fmla="*/ 140970 w 140969"/>
                <a:gd name="connsiteY7" fmla="*/ 0 h 279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969" h="279558">
                  <a:moveTo>
                    <a:pt x="0" y="0"/>
                  </a:moveTo>
                  <a:lnTo>
                    <a:pt x="0" y="141065"/>
                  </a:lnTo>
                  <a:lnTo>
                    <a:pt x="80486" y="141065"/>
                  </a:lnTo>
                  <a:cubicBezTo>
                    <a:pt x="79148" y="184547"/>
                    <a:pt x="43502" y="219096"/>
                    <a:pt x="0" y="219075"/>
                  </a:cubicBezTo>
                  <a:lnTo>
                    <a:pt x="0" y="279559"/>
                  </a:lnTo>
                  <a:cubicBezTo>
                    <a:pt x="77008" y="279568"/>
                    <a:pt x="139774" y="217779"/>
                    <a:pt x="140970" y="140780"/>
                  </a:cubicBezTo>
                  <a:lnTo>
                    <a:pt x="140970" y="140780"/>
                  </a:lnTo>
                  <a:lnTo>
                    <a:pt x="14097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8" name="자유형 27">
              <a:extLst>
                <a:ext uri="{FF2B5EF4-FFF2-40B4-BE49-F238E27FC236}">
                  <a16:creationId xmlns:a16="http://schemas.microsoft.com/office/drawing/2014/main" id="{B8726B1C-A7D1-DB49-9018-4528FCD28BAE}"/>
                </a:ext>
              </a:extLst>
            </p:cNvPr>
            <p:cNvSpPr/>
            <p:nvPr/>
          </p:nvSpPr>
          <p:spPr>
            <a:xfrm>
              <a:off x="12239952" y="3363288"/>
              <a:ext cx="140970" cy="279557"/>
            </a:xfrm>
            <a:custGeom>
              <a:avLst/>
              <a:gdLst>
                <a:gd name="connsiteX0" fmla="*/ 0 w 140970"/>
                <a:gd name="connsiteY0" fmla="*/ 0 h 279558"/>
                <a:gd name="connsiteX1" fmla="*/ 0 w 140970"/>
                <a:gd name="connsiteY1" fmla="*/ 141065 h 279558"/>
                <a:gd name="connsiteX2" fmla="*/ 80486 w 140970"/>
                <a:gd name="connsiteY2" fmla="*/ 141065 h 279558"/>
                <a:gd name="connsiteX3" fmla="*/ 0 w 140970"/>
                <a:gd name="connsiteY3" fmla="*/ 219075 h 279558"/>
                <a:gd name="connsiteX4" fmla="*/ 0 w 140970"/>
                <a:gd name="connsiteY4" fmla="*/ 279559 h 279558"/>
                <a:gd name="connsiteX5" fmla="*/ 140970 w 140970"/>
                <a:gd name="connsiteY5" fmla="*/ 140780 h 279558"/>
                <a:gd name="connsiteX6" fmla="*/ 140970 w 140970"/>
                <a:gd name="connsiteY6" fmla="*/ 140780 h 279558"/>
                <a:gd name="connsiteX7" fmla="*/ 140970 w 140970"/>
                <a:gd name="connsiteY7" fmla="*/ 0 h 279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970" h="279558">
                  <a:moveTo>
                    <a:pt x="0" y="0"/>
                  </a:moveTo>
                  <a:lnTo>
                    <a:pt x="0" y="141065"/>
                  </a:lnTo>
                  <a:lnTo>
                    <a:pt x="80486" y="141065"/>
                  </a:lnTo>
                  <a:cubicBezTo>
                    <a:pt x="79098" y="184525"/>
                    <a:pt x="43482" y="219045"/>
                    <a:pt x="0" y="219075"/>
                  </a:cubicBezTo>
                  <a:lnTo>
                    <a:pt x="0" y="279559"/>
                  </a:lnTo>
                  <a:cubicBezTo>
                    <a:pt x="77008" y="279568"/>
                    <a:pt x="139774" y="217779"/>
                    <a:pt x="140970" y="140780"/>
                  </a:cubicBezTo>
                  <a:lnTo>
                    <a:pt x="140970" y="140780"/>
                  </a:lnTo>
                  <a:lnTo>
                    <a:pt x="14097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9" name="자유형 28">
              <a:extLst>
                <a:ext uri="{FF2B5EF4-FFF2-40B4-BE49-F238E27FC236}">
                  <a16:creationId xmlns:a16="http://schemas.microsoft.com/office/drawing/2014/main" id="{6565A30D-B30E-2745-87E7-3FBC442C5D84}"/>
                </a:ext>
              </a:extLst>
            </p:cNvPr>
            <p:cNvSpPr/>
            <p:nvPr/>
          </p:nvSpPr>
          <p:spPr>
            <a:xfrm>
              <a:off x="5009029" y="3331787"/>
              <a:ext cx="140969" cy="279843"/>
            </a:xfrm>
            <a:custGeom>
              <a:avLst/>
              <a:gdLst>
                <a:gd name="connsiteX0" fmla="*/ 140970 w 140969"/>
                <a:gd name="connsiteY0" fmla="*/ 279845 h 279844"/>
                <a:gd name="connsiteX1" fmla="*/ 140970 w 140969"/>
                <a:gd name="connsiteY1" fmla="*/ 138779 h 279844"/>
                <a:gd name="connsiteX2" fmla="*/ 60484 w 140969"/>
                <a:gd name="connsiteY2" fmla="*/ 138779 h 279844"/>
                <a:gd name="connsiteX3" fmla="*/ 140970 w 140969"/>
                <a:gd name="connsiteY3" fmla="*/ 60770 h 279844"/>
                <a:gd name="connsiteX4" fmla="*/ 140970 w 140969"/>
                <a:gd name="connsiteY4" fmla="*/ 0 h 279844"/>
                <a:gd name="connsiteX5" fmla="*/ 0 w 140969"/>
                <a:gd name="connsiteY5" fmla="*/ 138779 h 279844"/>
                <a:gd name="connsiteX6" fmla="*/ 0 w 140969"/>
                <a:gd name="connsiteY6" fmla="*/ 138779 h 279844"/>
                <a:gd name="connsiteX7" fmla="*/ 0 w 140969"/>
                <a:gd name="connsiteY7" fmla="*/ 279845 h 27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969" h="279844">
                  <a:moveTo>
                    <a:pt x="140970" y="279845"/>
                  </a:moveTo>
                  <a:lnTo>
                    <a:pt x="140970" y="138779"/>
                  </a:lnTo>
                  <a:lnTo>
                    <a:pt x="60484" y="138779"/>
                  </a:lnTo>
                  <a:cubicBezTo>
                    <a:pt x="61822" y="95298"/>
                    <a:pt x="97468" y="60749"/>
                    <a:pt x="140970" y="60770"/>
                  </a:cubicBezTo>
                  <a:lnTo>
                    <a:pt x="140970" y="0"/>
                  </a:lnTo>
                  <a:cubicBezTo>
                    <a:pt x="63962" y="-10"/>
                    <a:pt x="1196" y="61780"/>
                    <a:pt x="0" y="138779"/>
                  </a:cubicBezTo>
                  <a:lnTo>
                    <a:pt x="0" y="138779"/>
                  </a:lnTo>
                  <a:lnTo>
                    <a:pt x="0" y="2798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0" name="자유형 29">
              <a:extLst>
                <a:ext uri="{FF2B5EF4-FFF2-40B4-BE49-F238E27FC236}">
                  <a16:creationId xmlns:a16="http://schemas.microsoft.com/office/drawing/2014/main" id="{238EABBD-8465-4441-BA06-7FFB5C4C3CBE}"/>
                </a:ext>
              </a:extLst>
            </p:cNvPr>
            <p:cNvSpPr/>
            <p:nvPr/>
          </p:nvSpPr>
          <p:spPr>
            <a:xfrm>
              <a:off x="4797384" y="3331782"/>
              <a:ext cx="140969" cy="279843"/>
            </a:xfrm>
            <a:custGeom>
              <a:avLst/>
              <a:gdLst>
                <a:gd name="connsiteX0" fmla="*/ 140970 w 140969"/>
                <a:gd name="connsiteY0" fmla="*/ 279845 h 279844"/>
                <a:gd name="connsiteX1" fmla="*/ 140970 w 140969"/>
                <a:gd name="connsiteY1" fmla="*/ 138779 h 279844"/>
                <a:gd name="connsiteX2" fmla="*/ 60484 w 140969"/>
                <a:gd name="connsiteY2" fmla="*/ 138779 h 279844"/>
                <a:gd name="connsiteX3" fmla="*/ 140970 w 140969"/>
                <a:gd name="connsiteY3" fmla="*/ 60770 h 279844"/>
                <a:gd name="connsiteX4" fmla="*/ 140970 w 140969"/>
                <a:gd name="connsiteY4" fmla="*/ 0 h 279844"/>
                <a:gd name="connsiteX5" fmla="*/ 0 w 140969"/>
                <a:gd name="connsiteY5" fmla="*/ 138779 h 279844"/>
                <a:gd name="connsiteX6" fmla="*/ 0 w 140969"/>
                <a:gd name="connsiteY6" fmla="*/ 138779 h 279844"/>
                <a:gd name="connsiteX7" fmla="*/ 0 w 140969"/>
                <a:gd name="connsiteY7" fmla="*/ 279845 h 27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969" h="279844">
                  <a:moveTo>
                    <a:pt x="140970" y="279845"/>
                  </a:moveTo>
                  <a:lnTo>
                    <a:pt x="140970" y="138779"/>
                  </a:lnTo>
                  <a:lnTo>
                    <a:pt x="60484" y="138779"/>
                  </a:lnTo>
                  <a:cubicBezTo>
                    <a:pt x="61872" y="95320"/>
                    <a:pt x="97488" y="60799"/>
                    <a:pt x="140970" y="60770"/>
                  </a:cubicBezTo>
                  <a:lnTo>
                    <a:pt x="140970" y="0"/>
                  </a:lnTo>
                  <a:cubicBezTo>
                    <a:pt x="63962" y="-10"/>
                    <a:pt x="1196" y="61780"/>
                    <a:pt x="0" y="138779"/>
                  </a:cubicBezTo>
                  <a:lnTo>
                    <a:pt x="0" y="138779"/>
                  </a:lnTo>
                  <a:lnTo>
                    <a:pt x="0" y="2798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765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A21B666-BC25-A040-8E3E-95B97537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[</a:t>
            </a:r>
            <a:r>
              <a:rPr lang="ko-KR" altLang="en-US" dirty="0"/>
              <a:t> </a:t>
            </a:r>
            <a:r>
              <a:rPr lang="en-US" altLang="ko-KR" dirty="0"/>
              <a:t>Backup ] TimeLine </a:t>
            </a:r>
            <a:r>
              <a:rPr lang="ko-KR" altLang="en-US" dirty="0"/>
              <a:t>회고</a:t>
            </a:r>
            <a:endParaRPr kumimoji="1" lang="ko-Kore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725782-E7BF-44AD-A734-46D8EBB9C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Timeline Retrospective example">
            <a:extLst>
              <a:ext uri="{FF2B5EF4-FFF2-40B4-BE49-F238E27FC236}">
                <a16:creationId xmlns:a16="http://schemas.microsoft.com/office/drawing/2014/main" id="{7348A8ED-2183-3B44-A12A-A5E6C6B78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3050" y="1655850"/>
            <a:ext cx="5181684" cy="349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ED79FA-5A3F-9346-A088-9C29BB402627}"/>
              </a:ext>
            </a:extLst>
          </p:cNvPr>
          <p:cNvSpPr txBox="1"/>
          <p:nvPr/>
        </p:nvSpPr>
        <p:spPr bwMode="auto">
          <a:xfrm>
            <a:off x="5626288" y="1707005"/>
            <a:ext cx="4006662" cy="34439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43984" tIns="35996" rIns="71991" bIns="35996" rtlCol="0" anchor="ctr">
            <a:noAutofit/>
          </a:bodyPr>
          <a:lstStyle>
            <a:defPPr>
              <a:defRPr lang="ko-KR"/>
            </a:defPPr>
            <a:lvl1pPr marL="171450" indent="-171450" defTabSz="198438" eaLnBrk="0" latinLnBrk="0" hangingPunct="0">
              <a:spcAft>
                <a:spcPts val="600"/>
              </a:spcAft>
              <a:buFont typeface="Wingdings" panose="05000000000000000000" pitchFamily="2" charset="2"/>
              <a:buChar char="§"/>
              <a:defRPr sz="1400" b="1">
                <a:solidFill>
                  <a:schemeClr val="dk1"/>
                </a:solidFill>
                <a:latin typeface="+mn-ea"/>
                <a:ea typeface="+mn-ea"/>
                <a:cs typeface="Times New Roman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marL="0" lvl="0" indent="0">
              <a:spcAft>
                <a:spcPts val="400"/>
              </a:spcAft>
              <a:buNone/>
              <a:defRPr/>
            </a:pPr>
            <a:endParaRPr lang="en-US" altLang="ko-KR" sz="1200" kern="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lvl="0" indent="0">
              <a:spcAft>
                <a:spcPts val="400"/>
              </a:spcAft>
              <a:buNone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각자 </a:t>
            </a:r>
            <a:r>
              <a:rPr lang="en-US" altLang="ko-KR" sz="1200" kern="0" dirty="0">
                <a:solidFill>
                  <a:prstClr val="black"/>
                </a:solidFill>
                <a:latin typeface="맑은 고딕"/>
                <a:ea typeface="맑은 고딕"/>
              </a:rPr>
              <a:t>Time Line </a:t>
            </a: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감정선 만들기</a:t>
            </a:r>
            <a:endParaRPr lang="en-US" altLang="ko-KR" sz="1200" kern="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57148" lvl="0" indent="-179367">
              <a:buFont typeface="시스템 서체 일반체"/>
              <a:buChar char="-"/>
              <a:defRPr/>
            </a:pP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Sprint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활동을 회상하면서 감정선 만들기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7148" lvl="0" indent="-179367">
              <a:buFont typeface="시스템 서체 일반체"/>
              <a:buChar char="-"/>
              <a:defRPr/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spcAft>
                <a:spcPts val="400"/>
              </a:spcAft>
              <a:buNone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맑은 고딕"/>
                <a:ea typeface="맑은 고딕"/>
              </a:rPr>
              <a:t>2.</a:t>
            </a: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kern="0" dirty="0">
                <a:solidFill>
                  <a:prstClr val="black"/>
                </a:solidFill>
                <a:latin typeface="맑은 고딕"/>
                <a:ea typeface="맑은 고딕"/>
              </a:rPr>
              <a:t>Team </a:t>
            </a: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차원의 감정 곡선으로 합치기</a:t>
            </a:r>
            <a:endParaRPr lang="en-US" altLang="ko-KR" sz="1200" kern="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lvl="0" indent="0">
              <a:spcAft>
                <a:spcPts val="400"/>
              </a:spcAft>
              <a:buNone/>
              <a:defRPr/>
            </a:pP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각자 작성한 활동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Sprint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빠진일정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spcAft>
                <a:spcPts val="400"/>
              </a:spcAft>
              <a:buNone/>
              <a:defRPr/>
            </a:pP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개인의 감정선을 각각 다른 색으로 표현하기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spcAft>
                <a:spcPts val="400"/>
              </a:spcAft>
              <a:buNone/>
              <a:defRPr/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spcAft>
                <a:spcPts val="400"/>
              </a:spcAft>
              <a:buNone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맑은 고딕"/>
                <a:ea typeface="맑은 고딕"/>
              </a:rPr>
              <a:t>3.</a:t>
            </a: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1200" kern="0" dirty="0" err="1">
                <a:solidFill>
                  <a:prstClr val="black"/>
                </a:solidFill>
                <a:latin typeface="맑은 고딕"/>
                <a:ea typeface="맑은 고딕"/>
              </a:rPr>
              <a:t>감정곡선에</a:t>
            </a: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 특이점 찾기</a:t>
            </a:r>
            <a:endParaRPr lang="en-US" altLang="ko-KR" sz="1200" kern="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lvl="0" indent="0">
              <a:spcAft>
                <a:spcPts val="400"/>
              </a:spcAft>
              <a:buNone/>
              <a:defRPr/>
            </a:pP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  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동시에 나쁘거나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감정 차이가 많은 지점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찾기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spcAft>
                <a:spcPts val="400"/>
              </a:spcAft>
              <a:buNone/>
              <a:defRPr/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spcAft>
                <a:spcPts val="400"/>
              </a:spcAft>
              <a:buNone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맑은 고딕"/>
                <a:ea typeface="맑은 고딕"/>
              </a:rPr>
              <a:t>4.</a:t>
            </a: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 특이점 </a:t>
            </a:r>
            <a:r>
              <a:rPr lang="en-US" altLang="ko-KR" sz="1200" kern="0" dirty="0">
                <a:solidFill>
                  <a:prstClr val="black"/>
                </a:solidFill>
                <a:latin typeface="맑은 고딕"/>
                <a:ea typeface="맑은 고딕"/>
              </a:rPr>
              <a:t>3</a:t>
            </a: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군데에 대하여 서로 토론해 보기</a:t>
            </a:r>
            <a:endParaRPr lang="en-US" altLang="ko-KR" sz="1200" kern="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lvl="0" indent="0">
              <a:spcAft>
                <a:spcPts val="400"/>
              </a:spcAft>
              <a:buNone/>
              <a:defRPr/>
            </a:pP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  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각자 감정선이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다른이유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0" lvl="0" indent="0">
              <a:spcAft>
                <a:spcPts val="400"/>
              </a:spcAft>
              <a:buNone/>
              <a:defRPr/>
            </a:pP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혹시 개선할 방법은 없을까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177781" lvl="0" indent="0">
              <a:buNone/>
              <a:defRPr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162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A21B666-BC25-A040-8E3E-95B97537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[</a:t>
            </a:r>
            <a:r>
              <a:rPr lang="ko-KR" altLang="en-US" dirty="0"/>
              <a:t> </a:t>
            </a:r>
            <a:r>
              <a:rPr lang="en-US" altLang="ko-KR" dirty="0"/>
              <a:t>Backup ] TimeLine </a:t>
            </a:r>
            <a:r>
              <a:rPr lang="ko-KR" altLang="en-US" dirty="0"/>
              <a:t>회고</a:t>
            </a:r>
            <a:endParaRPr kumimoji="1" lang="ko-Kore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76BE728-0E13-4A0A-8D7E-8BDC2D4F3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409B09-6C6D-2443-86D3-C18829DAEE4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545" y="1592535"/>
            <a:ext cx="5406958" cy="4055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3E9ECA-CC47-6A48-B883-EC0506C8AC8B}"/>
              </a:ext>
            </a:extLst>
          </p:cNvPr>
          <p:cNvSpPr txBox="1"/>
          <p:nvPr/>
        </p:nvSpPr>
        <p:spPr bwMode="auto">
          <a:xfrm>
            <a:off x="5768503" y="1898151"/>
            <a:ext cx="4006662" cy="34439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43984" tIns="35996" rIns="71991" bIns="35996" rtlCol="0" anchor="ctr">
            <a:noAutofit/>
          </a:bodyPr>
          <a:lstStyle>
            <a:defPPr>
              <a:defRPr lang="ko-KR"/>
            </a:defPPr>
            <a:lvl1pPr marL="171450" indent="-171450" defTabSz="198438" eaLnBrk="0" latinLnBrk="0" hangingPunct="0">
              <a:spcAft>
                <a:spcPts val="600"/>
              </a:spcAft>
              <a:buFont typeface="Wingdings" panose="05000000000000000000" pitchFamily="2" charset="2"/>
              <a:buChar char="§"/>
              <a:defRPr sz="1400" b="1">
                <a:solidFill>
                  <a:schemeClr val="dk1"/>
                </a:solidFill>
                <a:latin typeface="+mn-ea"/>
                <a:ea typeface="+mn-ea"/>
                <a:cs typeface="Times New Roman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marL="0" lvl="0" indent="0">
              <a:spcAft>
                <a:spcPts val="400"/>
              </a:spcAft>
              <a:buNone/>
              <a:defRPr/>
            </a:pPr>
            <a:endParaRPr lang="en-US" altLang="ko-KR" sz="1200" kern="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lvl="0" indent="0">
              <a:spcAft>
                <a:spcPts val="400"/>
              </a:spcAft>
              <a:buNone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각자 </a:t>
            </a:r>
            <a:r>
              <a:rPr lang="en-US" altLang="ko-KR" sz="1200" kern="0" dirty="0">
                <a:solidFill>
                  <a:prstClr val="black"/>
                </a:solidFill>
                <a:latin typeface="맑은 고딕"/>
                <a:ea typeface="맑은 고딕"/>
              </a:rPr>
              <a:t>Time Line </a:t>
            </a: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감정선 만들기</a:t>
            </a:r>
            <a:endParaRPr lang="en-US" altLang="ko-KR" sz="1200" kern="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57148" lvl="0" indent="-179367">
              <a:buFont typeface="시스템 서체 일반체"/>
              <a:buChar char="-"/>
              <a:defRPr/>
            </a:pP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Sprint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활동을 회상하면서 감정선 만들기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7148" lvl="0" indent="-179367">
              <a:buFont typeface="시스템 서체 일반체"/>
              <a:buChar char="-"/>
              <a:defRPr/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spcAft>
                <a:spcPts val="400"/>
              </a:spcAft>
              <a:buNone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맑은 고딕"/>
                <a:ea typeface="맑은 고딕"/>
              </a:rPr>
              <a:t>2.</a:t>
            </a: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kern="0" dirty="0">
                <a:solidFill>
                  <a:prstClr val="black"/>
                </a:solidFill>
                <a:latin typeface="맑은 고딕"/>
                <a:ea typeface="맑은 고딕"/>
              </a:rPr>
              <a:t>Team </a:t>
            </a: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차원의 감정 곡선으로 합치기</a:t>
            </a:r>
            <a:endParaRPr lang="en-US" altLang="ko-KR" sz="1200" kern="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lvl="0" indent="0">
              <a:spcAft>
                <a:spcPts val="400"/>
              </a:spcAft>
              <a:buNone/>
              <a:defRPr/>
            </a:pP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각자 작성한 활동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Sprint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빠진일정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spcAft>
                <a:spcPts val="400"/>
              </a:spcAft>
              <a:buNone/>
              <a:defRPr/>
            </a:pP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개인의 감정선을 각각 다른 색으로 표현하기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spcAft>
                <a:spcPts val="400"/>
              </a:spcAft>
              <a:buNone/>
              <a:defRPr/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spcAft>
                <a:spcPts val="400"/>
              </a:spcAft>
              <a:buNone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맑은 고딕"/>
                <a:ea typeface="맑은 고딕"/>
              </a:rPr>
              <a:t>3.</a:t>
            </a: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1200" kern="0" dirty="0" err="1">
                <a:solidFill>
                  <a:prstClr val="black"/>
                </a:solidFill>
                <a:latin typeface="맑은 고딕"/>
                <a:ea typeface="맑은 고딕"/>
              </a:rPr>
              <a:t>감정곡선에</a:t>
            </a: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 특이점 찾기</a:t>
            </a:r>
            <a:endParaRPr lang="en-US" altLang="ko-KR" sz="1200" kern="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lvl="0" indent="0">
              <a:spcAft>
                <a:spcPts val="400"/>
              </a:spcAft>
              <a:buNone/>
              <a:defRPr/>
            </a:pP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  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동시에 나쁘거나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감정 차이가 많은 지점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찾기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spcAft>
                <a:spcPts val="400"/>
              </a:spcAft>
              <a:buNone/>
              <a:defRPr/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spcAft>
                <a:spcPts val="400"/>
              </a:spcAft>
              <a:buNone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맑은 고딕"/>
                <a:ea typeface="맑은 고딕"/>
              </a:rPr>
              <a:t>4.</a:t>
            </a: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 특이점 </a:t>
            </a:r>
            <a:r>
              <a:rPr lang="en-US" altLang="ko-KR" sz="1200" kern="0" dirty="0">
                <a:solidFill>
                  <a:prstClr val="black"/>
                </a:solidFill>
                <a:latin typeface="맑은 고딕"/>
                <a:ea typeface="맑은 고딕"/>
              </a:rPr>
              <a:t>3</a:t>
            </a: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군데에 대하여 서로 토론해 보기</a:t>
            </a:r>
            <a:endParaRPr lang="en-US" altLang="ko-KR" sz="1200" kern="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lvl="0" indent="0">
              <a:spcAft>
                <a:spcPts val="400"/>
              </a:spcAft>
              <a:buNone/>
              <a:defRPr/>
            </a:pP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  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각자 감정선이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다른이유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0" lvl="0" indent="0">
              <a:spcAft>
                <a:spcPts val="400"/>
              </a:spcAft>
              <a:buNone/>
              <a:defRPr/>
            </a:pP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혹시 개선할 방법은 없을까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177781" lvl="0" indent="0">
              <a:buNone/>
              <a:defRPr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3340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Agile Delivery Process – Scrum </a:t>
            </a:r>
            <a:r>
              <a:rPr lang="ko-KR" altLang="en-US" dirty="0"/>
              <a:t>환경 구성</a:t>
            </a:r>
            <a:endParaRPr lang="ko-KR" altLang="en-US" sz="2600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49F7880-62EE-E64C-A8AA-41F3D4B00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b="0" dirty="0"/>
              <a:t>Scru</a:t>
            </a:r>
            <a:r>
              <a:rPr lang="en-US" altLang="ko-KR" dirty="0"/>
              <a:t>m </a:t>
            </a:r>
            <a:r>
              <a:rPr lang="ko-KR" altLang="en-US" dirty="0"/>
              <a:t>환경은 </a:t>
            </a:r>
            <a:r>
              <a:rPr lang="ko-KR" altLang="en-US" sz="1600" b="0" dirty="0"/>
              <a:t>스크럼 팀이 효과적으로 일할 수 있도록 지원해주는 제반 협업 도구이다</a:t>
            </a:r>
            <a:r>
              <a:rPr lang="en-US" altLang="ko-KR" sz="1600" b="0" dirty="0"/>
              <a:t>.</a:t>
            </a:r>
            <a:endParaRPr lang="ko-Kore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D78C393-B5AD-814A-ADBC-FBF298E4E6A4}"/>
              </a:ext>
            </a:extLst>
          </p:cNvPr>
          <p:cNvGrpSpPr/>
          <p:nvPr/>
        </p:nvGrpSpPr>
        <p:grpSpPr>
          <a:xfrm>
            <a:off x="777602" y="1129161"/>
            <a:ext cx="8503349" cy="1774779"/>
            <a:chOff x="777602" y="1369400"/>
            <a:chExt cx="8503349" cy="1774779"/>
          </a:xfrm>
        </p:grpSpPr>
        <p:sp>
          <p:nvSpPr>
            <p:cNvPr id="7" name="갈매기형 수장 6"/>
            <p:cNvSpPr/>
            <p:nvPr/>
          </p:nvSpPr>
          <p:spPr>
            <a:xfrm>
              <a:off x="777602" y="1626171"/>
              <a:ext cx="2190289" cy="244874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lIns="49530" tIns="24765" rIns="49530" bIns="24765" anchor="ctr"/>
            <a:lstStyle/>
            <a:p>
              <a:pPr marL="0" lvl="1" algn="ctr"/>
              <a:r>
                <a:rPr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Initiating</a:t>
              </a:r>
            </a:p>
          </p:txBody>
        </p:sp>
        <p:sp>
          <p:nvSpPr>
            <p:cNvPr id="8" name="갈매기형 수장 7"/>
            <p:cNvSpPr/>
            <p:nvPr/>
          </p:nvSpPr>
          <p:spPr>
            <a:xfrm>
              <a:off x="2928563" y="1626171"/>
              <a:ext cx="2156435" cy="244874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lIns="49530" tIns="24765" rIns="49530" bIns="24765" anchor="ctr"/>
            <a:lstStyle/>
            <a:p>
              <a:pPr marL="0" lvl="1" algn="ctr"/>
              <a:r>
                <a:rPr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Planning</a:t>
              </a:r>
            </a:p>
          </p:txBody>
        </p:sp>
        <p:sp>
          <p:nvSpPr>
            <p:cNvPr id="10" name="갈매기형 수장 9"/>
            <p:cNvSpPr/>
            <p:nvPr/>
          </p:nvSpPr>
          <p:spPr>
            <a:xfrm>
              <a:off x="5043512" y="1626171"/>
              <a:ext cx="4062490" cy="244874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lIns="49530" tIns="24765" rIns="49530" bIns="24765" anchor="ctr"/>
            <a:lstStyle/>
            <a:p>
              <a:pPr marL="0" lvl="1" algn="ctr"/>
              <a:r>
                <a:rPr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  <a:cs typeface="Lato Black" charset="0"/>
                </a:rPr>
                <a:t>Executing &amp; Control</a:t>
              </a:r>
            </a:p>
          </p:txBody>
        </p:sp>
        <p:cxnSp>
          <p:nvCxnSpPr>
            <p:cNvPr id="11" name="꺾인 연결선 10"/>
            <p:cNvCxnSpPr>
              <a:stCxn id="16" idx="3"/>
              <a:endCxn id="17" idx="2"/>
            </p:cNvCxnSpPr>
            <p:nvPr/>
          </p:nvCxnSpPr>
          <p:spPr bwMode="auto">
            <a:xfrm flipV="1">
              <a:off x="1702011" y="2802735"/>
              <a:ext cx="622802" cy="86035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cxnSpLocks/>
            </p:cNvCxnSpPr>
            <p:nvPr/>
          </p:nvCxnSpPr>
          <p:spPr bwMode="auto">
            <a:xfrm>
              <a:off x="2761268" y="2616807"/>
              <a:ext cx="206623" cy="0"/>
            </a:xfrm>
            <a:prstGeom prst="straightConnector1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15" idx="2"/>
              <a:endCxn id="16" idx="0"/>
            </p:cNvCxnSpPr>
            <p:nvPr/>
          </p:nvCxnSpPr>
          <p:spPr bwMode="auto">
            <a:xfrm>
              <a:off x="1265556" y="2449703"/>
              <a:ext cx="0" cy="184997"/>
            </a:xfrm>
            <a:prstGeom prst="straightConnector1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829100" y="1941563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Scrum </a:t>
              </a:r>
              <a:r>
                <a:rPr lang="en-US" altLang="ko-KR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Team</a:t>
              </a:r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구성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29100" y="2634700"/>
              <a:ext cx="872911" cy="508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1100" b="1" kern="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Scrum </a:t>
              </a:r>
              <a:r>
                <a:rPr lang="ko-KR" altLang="en-US" sz="1100" b="1" kern="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환경</a:t>
              </a:r>
              <a:endParaRPr lang="en-US" altLang="ko-KR" sz="1100" b="1" kern="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ko-KR" altLang="en-US" sz="1100" b="1" kern="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구성</a:t>
              </a:r>
              <a:endParaRPr lang="en-US" altLang="ko-KR" sz="1100" b="1" kern="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888357" y="2294595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Product</a:t>
              </a:r>
            </a:p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Backlog</a:t>
              </a:r>
              <a:r>
                <a:rPr lang="ko-KR" altLang="en-US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도출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67892" y="2294595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Release </a:t>
              </a:r>
              <a:b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</a:br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Planning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047426" y="1932649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일감크기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추정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155235" y="2282366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</a:p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Planning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95207" y="2631874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성과측정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및 분석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653466" y="1930782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Daily Scrum</a:t>
              </a:r>
            </a:p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Meeting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182805" y="2627557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</a:p>
            <a:p>
              <a:pPr marL="0" lvl="1" algn="ctr" defTabSz="1407995" eaLnBrk="0" hangingPunct="0"/>
              <a:r>
                <a:rPr lang="ko-KR" altLang="en-US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회고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130901" y="2294595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</a:p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Review</a:t>
              </a:r>
            </a:p>
          </p:txBody>
        </p:sp>
        <p:sp>
          <p:nvSpPr>
            <p:cNvPr id="26" name="object 17"/>
            <p:cNvSpPr txBox="1"/>
            <p:nvPr/>
          </p:nvSpPr>
          <p:spPr>
            <a:xfrm>
              <a:off x="843424" y="1369400"/>
              <a:ext cx="4209828" cy="210938"/>
            </a:xfrm>
            <a:prstGeom prst="rect">
              <a:avLst/>
            </a:prstGeom>
            <a:noFill/>
          </p:spPr>
          <p:txBody>
            <a:bodyPr wrap="square" lIns="56499" tIns="28249" rIns="56499" bIns="28249" rtlCol="0">
              <a:sp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</a:sp3d>
            </a:bodyPr>
            <a:lstStyle>
              <a:defPPr>
                <a:defRPr lang="ko-KR"/>
              </a:defPPr>
              <a:lvl1pPr algn="ctr">
                <a:defRPr sz="120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Lato Black" charset="0"/>
                </a:defRPr>
              </a:lvl1pPr>
            </a:lstStyle>
            <a:p>
              <a:pPr marL="0" lvl="1" algn="ctr" defTabSz="1407995" eaLnBrk="0" hangingPunct="0">
                <a:defRPr/>
              </a:pPr>
              <a:r>
                <a:rPr lang="en-US"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  <a:r>
                <a:rPr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Zero</a:t>
              </a:r>
            </a:p>
          </p:txBody>
        </p:sp>
        <p:sp>
          <p:nvSpPr>
            <p:cNvPr id="27" name="object 17"/>
            <p:cNvSpPr txBox="1"/>
            <p:nvPr/>
          </p:nvSpPr>
          <p:spPr>
            <a:xfrm>
              <a:off x="5071123" y="1369400"/>
              <a:ext cx="4209828" cy="210938"/>
            </a:xfrm>
            <a:prstGeom prst="rect">
              <a:avLst/>
            </a:prstGeom>
            <a:noFill/>
          </p:spPr>
          <p:txBody>
            <a:bodyPr wrap="square" lIns="56499" tIns="28249" rIns="56499" bIns="28249" rtlCol="0">
              <a:sp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</a:sp3d>
            </a:bodyPr>
            <a:lstStyle>
              <a:defPPr>
                <a:defRPr lang="ko-KR"/>
              </a:defPPr>
              <a:lvl1pPr algn="ctr" defTabSz="914400" latinLnBrk="0">
                <a:defRPr sz="900" b="1" kern="0">
                  <a:solidFill>
                    <a:srgbClr val="F79646">
                      <a:lumMod val="75000"/>
                    </a:srgb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Lato Black" charset="0"/>
                </a:defRPr>
              </a:lvl1pPr>
            </a:lstStyle>
            <a:p>
              <a:pPr marL="0" lvl="1" algn="ctr" defTabSz="1407995" eaLnBrk="0" hangingPunct="0"/>
              <a:r>
                <a:rPr lang="en-US"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  <a:r>
                <a:rPr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lang="en-US"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#1 ~ #N</a:t>
              </a:r>
              <a:endParaRPr sz="1000" kern="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28" name="꺾인 연결선 27"/>
            <p:cNvCxnSpPr>
              <a:stCxn id="15" idx="3"/>
              <a:endCxn id="17" idx="0"/>
            </p:cNvCxnSpPr>
            <p:nvPr/>
          </p:nvCxnSpPr>
          <p:spPr>
            <a:xfrm>
              <a:off x="1702011" y="2195633"/>
              <a:ext cx="622802" cy="98962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4047029" y="2636039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품질</a:t>
              </a:r>
              <a:r>
                <a:rPr lang="en-US" altLang="ko-KR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/</a:t>
              </a:r>
              <a:r>
                <a: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소통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en-US" altLang="ko-KR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Planning</a:t>
              </a:r>
            </a:p>
          </p:txBody>
        </p:sp>
        <p:cxnSp>
          <p:nvCxnSpPr>
            <p:cNvPr id="31" name="꺾인 연결선 30"/>
            <p:cNvCxnSpPr>
              <a:stCxn id="19" idx="3"/>
              <a:endCxn id="21" idx="1"/>
            </p:cNvCxnSpPr>
            <p:nvPr/>
          </p:nvCxnSpPr>
          <p:spPr>
            <a:xfrm>
              <a:off x="4920337" y="2186719"/>
              <a:ext cx="234898" cy="349717"/>
            </a:xfrm>
            <a:prstGeom prst="bentConnector3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>
              <a:stCxn id="18" idx="0"/>
              <a:endCxn id="19" idx="1"/>
            </p:cNvCxnSpPr>
            <p:nvPr/>
          </p:nvCxnSpPr>
          <p:spPr>
            <a:xfrm rot="5400000" flipH="1" flipV="1">
              <a:off x="3671949" y="1919118"/>
              <a:ext cx="107876" cy="643078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cxnSpLocks/>
              <a:stCxn id="18" idx="2"/>
              <a:endCxn id="29" idx="1"/>
            </p:cNvCxnSpPr>
            <p:nvPr/>
          </p:nvCxnSpPr>
          <p:spPr>
            <a:xfrm rot="16200000" flipH="1">
              <a:off x="3682001" y="2525081"/>
              <a:ext cx="87374" cy="642681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>
              <a:stCxn id="21" idx="0"/>
              <a:endCxn id="23" idx="1"/>
            </p:cNvCxnSpPr>
            <p:nvPr/>
          </p:nvCxnSpPr>
          <p:spPr>
            <a:xfrm rot="5400000" flipH="1" flipV="1">
              <a:off x="6073821" y="1702722"/>
              <a:ext cx="97514" cy="1061775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>
              <a:stCxn id="23" idx="3"/>
              <a:endCxn id="25" idx="0"/>
            </p:cNvCxnSpPr>
            <p:nvPr/>
          </p:nvCxnSpPr>
          <p:spPr>
            <a:xfrm>
              <a:off x="7526377" y="2184852"/>
              <a:ext cx="1040980" cy="109743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 35"/>
            <p:cNvCxnSpPr>
              <a:stCxn id="25" idx="2"/>
              <a:endCxn id="24" idx="3"/>
            </p:cNvCxnSpPr>
            <p:nvPr/>
          </p:nvCxnSpPr>
          <p:spPr>
            <a:xfrm rot="5400000">
              <a:off x="8272091" y="2586361"/>
              <a:ext cx="78892" cy="511641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24" idx="1"/>
              <a:endCxn id="22" idx="3"/>
            </p:cNvCxnSpPr>
            <p:nvPr/>
          </p:nvCxnSpPr>
          <p:spPr>
            <a:xfrm flipH="1">
              <a:off x="6968118" y="2881627"/>
              <a:ext cx="214687" cy="4317"/>
            </a:xfrm>
            <a:prstGeom prst="straightConnector1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22" idx="1"/>
              <a:endCxn id="21" idx="2"/>
            </p:cNvCxnSpPr>
            <p:nvPr/>
          </p:nvCxnSpPr>
          <p:spPr>
            <a:xfrm rot="10800000">
              <a:off x="5591691" y="2790506"/>
              <a:ext cx="503516" cy="95438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>
              <a:stCxn id="29" idx="3"/>
              <a:endCxn id="21" idx="1"/>
            </p:cNvCxnSpPr>
            <p:nvPr/>
          </p:nvCxnSpPr>
          <p:spPr>
            <a:xfrm flipV="1">
              <a:off x="4919940" y="2536436"/>
              <a:ext cx="235295" cy="353673"/>
            </a:xfrm>
            <a:prstGeom prst="bentConnector3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DC503DA-2405-CA44-A982-067AB48275F1}"/>
              </a:ext>
            </a:extLst>
          </p:cNvPr>
          <p:cNvSpPr txBox="1"/>
          <p:nvPr/>
        </p:nvSpPr>
        <p:spPr bwMode="auto">
          <a:xfrm>
            <a:off x="481781" y="3051352"/>
            <a:ext cx="4003410" cy="354629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43984" tIns="35996" rIns="71991" bIns="35996" rtlCol="0" anchor="ctr">
            <a:noAutofit/>
          </a:bodyPr>
          <a:lstStyle>
            <a:defPPr>
              <a:defRPr lang="ko-KR"/>
            </a:defPPr>
            <a:lvl1pPr marL="171450" indent="-171450" defTabSz="198438" eaLnBrk="0" latinLnBrk="0" hangingPunct="0">
              <a:spcAft>
                <a:spcPts val="600"/>
              </a:spcAft>
              <a:buFont typeface="Wingdings" panose="05000000000000000000" pitchFamily="2" charset="2"/>
              <a:buChar char="§"/>
              <a:defRPr sz="1400" b="1">
                <a:solidFill>
                  <a:schemeClr val="dk1"/>
                </a:solidFill>
                <a:latin typeface="+mn-ea"/>
                <a:ea typeface="+mn-ea"/>
                <a:cs typeface="Times New Roman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A3C06B5-2AAE-5C41-ABA0-33156EB77F79}"/>
              </a:ext>
            </a:extLst>
          </p:cNvPr>
          <p:cNvSpPr txBox="1"/>
          <p:nvPr/>
        </p:nvSpPr>
        <p:spPr bwMode="auto">
          <a:xfrm>
            <a:off x="4553003" y="3050738"/>
            <a:ext cx="5079947" cy="354629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43984" tIns="35996" rIns="71991" bIns="35996" rtlCol="0" anchor="ctr">
            <a:noAutofit/>
          </a:bodyPr>
          <a:lstStyle>
            <a:defPPr>
              <a:defRPr lang="ko-KR"/>
            </a:defPPr>
            <a:lvl1pPr marL="171450" indent="-171450" defTabSz="198438" eaLnBrk="0" latinLnBrk="0" hangingPunct="0">
              <a:spcAft>
                <a:spcPts val="600"/>
              </a:spcAft>
              <a:buFont typeface="Wingdings" panose="05000000000000000000" pitchFamily="2" charset="2"/>
              <a:buChar char="§"/>
              <a:defRPr sz="1400" b="1">
                <a:solidFill>
                  <a:schemeClr val="dk1"/>
                </a:solidFill>
                <a:latin typeface="+mn-ea"/>
                <a:ea typeface="+mn-ea"/>
                <a:cs typeface="Times New Roman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marL="0" lvl="0" indent="0">
              <a:spcAft>
                <a:spcPts val="400"/>
              </a:spcAft>
              <a:buNone/>
              <a:defRPr/>
            </a:pPr>
            <a:endParaRPr lang="en-US" altLang="ko-KR" sz="1200" kern="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1431" lvl="0" indent="-171431">
              <a:spcAft>
                <a:spcPts val="400"/>
              </a:spcAft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맑은 고딕"/>
                <a:ea typeface="맑은 고딕"/>
              </a:rPr>
              <a:t>Scrum </a:t>
            </a: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환경은 </a:t>
            </a:r>
            <a:r>
              <a:rPr lang="en-US" altLang="ko-KR" sz="1200" kern="0" dirty="0">
                <a:solidFill>
                  <a:prstClr val="black"/>
                </a:solidFill>
                <a:latin typeface="맑은 고딕"/>
                <a:ea typeface="맑은 고딕"/>
              </a:rPr>
              <a:t>…</a:t>
            </a:r>
          </a:p>
          <a:p>
            <a:pPr marL="357148" lvl="0" indent="-179367">
              <a:buFont typeface="시스템 서체 일반체"/>
              <a:buChar char="-"/>
              <a:defRPr/>
            </a:pPr>
            <a:r>
              <a:rPr lang="ko-KR" altLang="en-US" sz="1100" b="0" dirty="0" err="1"/>
              <a:t>팀원간의</a:t>
            </a:r>
            <a:r>
              <a:rPr lang="ko-KR" altLang="en-US" sz="1100" b="0" dirty="0"/>
              <a:t> 의사소통 뿐 아니라 </a:t>
            </a:r>
            <a:r>
              <a:rPr lang="en-US" altLang="ko-KR" sz="1100" b="0" dirty="0"/>
              <a:t>PO</a:t>
            </a:r>
            <a:r>
              <a:rPr lang="ko-KR" altLang="en-US" sz="1100" b="0" dirty="0"/>
              <a:t>와의 의사소통을 원활하게 한다</a:t>
            </a:r>
            <a:r>
              <a:rPr lang="en-US" altLang="ko-KR" sz="1100" b="0" dirty="0"/>
              <a:t>.</a:t>
            </a:r>
            <a:r>
              <a:rPr lang="ko-KR" altLang="en-US" sz="1100" b="0" dirty="0"/>
              <a:t> </a:t>
            </a:r>
            <a:endParaRPr lang="en-US" altLang="ko-KR" sz="1100" b="0" dirty="0"/>
          </a:p>
          <a:p>
            <a:pPr marL="357148" lvl="0" indent="-179367">
              <a:buFont typeface="시스템 서체 일반체"/>
              <a:buChar char="-"/>
              <a:defRPr/>
            </a:pPr>
            <a:r>
              <a:rPr lang="ko-KR" altLang="en-US" sz="1100" b="0" dirty="0"/>
              <a:t>백로그와 </a:t>
            </a:r>
            <a:r>
              <a:rPr lang="en-US" altLang="ko-KR" sz="1100" b="0" dirty="0"/>
              <a:t>User Story</a:t>
            </a:r>
            <a:r>
              <a:rPr lang="ko-KR" altLang="en-US" sz="1100" b="0" dirty="0"/>
              <a:t>를 쉽게 작성할 수 있으며</a:t>
            </a:r>
            <a:r>
              <a:rPr lang="en-US" altLang="ko-KR" sz="1100" b="0" dirty="0"/>
              <a:t>, </a:t>
            </a:r>
            <a:r>
              <a:rPr lang="ko-KR" altLang="en-US" sz="1100" b="0" dirty="0"/>
              <a:t>스프린트 관리</a:t>
            </a:r>
            <a:r>
              <a:rPr lang="en-US" altLang="ko-KR" sz="1100" b="0" dirty="0"/>
              <a:t>, </a:t>
            </a:r>
            <a:r>
              <a:rPr lang="ko-KR" altLang="en-US" sz="1100" b="0" dirty="0"/>
              <a:t>일감의 진행 상태를 쉽게 관리할 수 있는 스프린트 보드 등을 지원한다</a:t>
            </a:r>
            <a:r>
              <a:rPr lang="en-US" altLang="ko-KR" sz="1100" b="0" dirty="0"/>
              <a:t>.</a:t>
            </a:r>
          </a:p>
          <a:p>
            <a:pPr marL="357148" lvl="0" indent="-179367">
              <a:buFont typeface="시스템 서체 일반체"/>
              <a:buChar char="-"/>
              <a:defRPr/>
            </a:pPr>
            <a:r>
              <a:rPr lang="ko-KR" altLang="en-US" sz="1100" b="0" dirty="0"/>
              <a:t>프로젝트 팀원들이 이를 활용할 수 있도록 공간 구성 및 계정과 권한 등을 생성한다</a:t>
            </a:r>
            <a:r>
              <a:rPr lang="en-US" altLang="ko-KR" sz="1100" b="0" dirty="0"/>
              <a:t>.</a:t>
            </a:r>
            <a:r>
              <a:rPr lang="ko-KR" altLang="en-US" sz="1100" b="0" dirty="0"/>
              <a:t>  </a:t>
            </a:r>
            <a:endParaRPr lang="en-US" altLang="ko-KR" sz="1100" b="0" dirty="0"/>
          </a:p>
          <a:p>
            <a:pPr marL="357148" indent="-179367">
              <a:buFont typeface="시스템 서체 일반체"/>
              <a:buChar char="-"/>
              <a:defRPr/>
            </a:pPr>
            <a:r>
              <a:rPr lang="en-US" altLang="ko-KR" sz="1100" b="0" dirty="0"/>
              <a:t>Scrum </a:t>
            </a:r>
            <a:r>
              <a:rPr lang="ko-KR" altLang="en-US" sz="1100" b="0" dirty="0"/>
              <a:t>환경은 </a:t>
            </a:r>
            <a:r>
              <a:rPr lang="en-US" altLang="ko-KR" sz="1100" b="0" dirty="0"/>
              <a:t>Option</a:t>
            </a:r>
            <a:r>
              <a:rPr lang="ko-KR" altLang="en-US" sz="1100" b="0" dirty="0"/>
              <a:t>이 아니라 필수이다</a:t>
            </a:r>
            <a:r>
              <a:rPr lang="en-US" altLang="ko-KR" sz="1100" b="0" dirty="0"/>
              <a:t>. </a:t>
            </a:r>
          </a:p>
          <a:p>
            <a:pPr marL="357148" lvl="0" indent="-179367">
              <a:buFont typeface="시스템 서체 일반체"/>
              <a:buChar char="-"/>
              <a:defRPr/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31" lvl="0" indent="-171431">
              <a:spcAft>
                <a:spcPts val="400"/>
              </a:spcAft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맑은 고딕"/>
                <a:ea typeface="맑은 고딕"/>
              </a:rPr>
              <a:t>Tip !</a:t>
            </a:r>
          </a:p>
          <a:p>
            <a:pPr marL="357148" lvl="0" indent="-179367">
              <a:buFont typeface="시스템 서체 일반체"/>
              <a:buChar char="-"/>
              <a:defRPr/>
            </a:pPr>
            <a:r>
              <a:rPr lang="ko-KR" altLang="en-US" sz="1100" b="0" dirty="0" err="1"/>
              <a:t>컨플루언스</a:t>
            </a:r>
            <a:r>
              <a:rPr lang="en-US" altLang="ko-KR" sz="1100" b="0" dirty="0"/>
              <a:t>/</a:t>
            </a:r>
            <a:r>
              <a:rPr lang="ko-KR" altLang="en-US" sz="1100" b="0" dirty="0"/>
              <a:t>지라와 같은 툴이 가장 많이 사용된다</a:t>
            </a:r>
            <a:r>
              <a:rPr lang="en-US" altLang="ko-KR" sz="1100" b="0" dirty="0"/>
              <a:t>.</a:t>
            </a:r>
          </a:p>
          <a:p>
            <a:pPr marL="357148" indent="-179367">
              <a:buFont typeface="시스템 서체 일반체"/>
              <a:buChar char="-"/>
              <a:defRPr/>
            </a:pPr>
            <a:r>
              <a:rPr lang="en-US" altLang="ko-KR" sz="1100" b="0" dirty="0"/>
              <a:t>Jenkins </a:t>
            </a:r>
            <a:r>
              <a:rPr lang="ko-KR" altLang="en-US" sz="1100" b="0" dirty="0"/>
              <a:t>등과 연계하여 </a:t>
            </a:r>
            <a:r>
              <a:rPr lang="en-US" altLang="ko-KR" sz="1100" b="0" dirty="0"/>
              <a:t>DevOps Toolchain</a:t>
            </a:r>
            <a:r>
              <a:rPr lang="ko-KR" altLang="en-US" sz="1100" b="0" dirty="0"/>
              <a:t>의 일부가 될 수 있다</a:t>
            </a:r>
            <a:r>
              <a:rPr lang="en-US" altLang="ko-KR" sz="1100" b="0" dirty="0"/>
              <a:t>.</a:t>
            </a:r>
          </a:p>
          <a:p>
            <a:pPr marL="177781" lvl="0" indent="0">
              <a:buNone/>
              <a:defRPr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spcAft>
                <a:spcPts val="400"/>
              </a:spcAft>
              <a:buNone/>
              <a:defRPr/>
            </a:pP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endParaRPr lang="en-US" altLang="ko-KR" sz="1200" kern="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7781" lvl="0" indent="0">
              <a:buNone/>
              <a:defRPr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113C8749-B95B-4E72-AC16-98205FE6D4B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62" y="3179755"/>
            <a:ext cx="2937882" cy="172843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1E8CC4CE-97C8-4D51-B48E-9D75EAA1A1E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572" y="4653683"/>
            <a:ext cx="3637576" cy="172843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413F4F8A-443D-44FF-89F1-81E20A178FF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 radius="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7546" y="3797115"/>
            <a:ext cx="2379623" cy="12954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8652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Agile Delivery Process – </a:t>
            </a:r>
            <a:r>
              <a:rPr lang="ko-KR" altLang="en-US" dirty="0"/>
              <a:t>품질</a:t>
            </a:r>
            <a:r>
              <a:rPr lang="en-US" altLang="ko-KR" dirty="0"/>
              <a:t>/</a:t>
            </a:r>
            <a:r>
              <a:rPr lang="ko-KR" altLang="en-US" dirty="0"/>
              <a:t>소통 계획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49F7880-62EE-E64C-A8AA-41F3D4B00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Product</a:t>
            </a:r>
            <a:r>
              <a:rPr lang="ko-KR" altLang="en-US" dirty="0" err="1"/>
              <a:t>를</a:t>
            </a:r>
            <a:r>
              <a:rPr lang="ko-KR" altLang="en-US" dirty="0"/>
              <a:t> 고객에게 성공적으로 인도하기 위한 기준과 활동 계획 등을 수립</a:t>
            </a:r>
            <a:endParaRPr lang="ko-Kore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D78C393-B5AD-814A-ADBC-FBF298E4E6A4}"/>
              </a:ext>
            </a:extLst>
          </p:cNvPr>
          <p:cNvGrpSpPr/>
          <p:nvPr/>
        </p:nvGrpSpPr>
        <p:grpSpPr>
          <a:xfrm>
            <a:off x="777602" y="1129161"/>
            <a:ext cx="8503349" cy="1774779"/>
            <a:chOff x="777602" y="1369400"/>
            <a:chExt cx="8503349" cy="1774779"/>
          </a:xfrm>
        </p:grpSpPr>
        <p:sp>
          <p:nvSpPr>
            <p:cNvPr id="7" name="갈매기형 수장 6"/>
            <p:cNvSpPr/>
            <p:nvPr/>
          </p:nvSpPr>
          <p:spPr>
            <a:xfrm>
              <a:off x="777602" y="1626171"/>
              <a:ext cx="2190289" cy="244874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lIns="49530" tIns="24765" rIns="49530" bIns="24765" anchor="ctr"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marL="0" lvl="1" algn="ctr"/>
              <a:r>
                <a:rPr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  <a:cs typeface="Lato Black" charset="0"/>
                </a:rPr>
                <a:t>Initiating</a:t>
              </a:r>
            </a:p>
          </p:txBody>
        </p:sp>
        <p:sp>
          <p:nvSpPr>
            <p:cNvPr id="8" name="갈매기형 수장 7"/>
            <p:cNvSpPr/>
            <p:nvPr/>
          </p:nvSpPr>
          <p:spPr>
            <a:xfrm>
              <a:off x="2928563" y="1626171"/>
              <a:ext cx="2156435" cy="244874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lIns="49530" tIns="24765" rIns="49530" bIns="24765" anchor="ctr"/>
            <a:lstStyle/>
            <a:p>
              <a:pPr marL="0" lvl="1" algn="ctr"/>
              <a:r>
                <a:rPr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  <a:cs typeface="Lato Black" charset="0"/>
                </a:rPr>
                <a:t>Planning</a:t>
              </a:r>
            </a:p>
          </p:txBody>
        </p:sp>
        <p:sp>
          <p:nvSpPr>
            <p:cNvPr id="10" name="갈매기형 수장 9"/>
            <p:cNvSpPr/>
            <p:nvPr/>
          </p:nvSpPr>
          <p:spPr>
            <a:xfrm>
              <a:off x="5043512" y="1626171"/>
              <a:ext cx="4062490" cy="244874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lIns="49530" tIns="24765" rIns="49530" bIns="24765" anchor="ctr"/>
            <a:lstStyle/>
            <a:p>
              <a:pPr marL="0" lvl="1" algn="ctr"/>
              <a:r>
                <a:rPr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  <a:cs typeface="Lato Black" charset="0"/>
                </a:rPr>
                <a:t>Executing &amp; Control</a:t>
              </a:r>
            </a:p>
          </p:txBody>
        </p:sp>
        <p:cxnSp>
          <p:nvCxnSpPr>
            <p:cNvPr id="11" name="꺾인 연결선 10"/>
            <p:cNvCxnSpPr>
              <a:stCxn id="16" idx="3"/>
              <a:endCxn id="17" idx="2"/>
            </p:cNvCxnSpPr>
            <p:nvPr/>
          </p:nvCxnSpPr>
          <p:spPr bwMode="auto">
            <a:xfrm flipV="1">
              <a:off x="1702011" y="2802735"/>
              <a:ext cx="622802" cy="86035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cxnSpLocks/>
            </p:cNvCxnSpPr>
            <p:nvPr/>
          </p:nvCxnSpPr>
          <p:spPr bwMode="auto">
            <a:xfrm>
              <a:off x="2761268" y="2616807"/>
              <a:ext cx="206623" cy="0"/>
            </a:xfrm>
            <a:prstGeom prst="straightConnector1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15" idx="2"/>
              <a:endCxn id="16" idx="0"/>
            </p:cNvCxnSpPr>
            <p:nvPr/>
          </p:nvCxnSpPr>
          <p:spPr bwMode="auto">
            <a:xfrm>
              <a:off x="1265556" y="2449703"/>
              <a:ext cx="0" cy="184997"/>
            </a:xfrm>
            <a:prstGeom prst="straightConnector1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829100" y="1941563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Scrum </a:t>
              </a:r>
              <a:r>
                <a:rPr lang="en-US" altLang="ko-KR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Team</a:t>
              </a:r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구성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29100" y="2634700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Scrum </a:t>
              </a:r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환경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구성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888357" y="2294595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Product</a:t>
              </a:r>
            </a:p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Backlog</a:t>
              </a:r>
              <a:r>
                <a:rPr lang="ko-KR" altLang="en-US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도출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67892" y="2294595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Release </a:t>
              </a:r>
              <a:b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</a:br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Planning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047426" y="1932649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일감크기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추정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155235" y="2282366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</a:p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Planning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95207" y="2631874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성과측정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및 분석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653466" y="1930782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Daily Scrum</a:t>
              </a:r>
            </a:p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Meeting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182805" y="2627557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</a:p>
            <a:p>
              <a:pPr marL="0" lvl="1" algn="ctr" defTabSz="1407995" eaLnBrk="0" hangingPunct="0"/>
              <a:r>
                <a:rPr lang="ko-KR" altLang="en-US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회고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130901" y="2294595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</a:p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Review</a:t>
              </a:r>
            </a:p>
          </p:txBody>
        </p:sp>
        <p:sp>
          <p:nvSpPr>
            <p:cNvPr id="26" name="object 17"/>
            <p:cNvSpPr txBox="1"/>
            <p:nvPr/>
          </p:nvSpPr>
          <p:spPr>
            <a:xfrm>
              <a:off x="843424" y="1369400"/>
              <a:ext cx="4209828" cy="210938"/>
            </a:xfrm>
            <a:prstGeom prst="rect">
              <a:avLst/>
            </a:prstGeom>
            <a:noFill/>
          </p:spPr>
          <p:txBody>
            <a:bodyPr wrap="square" lIns="56499" tIns="28249" rIns="56499" bIns="28249" rtlCol="0">
              <a:sp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</a:sp3d>
            </a:bodyPr>
            <a:lstStyle>
              <a:defPPr>
                <a:defRPr lang="ko-KR"/>
              </a:defPPr>
              <a:lvl1pPr algn="ctr">
                <a:defRPr sz="120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Lato Black" charset="0"/>
                </a:defRPr>
              </a:lvl1pPr>
            </a:lstStyle>
            <a:p>
              <a:pPr marL="0" lvl="1" algn="ctr" defTabSz="1407995" eaLnBrk="0" hangingPunct="0">
                <a:defRPr/>
              </a:pPr>
              <a:r>
                <a:rPr lang="en-US"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  <a:r>
                <a:rPr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Zero</a:t>
              </a:r>
            </a:p>
          </p:txBody>
        </p:sp>
        <p:sp>
          <p:nvSpPr>
            <p:cNvPr id="27" name="object 17"/>
            <p:cNvSpPr txBox="1"/>
            <p:nvPr/>
          </p:nvSpPr>
          <p:spPr>
            <a:xfrm>
              <a:off x="5071123" y="1369400"/>
              <a:ext cx="4209828" cy="210938"/>
            </a:xfrm>
            <a:prstGeom prst="rect">
              <a:avLst/>
            </a:prstGeom>
            <a:noFill/>
          </p:spPr>
          <p:txBody>
            <a:bodyPr wrap="square" lIns="56499" tIns="28249" rIns="56499" bIns="28249" rtlCol="0">
              <a:sp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</a:sp3d>
            </a:bodyPr>
            <a:lstStyle>
              <a:defPPr>
                <a:defRPr lang="ko-KR"/>
              </a:defPPr>
              <a:lvl1pPr algn="ctr" defTabSz="914400" latinLnBrk="0">
                <a:defRPr sz="900" b="1" kern="0">
                  <a:solidFill>
                    <a:srgbClr val="F79646">
                      <a:lumMod val="75000"/>
                    </a:srgb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Lato Black" charset="0"/>
                </a:defRPr>
              </a:lvl1pPr>
            </a:lstStyle>
            <a:p>
              <a:pPr marL="0" lvl="1" algn="ctr" defTabSz="1407995" eaLnBrk="0" hangingPunct="0"/>
              <a:r>
                <a:rPr lang="en-US"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  <a:r>
                <a:rPr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lang="en-US"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#1 ~ #N</a:t>
              </a:r>
              <a:endParaRPr sz="1000" kern="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28" name="꺾인 연결선 27"/>
            <p:cNvCxnSpPr>
              <a:stCxn id="15" idx="3"/>
              <a:endCxn id="17" idx="0"/>
            </p:cNvCxnSpPr>
            <p:nvPr/>
          </p:nvCxnSpPr>
          <p:spPr>
            <a:xfrm>
              <a:off x="1702011" y="2195633"/>
              <a:ext cx="622802" cy="98962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4047029" y="2636039"/>
              <a:ext cx="872911" cy="5081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ko-KR" altLang="en-US" sz="1100" b="1" kern="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품질</a:t>
              </a:r>
              <a:r>
                <a:rPr lang="en-US" altLang="ko-KR" sz="1100" b="1" kern="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/</a:t>
              </a:r>
              <a:r>
                <a:rPr lang="ko-KR" altLang="en-US" sz="1100" b="1" kern="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소통</a:t>
              </a:r>
              <a:endParaRPr lang="en-US" altLang="ko-KR" sz="1100" b="1" kern="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en-US" altLang="ko-KR" sz="1100" b="1" kern="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Planning</a:t>
              </a:r>
            </a:p>
          </p:txBody>
        </p:sp>
        <p:cxnSp>
          <p:nvCxnSpPr>
            <p:cNvPr id="31" name="꺾인 연결선 30"/>
            <p:cNvCxnSpPr>
              <a:stCxn id="19" idx="3"/>
              <a:endCxn id="21" idx="1"/>
            </p:cNvCxnSpPr>
            <p:nvPr/>
          </p:nvCxnSpPr>
          <p:spPr>
            <a:xfrm>
              <a:off x="4920337" y="2186719"/>
              <a:ext cx="234898" cy="349717"/>
            </a:xfrm>
            <a:prstGeom prst="bentConnector3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>
              <a:stCxn id="18" idx="0"/>
              <a:endCxn id="19" idx="1"/>
            </p:cNvCxnSpPr>
            <p:nvPr/>
          </p:nvCxnSpPr>
          <p:spPr>
            <a:xfrm rot="5400000" flipH="1" flipV="1">
              <a:off x="3671949" y="1919118"/>
              <a:ext cx="107876" cy="643078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cxnSpLocks/>
              <a:stCxn id="18" idx="2"/>
              <a:endCxn id="29" idx="1"/>
            </p:cNvCxnSpPr>
            <p:nvPr/>
          </p:nvCxnSpPr>
          <p:spPr>
            <a:xfrm rot="16200000" flipH="1">
              <a:off x="3682001" y="2525081"/>
              <a:ext cx="87374" cy="642681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>
              <a:stCxn id="21" idx="0"/>
              <a:endCxn id="23" idx="1"/>
            </p:cNvCxnSpPr>
            <p:nvPr/>
          </p:nvCxnSpPr>
          <p:spPr>
            <a:xfrm rot="5400000" flipH="1" flipV="1">
              <a:off x="6073821" y="1702722"/>
              <a:ext cx="97514" cy="1061775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>
              <a:stCxn id="23" idx="3"/>
              <a:endCxn id="25" idx="0"/>
            </p:cNvCxnSpPr>
            <p:nvPr/>
          </p:nvCxnSpPr>
          <p:spPr>
            <a:xfrm>
              <a:off x="7526377" y="2184852"/>
              <a:ext cx="1040980" cy="109743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 35"/>
            <p:cNvCxnSpPr>
              <a:stCxn id="25" idx="2"/>
              <a:endCxn id="24" idx="3"/>
            </p:cNvCxnSpPr>
            <p:nvPr/>
          </p:nvCxnSpPr>
          <p:spPr>
            <a:xfrm rot="5400000">
              <a:off x="8272091" y="2586361"/>
              <a:ext cx="78892" cy="511641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24" idx="1"/>
              <a:endCxn id="22" idx="3"/>
            </p:cNvCxnSpPr>
            <p:nvPr/>
          </p:nvCxnSpPr>
          <p:spPr>
            <a:xfrm flipH="1">
              <a:off x="6968118" y="2881627"/>
              <a:ext cx="214687" cy="4317"/>
            </a:xfrm>
            <a:prstGeom prst="straightConnector1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22" idx="1"/>
              <a:endCxn id="21" idx="2"/>
            </p:cNvCxnSpPr>
            <p:nvPr/>
          </p:nvCxnSpPr>
          <p:spPr>
            <a:xfrm rot="10800000">
              <a:off x="5591691" y="2790506"/>
              <a:ext cx="503516" cy="95438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>
              <a:stCxn id="29" idx="3"/>
              <a:endCxn id="21" idx="1"/>
            </p:cNvCxnSpPr>
            <p:nvPr/>
          </p:nvCxnSpPr>
          <p:spPr>
            <a:xfrm flipV="1">
              <a:off x="4919940" y="2536436"/>
              <a:ext cx="235295" cy="353673"/>
            </a:xfrm>
            <a:prstGeom prst="bentConnector3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DC503DA-2405-CA44-A982-067AB48275F1}"/>
              </a:ext>
            </a:extLst>
          </p:cNvPr>
          <p:cNvSpPr txBox="1"/>
          <p:nvPr/>
        </p:nvSpPr>
        <p:spPr bwMode="auto">
          <a:xfrm>
            <a:off x="481780" y="3051352"/>
            <a:ext cx="9151169" cy="354629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43984" tIns="144000" rIns="71991" bIns="35996" rtlCol="0" anchor="t">
            <a:noAutofit/>
          </a:bodyPr>
          <a:lstStyle>
            <a:defPPr>
              <a:defRPr lang="ko-KR"/>
            </a:defPPr>
            <a:lvl1pPr marL="171450" indent="-171450" defTabSz="198438" eaLnBrk="0" latinLnBrk="0" hangingPunct="0">
              <a:spcAft>
                <a:spcPts val="600"/>
              </a:spcAft>
              <a:buFont typeface="Wingdings" panose="05000000000000000000" pitchFamily="2" charset="2"/>
              <a:buChar char="§"/>
              <a:defRPr sz="1400" b="1">
                <a:solidFill>
                  <a:schemeClr val="dk1"/>
                </a:solidFill>
                <a:latin typeface="+mn-ea"/>
                <a:ea typeface="+mn-ea"/>
                <a:cs typeface="Times New Roman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marL="171431" lvl="0" indent="-171431">
              <a:spcAft>
                <a:spcPts val="400"/>
              </a:spcAft>
              <a:defRPr/>
            </a:pP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일반적으로 </a:t>
            </a:r>
            <a:r>
              <a:rPr lang="en-US" altLang="ko-KR" sz="1200" kern="0" dirty="0">
                <a:solidFill>
                  <a:prstClr val="black"/>
                </a:solidFill>
                <a:latin typeface="맑은 고딕"/>
                <a:ea typeface="맑은 고딕"/>
              </a:rPr>
              <a:t>“</a:t>
            </a: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품질 활동</a:t>
            </a:r>
            <a:r>
              <a:rPr lang="en-US" altLang="ko-KR" sz="1200" kern="0" dirty="0">
                <a:solidFill>
                  <a:prstClr val="black"/>
                </a:solidFill>
                <a:latin typeface="맑은 고딕"/>
                <a:ea typeface="맑은 고딕"/>
              </a:rPr>
              <a:t>”</a:t>
            </a: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은 고객에게 인도할 </a:t>
            </a:r>
            <a:r>
              <a:rPr lang="en-US" altLang="ko-KR" sz="1200" kern="0" dirty="0">
                <a:solidFill>
                  <a:prstClr val="black"/>
                </a:solidFill>
                <a:latin typeface="맑은 고딕"/>
                <a:ea typeface="맑은 고딕"/>
              </a:rPr>
              <a:t>“</a:t>
            </a: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산출물</a:t>
            </a:r>
            <a:r>
              <a:rPr lang="en-US" altLang="ko-KR" sz="1200" kern="0" dirty="0">
                <a:solidFill>
                  <a:prstClr val="black"/>
                </a:solidFill>
                <a:latin typeface="맑은 고딕"/>
                <a:ea typeface="맑은 고딕"/>
              </a:rPr>
              <a:t>”</a:t>
            </a: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과 프로젝트 진행 </a:t>
            </a:r>
            <a:r>
              <a:rPr lang="en-US" altLang="ko-KR" sz="1200" kern="0" dirty="0">
                <a:solidFill>
                  <a:prstClr val="black"/>
                </a:solidFill>
                <a:latin typeface="맑은 고딕"/>
                <a:ea typeface="맑은 고딕"/>
              </a:rPr>
              <a:t>“</a:t>
            </a: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프로세스</a:t>
            </a:r>
            <a:r>
              <a:rPr lang="en-US" altLang="ko-KR" sz="1200" kern="0" dirty="0">
                <a:solidFill>
                  <a:prstClr val="black"/>
                </a:solidFill>
                <a:latin typeface="맑은 고딕"/>
                <a:ea typeface="맑은 고딕"/>
              </a:rPr>
              <a:t>”</a:t>
            </a: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에 대해 이루어지는 것을 말한다</a:t>
            </a:r>
            <a:r>
              <a:rPr lang="en-US" altLang="ko-KR" sz="1200" kern="0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endParaRPr lang="en-US" altLang="ko-KR" sz="1200" kern="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7781" lvl="0" indent="0">
              <a:buNone/>
              <a:defRPr/>
            </a:pPr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201CF38E-4723-DD45-9D62-2156D39B8C77}"/>
              </a:ext>
            </a:extLst>
          </p:cNvPr>
          <p:cNvSpPr/>
          <p:nvPr/>
        </p:nvSpPr>
        <p:spPr>
          <a:xfrm>
            <a:off x="654611" y="3807489"/>
            <a:ext cx="1411357" cy="5494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/>
          <a:p>
            <a:pPr marL="0" lvl="1" algn="ctr" defTabSz="1407995" eaLnBrk="0" hangingPunct="0"/>
            <a:r>
              <a:rPr lang="ko-KR" altLang="en-US" sz="1100" b="1" kern="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측정 지표 정의</a:t>
            </a:r>
            <a:endParaRPr lang="en-US" altLang="ko-KR" sz="1100" b="1" kern="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CDD7A56A-1638-9546-9D3E-C589AB9D3BA1}"/>
              </a:ext>
            </a:extLst>
          </p:cNvPr>
          <p:cNvSpPr/>
          <p:nvPr/>
        </p:nvSpPr>
        <p:spPr>
          <a:xfrm>
            <a:off x="662130" y="4773861"/>
            <a:ext cx="1411357" cy="5494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/>
          <a:p>
            <a:pPr marL="0" lvl="1" algn="ctr" defTabSz="1407995" eaLnBrk="0" hangingPunct="0"/>
            <a:r>
              <a:rPr lang="ko-KR" altLang="en-US" sz="1100" b="1" kern="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 산출물 정의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7BA4F175-6DF1-CB4E-8C7A-F463A10C0E51}"/>
              </a:ext>
            </a:extLst>
          </p:cNvPr>
          <p:cNvSpPr/>
          <p:nvPr/>
        </p:nvSpPr>
        <p:spPr>
          <a:xfrm>
            <a:off x="662130" y="5746950"/>
            <a:ext cx="1411357" cy="5494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/>
          <a:p>
            <a:pPr marL="0" lvl="1" algn="ctr" defTabSz="1407995" eaLnBrk="0" hangingPunct="0"/>
            <a:r>
              <a:rPr lang="ko-KR" altLang="en-US" sz="1100" b="1" kern="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품질 관리 활동 식별 및 일정 수립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571063-D7B1-4B45-96E5-621DAA9F3F97}"/>
              </a:ext>
            </a:extLst>
          </p:cNvPr>
          <p:cNvSpPr/>
          <p:nvPr/>
        </p:nvSpPr>
        <p:spPr>
          <a:xfrm>
            <a:off x="2156576" y="3831044"/>
            <a:ext cx="3667753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상태를 파악 할 수 있는 측정 지표를 선정하고</a:t>
            </a: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marL="88900" indent="-88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지표의 측정방법</a:t>
            </a: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측정주기</a:t>
            </a: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방법 등을 정의한다</a:t>
            </a: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D965CF6-3BC6-5D44-B483-FFEC371EECE1}"/>
              </a:ext>
            </a:extLst>
          </p:cNvPr>
          <p:cNvSpPr/>
          <p:nvPr/>
        </p:nvSpPr>
        <p:spPr>
          <a:xfrm>
            <a:off x="2156576" y="4697254"/>
            <a:ext cx="3667753" cy="797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spcBef>
                <a:spcPts val="3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000" kern="0" dirty="0">
                <a:ea typeface="맑은 고딕" panose="020B0503020000020004" pitchFamily="50" charset="-127"/>
              </a:rPr>
              <a:t>프로젝트 특성</a:t>
            </a:r>
            <a:r>
              <a:rPr lang="en-US" altLang="ko-KR" sz="1000" kern="0" dirty="0">
                <a:ea typeface="맑은 고딕" panose="020B0503020000020004" pitchFamily="50" charset="-127"/>
              </a:rPr>
              <a:t>/</a:t>
            </a:r>
            <a:r>
              <a:rPr lang="ko-KR" altLang="en-US" sz="1000" kern="0" dirty="0">
                <a:ea typeface="맑은 고딕" panose="020B0503020000020004" pitchFamily="50" charset="-127"/>
              </a:rPr>
              <a:t>환경을 고려하여 고객 인도 산출물을 </a:t>
            </a:r>
            <a:r>
              <a:rPr lang="ko-KR" altLang="en-US" sz="1000" kern="0" dirty="0" err="1">
                <a:ea typeface="맑은 고딕" panose="020B0503020000020004" pitchFamily="50" charset="-127"/>
              </a:rPr>
              <a:t>테일러링하여</a:t>
            </a:r>
            <a:r>
              <a:rPr lang="ko-KR" altLang="en-US" sz="1000" kern="0" dirty="0">
                <a:ea typeface="맑은 고딕" panose="020B0503020000020004" pitchFamily="50" charset="-127"/>
              </a:rPr>
              <a:t> 정의하며 고객과 합의한다</a:t>
            </a:r>
            <a:r>
              <a:rPr lang="en-US" altLang="ko-KR" sz="1000" kern="0" dirty="0">
                <a:ea typeface="맑은 고딕" panose="020B0503020000020004" pitchFamily="50" charset="-127"/>
              </a:rPr>
              <a:t>.</a:t>
            </a:r>
          </a:p>
          <a:p>
            <a:pPr marL="88900" indent="-88900">
              <a:spcBef>
                <a:spcPts val="3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000" kern="0" dirty="0">
                <a:ea typeface="맑은 고딕" panose="020B0503020000020004" pitchFamily="50" charset="-127"/>
              </a:rPr>
              <a:t>애자일 특성을 고려하여 불필요한 문서는 만들지 않도록 하며</a:t>
            </a:r>
            <a:r>
              <a:rPr lang="en-US" altLang="ko-KR" sz="1000" kern="0" dirty="0">
                <a:ea typeface="맑은 고딕" panose="020B0503020000020004" pitchFamily="50" charset="-127"/>
              </a:rPr>
              <a:t>,</a:t>
            </a:r>
            <a:r>
              <a:rPr lang="ko-KR" altLang="en-US" sz="1000" kern="0" dirty="0">
                <a:ea typeface="맑은 고딕" panose="020B0503020000020004" pitchFamily="50" charset="-127"/>
              </a:rPr>
              <a:t> 산출물 규격의 자유도가 높아야 한다</a:t>
            </a:r>
            <a:r>
              <a:rPr lang="en-US" altLang="ko-KR" sz="1000" kern="0" dirty="0"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E098E6F-B059-964D-9278-E00284B7ACB3}"/>
              </a:ext>
            </a:extLst>
          </p:cNvPr>
          <p:cNvSpPr/>
          <p:nvPr/>
        </p:nvSpPr>
        <p:spPr>
          <a:xfrm>
            <a:off x="2156576" y="5846224"/>
            <a:ext cx="36677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spcBef>
                <a:spcPts val="3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000" kern="0" dirty="0" err="1">
                <a:ea typeface="맑은 고딕" panose="020B0503020000020004" pitchFamily="50" charset="-127"/>
              </a:rPr>
              <a:t>측정지표와</a:t>
            </a:r>
            <a:r>
              <a:rPr lang="ko-KR" altLang="en-US" sz="1000" kern="0" dirty="0">
                <a:ea typeface="맑은 고딕" panose="020B0503020000020004" pitchFamily="50" charset="-127"/>
              </a:rPr>
              <a:t> 필요 산출물에 대한 품질관리 활동을 정의한 품질관리 계획서를 완성한다</a:t>
            </a:r>
            <a:r>
              <a:rPr lang="en-US" altLang="ko-KR" sz="1000" kern="0" dirty="0"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" name="모서리가 접힌 도형[F] 5">
            <a:extLst>
              <a:ext uri="{FF2B5EF4-FFF2-40B4-BE49-F238E27FC236}">
                <a16:creationId xmlns:a16="http://schemas.microsoft.com/office/drawing/2014/main" id="{46A95D83-FDA5-B24C-A7B2-4955B4851B29}"/>
              </a:ext>
            </a:extLst>
          </p:cNvPr>
          <p:cNvSpPr/>
          <p:nvPr/>
        </p:nvSpPr>
        <p:spPr>
          <a:xfrm>
            <a:off x="5824329" y="3841418"/>
            <a:ext cx="939972" cy="605294"/>
          </a:xfrm>
          <a:prstGeom prst="foldedCorner">
            <a:avLst/>
          </a:prstGeom>
          <a:solidFill>
            <a:srgbClr val="FEFFA7"/>
          </a:solidFill>
          <a:ln w="6350">
            <a:solidFill>
              <a:srgbClr val="FFCC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6800" rIns="0" bIns="0" rtlCol="0" anchor="ctr">
            <a:noAutofit/>
            <a:scene3d>
              <a:camera prst="orthographicFront"/>
              <a:lightRig rig="threePt" dir="t"/>
            </a:scene3d>
            <a:sp3d>
              <a:bevelT w="127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번다운차트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ko-KR" altLang="en-US" sz="1100" dirty="0" err="1">
                <a:solidFill>
                  <a:schemeClr val="tx1"/>
                </a:solidFill>
              </a:rPr>
              <a:t>번업차트</a:t>
            </a:r>
            <a:endParaRPr lang="ko-Kore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모서리가 접힌 도형[F] 48">
            <a:extLst>
              <a:ext uri="{FF2B5EF4-FFF2-40B4-BE49-F238E27FC236}">
                <a16:creationId xmlns:a16="http://schemas.microsoft.com/office/drawing/2014/main" id="{8590015B-B208-0D4D-B898-AAD4163BF816}"/>
              </a:ext>
            </a:extLst>
          </p:cNvPr>
          <p:cNvSpPr/>
          <p:nvPr/>
        </p:nvSpPr>
        <p:spPr>
          <a:xfrm>
            <a:off x="6828181" y="3841418"/>
            <a:ext cx="939972" cy="605294"/>
          </a:xfrm>
          <a:prstGeom prst="foldedCorner">
            <a:avLst/>
          </a:prstGeom>
          <a:solidFill>
            <a:srgbClr val="FEFFA7"/>
          </a:solidFill>
          <a:ln w="6350">
            <a:solidFill>
              <a:srgbClr val="FFCC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6800" rIns="0" bIns="0" rtlCol="0" anchor="ctr">
            <a:noAutofit/>
            <a:scene3d>
              <a:camera prst="orthographicFront"/>
              <a:lightRig rig="threePt" dir="t"/>
            </a:scene3d>
            <a:sp3d>
              <a:bevelT w="127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스프린트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ko-KR" altLang="en-US" sz="1100" dirty="0">
                <a:solidFill>
                  <a:schemeClr val="tx1"/>
                </a:solidFill>
              </a:rPr>
              <a:t>속도</a:t>
            </a:r>
            <a:endParaRPr lang="ko-Kore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모서리가 접힌 도형[F] 49">
            <a:extLst>
              <a:ext uri="{FF2B5EF4-FFF2-40B4-BE49-F238E27FC236}">
                <a16:creationId xmlns:a16="http://schemas.microsoft.com/office/drawing/2014/main" id="{4999AC8D-3CCE-8A41-98DC-4D65B71C9FCF}"/>
              </a:ext>
            </a:extLst>
          </p:cNvPr>
          <p:cNvSpPr/>
          <p:nvPr/>
        </p:nvSpPr>
        <p:spPr>
          <a:xfrm>
            <a:off x="7832034" y="3841418"/>
            <a:ext cx="939972" cy="605294"/>
          </a:xfrm>
          <a:prstGeom prst="foldedCorner">
            <a:avLst/>
          </a:prstGeom>
          <a:solidFill>
            <a:srgbClr val="FEFFA7"/>
          </a:solidFill>
          <a:ln w="6350">
            <a:solidFill>
              <a:srgbClr val="FFCC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6800" rIns="0" bIns="0" rtlCol="0" anchor="ctr">
            <a:noAutofit/>
            <a:scene3d>
              <a:camera prst="orthographicFront"/>
              <a:lightRig rig="threePt" dir="t"/>
            </a:scene3d>
            <a:sp3d>
              <a:bevelT w="127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결함율</a:t>
            </a:r>
          </a:p>
        </p:txBody>
      </p:sp>
      <p:sp>
        <p:nvSpPr>
          <p:cNvPr id="51" name="모서리가 접힌 도형[F] 50">
            <a:extLst>
              <a:ext uri="{FF2B5EF4-FFF2-40B4-BE49-F238E27FC236}">
                <a16:creationId xmlns:a16="http://schemas.microsoft.com/office/drawing/2014/main" id="{D1A38F2F-0CDA-C448-A791-5D9124BAE634}"/>
              </a:ext>
            </a:extLst>
          </p:cNvPr>
          <p:cNvSpPr/>
          <p:nvPr/>
        </p:nvSpPr>
        <p:spPr>
          <a:xfrm>
            <a:off x="5824329" y="4716061"/>
            <a:ext cx="939972" cy="605294"/>
          </a:xfrm>
          <a:prstGeom prst="foldedCorner">
            <a:avLst/>
          </a:prstGeom>
          <a:solidFill>
            <a:srgbClr val="FEFFA7"/>
          </a:solidFill>
          <a:ln w="6350">
            <a:solidFill>
              <a:srgbClr val="FFCC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6800" rIns="0" bIns="0" rtlCol="0" anchor="ctr">
            <a:noAutofit/>
            <a:scene3d>
              <a:camera prst="orthographicFront"/>
              <a:lightRig rig="threePt" dir="t"/>
            </a:scene3d>
            <a:sp3d>
              <a:bevelT w="127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산출물</a:t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ko-KR" altLang="en-US" sz="1100" dirty="0" err="1">
                <a:solidFill>
                  <a:schemeClr val="tx1"/>
                </a:solidFill>
              </a:rPr>
              <a:t>테일러링</a:t>
            </a:r>
            <a:r>
              <a:rPr lang="ko-KR" altLang="en-US" sz="1100" dirty="0">
                <a:solidFill>
                  <a:schemeClr val="tx1"/>
                </a:solidFill>
              </a:rPr>
              <a:t> 내역서</a:t>
            </a:r>
            <a:endParaRPr lang="ko-Kore-KR" altLang="en-US" sz="1100" dirty="0">
              <a:solidFill>
                <a:schemeClr val="tx1"/>
              </a:solidFill>
            </a:endParaRPr>
          </a:p>
        </p:txBody>
      </p:sp>
      <p:sp>
        <p:nvSpPr>
          <p:cNvPr id="52" name="모서리가 접힌 도형[F] 51">
            <a:extLst>
              <a:ext uri="{FF2B5EF4-FFF2-40B4-BE49-F238E27FC236}">
                <a16:creationId xmlns:a16="http://schemas.microsoft.com/office/drawing/2014/main" id="{F1A870A6-73EB-4F49-9C56-9DDD129D9DFA}"/>
              </a:ext>
            </a:extLst>
          </p:cNvPr>
          <p:cNvSpPr/>
          <p:nvPr/>
        </p:nvSpPr>
        <p:spPr>
          <a:xfrm>
            <a:off x="6838121" y="4716061"/>
            <a:ext cx="939972" cy="605294"/>
          </a:xfrm>
          <a:prstGeom prst="foldedCorner">
            <a:avLst/>
          </a:prstGeom>
          <a:solidFill>
            <a:srgbClr val="FEFFA7"/>
          </a:solidFill>
          <a:ln w="6350">
            <a:solidFill>
              <a:srgbClr val="FFCC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6800" rIns="0" bIns="0" rtlCol="0" anchor="ctr">
            <a:noAutofit/>
            <a:scene3d>
              <a:camera prst="orthographicFront"/>
              <a:lightRig rig="threePt" dir="t"/>
            </a:scene3d>
            <a:sp3d>
              <a:bevelT w="127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산출물</a:t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ko-KR" altLang="en-US" sz="1100" dirty="0">
                <a:solidFill>
                  <a:schemeClr val="tx1"/>
                </a:solidFill>
              </a:rPr>
              <a:t>흐름도</a:t>
            </a:r>
            <a:endParaRPr lang="ko-Kore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3A639D-978F-3743-933C-82C8BA889931}"/>
              </a:ext>
            </a:extLst>
          </p:cNvPr>
          <p:cNvSpPr/>
          <p:nvPr/>
        </p:nvSpPr>
        <p:spPr>
          <a:xfrm>
            <a:off x="7771955" y="4723774"/>
            <a:ext cx="499455" cy="371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>
              <a:lnSpc>
                <a:spcPct val="110000"/>
              </a:lnSpc>
              <a:spcBef>
                <a:spcPts val="308"/>
              </a:spcBef>
              <a:tabLst>
                <a:tab pos="327959" algn="l"/>
              </a:tabLst>
            </a:pPr>
            <a:r>
              <a:rPr kumimoji="1"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… 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CAC0783-D22E-C54C-BFEA-AB6675EE675E}"/>
              </a:ext>
            </a:extLst>
          </p:cNvPr>
          <p:cNvSpPr/>
          <p:nvPr/>
        </p:nvSpPr>
        <p:spPr>
          <a:xfrm>
            <a:off x="5824329" y="5655002"/>
            <a:ext cx="829137" cy="73336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bIns="0" rtlCol="0" anchor="ctr">
            <a:noAutofit/>
            <a:scene3d>
              <a:camera prst="orthographicFront"/>
              <a:lightRig rig="threePt" dir="t"/>
            </a:scene3d>
            <a:sp3d>
              <a:bevelT w="127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/>
          <a:p>
            <a:pPr algn="ctr"/>
            <a:r>
              <a:rPr lang="en-US" altLang="ko-Kore-KR" sz="1100" dirty="0">
                <a:solidFill>
                  <a:schemeClr val="tx1"/>
                </a:solidFill>
              </a:rPr>
              <a:t>Inspection</a:t>
            </a:r>
            <a:endParaRPr lang="ko-Kore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303EDB2-9FA1-5440-BFF8-DAAFC1C8B8D2}"/>
              </a:ext>
            </a:extLst>
          </p:cNvPr>
          <p:cNvSpPr/>
          <p:nvPr/>
        </p:nvSpPr>
        <p:spPr>
          <a:xfrm>
            <a:off x="6708911" y="5655002"/>
            <a:ext cx="829137" cy="73336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bIns="0" rtlCol="0" anchor="ctr">
            <a:noAutofit/>
            <a:scene3d>
              <a:camera prst="orthographicFront"/>
              <a:lightRig rig="threePt" dir="t"/>
            </a:scene3d>
            <a:sp3d>
              <a:bevelT w="127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/>
          <a:p>
            <a:pPr algn="ctr"/>
            <a:r>
              <a:rPr lang="en-US" altLang="ko-Kore-KR" sz="1100" dirty="0">
                <a:solidFill>
                  <a:schemeClr val="tx1"/>
                </a:solidFill>
              </a:rPr>
              <a:t>Code </a:t>
            </a:r>
            <a:br>
              <a:rPr lang="en-US" altLang="ko-Kore-KR" sz="1100" dirty="0">
                <a:solidFill>
                  <a:schemeClr val="tx1"/>
                </a:solidFill>
              </a:rPr>
            </a:br>
            <a:r>
              <a:rPr lang="en-US" altLang="ko-Kore-KR" sz="1100" dirty="0">
                <a:solidFill>
                  <a:schemeClr val="tx1"/>
                </a:solidFill>
              </a:rPr>
              <a:t>Review</a:t>
            </a:r>
            <a:endParaRPr lang="ko-Kore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813A392-CBBA-D34E-82C8-51F02E57DF6E}"/>
              </a:ext>
            </a:extLst>
          </p:cNvPr>
          <p:cNvSpPr/>
          <p:nvPr/>
        </p:nvSpPr>
        <p:spPr>
          <a:xfrm>
            <a:off x="7623311" y="5655002"/>
            <a:ext cx="829137" cy="73336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bIns="0" rtlCol="0" anchor="ctr">
            <a:noAutofit/>
            <a:scene3d>
              <a:camera prst="orthographicFront"/>
              <a:lightRig rig="threePt" dir="t"/>
            </a:scene3d>
            <a:sp3d>
              <a:bevelT w="127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/>
          <a:p>
            <a:pPr algn="ctr"/>
            <a:r>
              <a:rPr lang="en-US" altLang="ko-Kore-KR" sz="1100" dirty="0">
                <a:solidFill>
                  <a:schemeClr val="tx1"/>
                </a:solidFill>
              </a:rPr>
              <a:t>Peer </a:t>
            </a:r>
            <a:br>
              <a:rPr lang="en-US" altLang="ko-Kore-KR" sz="1100" dirty="0">
                <a:solidFill>
                  <a:schemeClr val="tx1"/>
                </a:solidFill>
              </a:rPr>
            </a:br>
            <a:r>
              <a:rPr lang="en-US" altLang="ko-Kore-KR" sz="1100" dirty="0">
                <a:solidFill>
                  <a:schemeClr val="tx1"/>
                </a:solidFill>
              </a:rPr>
              <a:t>Review</a:t>
            </a:r>
            <a:endParaRPr lang="ko-Kore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7FC3791-4561-5546-A8AC-761F8BD3932A}"/>
              </a:ext>
            </a:extLst>
          </p:cNvPr>
          <p:cNvSpPr/>
          <p:nvPr/>
        </p:nvSpPr>
        <p:spPr>
          <a:xfrm>
            <a:off x="8517832" y="5655002"/>
            <a:ext cx="829137" cy="73336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bIns="0" rtlCol="0" anchor="ctr">
            <a:noAutofit/>
            <a:scene3d>
              <a:camera prst="orthographicFront"/>
              <a:lightRig rig="threePt" dir="t"/>
            </a:scene3d>
            <a:sp3d>
              <a:bevelT w="127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/>
          <a:p>
            <a:pPr algn="ctr"/>
            <a:r>
              <a:rPr lang="en-US" altLang="ko-Kore-KR" sz="1100" dirty="0">
                <a:solidFill>
                  <a:schemeClr val="tx1"/>
                </a:solidFill>
              </a:rPr>
              <a:t>Sprint </a:t>
            </a:r>
            <a:br>
              <a:rPr lang="en-US" altLang="ko-Kore-KR" sz="1100" dirty="0">
                <a:solidFill>
                  <a:schemeClr val="tx1"/>
                </a:solidFill>
              </a:rPr>
            </a:br>
            <a:r>
              <a:rPr lang="en-US" altLang="ko-Kore-KR" sz="1100" dirty="0">
                <a:solidFill>
                  <a:schemeClr val="tx1"/>
                </a:solidFill>
              </a:rPr>
              <a:t>Review</a:t>
            </a:r>
            <a:endParaRPr lang="ko-Kore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61B2F50-C535-0047-8A28-A637049EDA28}"/>
              </a:ext>
            </a:extLst>
          </p:cNvPr>
          <p:cNvSpPr/>
          <p:nvPr/>
        </p:nvSpPr>
        <p:spPr>
          <a:xfrm>
            <a:off x="9223189" y="5774576"/>
            <a:ext cx="499455" cy="371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>
              <a:lnSpc>
                <a:spcPct val="110000"/>
              </a:lnSpc>
              <a:spcBef>
                <a:spcPts val="308"/>
              </a:spcBef>
              <a:tabLst>
                <a:tab pos="327959" algn="l"/>
              </a:tabLst>
            </a:pPr>
            <a:r>
              <a:rPr kumimoji="1"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… 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17E8FA0-0669-A742-920F-C878701742CF}"/>
              </a:ext>
            </a:extLst>
          </p:cNvPr>
          <p:cNvSpPr/>
          <p:nvPr/>
        </p:nvSpPr>
        <p:spPr>
          <a:xfrm>
            <a:off x="8805746" y="3935836"/>
            <a:ext cx="499455" cy="371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>
              <a:lnSpc>
                <a:spcPct val="110000"/>
              </a:lnSpc>
              <a:spcBef>
                <a:spcPts val="308"/>
              </a:spcBef>
              <a:tabLst>
                <a:tab pos="327959" algn="l"/>
              </a:tabLst>
            </a:pPr>
            <a:r>
              <a:rPr kumimoji="1"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1450805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Agile Delivery Process – </a:t>
            </a:r>
            <a:r>
              <a:rPr lang="ko-KR" altLang="en-US" dirty="0"/>
              <a:t>품질</a:t>
            </a:r>
            <a:r>
              <a:rPr lang="en-US" altLang="ko-KR" dirty="0"/>
              <a:t>/</a:t>
            </a:r>
            <a:r>
              <a:rPr lang="ko-KR" altLang="en-US" dirty="0"/>
              <a:t>소통 계획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49F7880-62EE-E64C-A8AA-41F3D4B00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프로젝트의 진행상황 및 위험</a:t>
            </a:r>
            <a:r>
              <a:rPr lang="en-US" altLang="ko-KR" dirty="0"/>
              <a:t>/</a:t>
            </a:r>
            <a:r>
              <a:rPr lang="ko-KR" altLang="en-US" dirty="0"/>
              <a:t>이슈에 대해 이해당사자들과 공유하고</a:t>
            </a:r>
            <a:r>
              <a:rPr lang="en-US" altLang="ko-KR" dirty="0"/>
              <a:t>,</a:t>
            </a:r>
            <a:r>
              <a:rPr lang="ko-KR" altLang="en-US" dirty="0"/>
              <a:t> 대응하기 위한 계획을 수립</a:t>
            </a:r>
            <a:endParaRPr lang="ko-Kore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D78C393-B5AD-814A-ADBC-FBF298E4E6A4}"/>
              </a:ext>
            </a:extLst>
          </p:cNvPr>
          <p:cNvGrpSpPr/>
          <p:nvPr/>
        </p:nvGrpSpPr>
        <p:grpSpPr>
          <a:xfrm>
            <a:off x="777602" y="1129161"/>
            <a:ext cx="8503349" cy="1774779"/>
            <a:chOff x="777602" y="1369400"/>
            <a:chExt cx="8503349" cy="1774779"/>
          </a:xfrm>
        </p:grpSpPr>
        <p:sp>
          <p:nvSpPr>
            <p:cNvPr id="7" name="갈매기형 수장 6"/>
            <p:cNvSpPr/>
            <p:nvPr/>
          </p:nvSpPr>
          <p:spPr>
            <a:xfrm>
              <a:off x="777602" y="1626171"/>
              <a:ext cx="2190289" cy="244874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lIns="49530" tIns="24765" rIns="49530" bIns="24765" anchor="ctr"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marL="0" lvl="1" algn="ctr"/>
              <a:r>
                <a:rPr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  <a:cs typeface="Lato Black" charset="0"/>
                </a:rPr>
                <a:t>Initiating</a:t>
              </a:r>
            </a:p>
          </p:txBody>
        </p:sp>
        <p:sp>
          <p:nvSpPr>
            <p:cNvPr id="8" name="갈매기형 수장 7"/>
            <p:cNvSpPr/>
            <p:nvPr/>
          </p:nvSpPr>
          <p:spPr>
            <a:xfrm>
              <a:off x="2928563" y="1626171"/>
              <a:ext cx="2156435" cy="244874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lIns="49530" tIns="24765" rIns="49530" bIns="24765" anchor="ctr"/>
            <a:lstStyle/>
            <a:p>
              <a:pPr marL="0" lvl="1" algn="ctr"/>
              <a:r>
                <a:rPr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  <a:cs typeface="Lato Black" charset="0"/>
                </a:rPr>
                <a:t>Planning</a:t>
              </a:r>
            </a:p>
          </p:txBody>
        </p:sp>
        <p:sp>
          <p:nvSpPr>
            <p:cNvPr id="10" name="갈매기형 수장 9"/>
            <p:cNvSpPr/>
            <p:nvPr/>
          </p:nvSpPr>
          <p:spPr>
            <a:xfrm>
              <a:off x="5043512" y="1626171"/>
              <a:ext cx="4062490" cy="244874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lIns="49530" tIns="24765" rIns="49530" bIns="24765" anchor="ctr"/>
            <a:lstStyle/>
            <a:p>
              <a:pPr marL="0" lvl="1" algn="ctr"/>
              <a:r>
                <a:rPr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  <a:cs typeface="Lato Black" charset="0"/>
                </a:rPr>
                <a:t>Executing &amp; Control</a:t>
              </a:r>
            </a:p>
          </p:txBody>
        </p:sp>
        <p:cxnSp>
          <p:nvCxnSpPr>
            <p:cNvPr id="11" name="꺾인 연결선 10"/>
            <p:cNvCxnSpPr>
              <a:stCxn id="16" idx="3"/>
              <a:endCxn id="17" idx="2"/>
            </p:cNvCxnSpPr>
            <p:nvPr/>
          </p:nvCxnSpPr>
          <p:spPr bwMode="auto">
            <a:xfrm flipV="1">
              <a:off x="1702011" y="2802735"/>
              <a:ext cx="622802" cy="86035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cxnSpLocks/>
            </p:cNvCxnSpPr>
            <p:nvPr/>
          </p:nvCxnSpPr>
          <p:spPr bwMode="auto">
            <a:xfrm>
              <a:off x="2761268" y="2616807"/>
              <a:ext cx="206623" cy="0"/>
            </a:xfrm>
            <a:prstGeom prst="straightConnector1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15" idx="2"/>
              <a:endCxn id="16" idx="0"/>
            </p:cNvCxnSpPr>
            <p:nvPr/>
          </p:nvCxnSpPr>
          <p:spPr bwMode="auto">
            <a:xfrm>
              <a:off x="1265556" y="2449703"/>
              <a:ext cx="0" cy="184997"/>
            </a:xfrm>
            <a:prstGeom prst="straightConnector1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829100" y="1941563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Scrum </a:t>
              </a:r>
              <a:r>
                <a:rPr lang="en-US" altLang="ko-KR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Team</a:t>
              </a:r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구성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29100" y="2634700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Scrum </a:t>
              </a:r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환경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구성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888357" y="2294595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Product</a:t>
              </a:r>
            </a:p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Backlog</a:t>
              </a:r>
              <a:r>
                <a:rPr lang="ko-KR" altLang="en-US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도출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67892" y="2294595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Release </a:t>
              </a:r>
              <a:b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</a:br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Planning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047426" y="1932649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일감크기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추정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155235" y="2282366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</a:p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Planning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95207" y="2631874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성과측정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및 분석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653466" y="1930782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Daily Scrum</a:t>
              </a:r>
            </a:p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Meeting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182805" y="2627557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</a:p>
            <a:p>
              <a:pPr marL="0" lvl="1" algn="ctr" defTabSz="1407995" eaLnBrk="0" hangingPunct="0"/>
              <a:r>
                <a:rPr lang="ko-KR" altLang="en-US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회고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130901" y="2294595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</a:p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Review</a:t>
              </a:r>
            </a:p>
          </p:txBody>
        </p:sp>
        <p:sp>
          <p:nvSpPr>
            <p:cNvPr id="26" name="object 17"/>
            <p:cNvSpPr txBox="1"/>
            <p:nvPr/>
          </p:nvSpPr>
          <p:spPr>
            <a:xfrm>
              <a:off x="843424" y="1369400"/>
              <a:ext cx="4209828" cy="210938"/>
            </a:xfrm>
            <a:prstGeom prst="rect">
              <a:avLst/>
            </a:prstGeom>
            <a:noFill/>
          </p:spPr>
          <p:txBody>
            <a:bodyPr wrap="square" lIns="56499" tIns="28249" rIns="56499" bIns="28249" rtlCol="0">
              <a:sp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</a:sp3d>
            </a:bodyPr>
            <a:lstStyle>
              <a:defPPr>
                <a:defRPr lang="ko-KR"/>
              </a:defPPr>
              <a:lvl1pPr algn="ctr">
                <a:defRPr sz="120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Lato Black" charset="0"/>
                </a:defRPr>
              </a:lvl1pPr>
            </a:lstStyle>
            <a:p>
              <a:pPr marL="0" lvl="1" algn="ctr" defTabSz="1407995" eaLnBrk="0" hangingPunct="0">
                <a:defRPr/>
              </a:pPr>
              <a:r>
                <a:rPr lang="en-US"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  <a:r>
                <a:rPr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Zero</a:t>
              </a:r>
            </a:p>
          </p:txBody>
        </p:sp>
        <p:sp>
          <p:nvSpPr>
            <p:cNvPr id="27" name="object 17"/>
            <p:cNvSpPr txBox="1"/>
            <p:nvPr/>
          </p:nvSpPr>
          <p:spPr>
            <a:xfrm>
              <a:off x="5071123" y="1369400"/>
              <a:ext cx="4209828" cy="210938"/>
            </a:xfrm>
            <a:prstGeom prst="rect">
              <a:avLst/>
            </a:prstGeom>
            <a:noFill/>
          </p:spPr>
          <p:txBody>
            <a:bodyPr wrap="square" lIns="56499" tIns="28249" rIns="56499" bIns="28249" rtlCol="0">
              <a:sp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</a:sp3d>
            </a:bodyPr>
            <a:lstStyle>
              <a:defPPr>
                <a:defRPr lang="ko-KR"/>
              </a:defPPr>
              <a:lvl1pPr algn="ctr" defTabSz="914400" latinLnBrk="0">
                <a:defRPr sz="900" b="1" kern="0">
                  <a:solidFill>
                    <a:srgbClr val="F79646">
                      <a:lumMod val="75000"/>
                    </a:srgb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Lato Black" charset="0"/>
                </a:defRPr>
              </a:lvl1pPr>
            </a:lstStyle>
            <a:p>
              <a:pPr marL="0" lvl="1" algn="ctr" defTabSz="1407995" eaLnBrk="0" hangingPunct="0"/>
              <a:r>
                <a:rPr lang="en-US"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  <a:r>
                <a:rPr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lang="en-US"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#1 ~ #N</a:t>
              </a:r>
              <a:endParaRPr sz="1000" kern="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28" name="꺾인 연결선 27"/>
            <p:cNvCxnSpPr>
              <a:stCxn id="15" idx="3"/>
              <a:endCxn id="17" idx="0"/>
            </p:cNvCxnSpPr>
            <p:nvPr/>
          </p:nvCxnSpPr>
          <p:spPr>
            <a:xfrm>
              <a:off x="1702011" y="2195633"/>
              <a:ext cx="622802" cy="98962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4047029" y="2636039"/>
              <a:ext cx="872911" cy="5081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ko-KR" altLang="en-US" sz="1100" b="1" kern="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품질</a:t>
              </a:r>
              <a:r>
                <a:rPr lang="en-US" altLang="ko-KR" sz="1100" b="1" kern="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/</a:t>
              </a:r>
              <a:r>
                <a:rPr lang="ko-KR" altLang="en-US" sz="1100" b="1" kern="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소통</a:t>
              </a:r>
              <a:endParaRPr lang="en-US" altLang="ko-KR" sz="1100" b="1" kern="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en-US" altLang="ko-KR" sz="1100" b="1" kern="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Planning</a:t>
              </a:r>
            </a:p>
          </p:txBody>
        </p:sp>
        <p:cxnSp>
          <p:nvCxnSpPr>
            <p:cNvPr id="31" name="꺾인 연결선 30"/>
            <p:cNvCxnSpPr>
              <a:stCxn id="19" idx="3"/>
              <a:endCxn id="21" idx="1"/>
            </p:cNvCxnSpPr>
            <p:nvPr/>
          </p:nvCxnSpPr>
          <p:spPr>
            <a:xfrm>
              <a:off x="4920337" y="2186719"/>
              <a:ext cx="234898" cy="349717"/>
            </a:xfrm>
            <a:prstGeom prst="bentConnector3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>
              <a:stCxn id="18" idx="0"/>
              <a:endCxn id="19" idx="1"/>
            </p:cNvCxnSpPr>
            <p:nvPr/>
          </p:nvCxnSpPr>
          <p:spPr>
            <a:xfrm rot="5400000" flipH="1" flipV="1">
              <a:off x="3671949" y="1919118"/>
              <a:ext cx="107876" cy="643078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cxnSpLocks/>
              <a:stCxn id="18" idx="2"/>
              <a:endCxn id="29" idx="1"/>
            </p:cNvCxnSpPr>
            <p:nvPr/>
          </p:nvCxnSpPr>
          <p:spPr>
            <a:xfrm rot="16200000" flipH="1">
              <a:off x="3682001" y="2525081"/>
              <a:ext cx="87374" cy="642681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>
              <a:stCxn id="21" idx="0"/>
              <a:endCxn id="23" idx="1"/>
            </p:cNvCxnSpPr>
            <p:nvPr/>
          </p:nvCxnSpPr>
          <p:spPr>
            <a:xfrm rot="5400000" flipH="1" flipV="1">
              <a:off x="6073821" y="1702722"/>
              <a:ext cx="97514" cy="1061775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>
              <a:stCxn id="23" idx="3"/>
              <a:endCxn id="25" idx="0"/>
            </p:cNvCxnSpPr>
            <p:nvPr/>
          </p:nvCxnSpPr>
          <p:spPr>
            <a:xfrm>
              <a:off x="7526377" y="2184852"/>
              <a:ext cx="1040980" cy="109743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 35"/>
            <p:cNvCxnSpPr>
              <a:stCxn id="25" idx="2"/>
              <a:endCxn id="24" idx="3"/>
            </p:cNvCxnSpPr>
            <p:nvPr/>
          </p:nvCxnSpPr>
          <p:spPr>
            <a:xfrm rot="5400000">
              <a:off x="8272091" y="2586361"/>
              <a:ext cx="78892" cy="511641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24" idx="1"/>
              <a:endCxn id="22" idx="3"/>
            </p:cNvCxnSpPr>
            <p:nvPr/>
          </p:nvCxnSpPr>
          <p:spPr>
            <a:xfrm flipH="1">
              <a:off x="6968118" y="2881627"/>
              <a:ext cx="214687" cy="4317"/>
            </a:xfrm>
            <a:prstGeom prst="straightConnector1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22" idx="1"/>
              <a:endCxn id="21" idx="2"/>
            </p:cNvCxnSpPr>
            <p:nvPr/>
          </p:nvCxnSpPr>
          <p:spPr>
            <a:xfrm rot="10800000">
              <a:off x="5591691" y="2790506"/>
              <a:ext cx="503516" cy="95438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>
              <a:stCxn id="29" idx="3"/>
              <a:endCxn id="21" idx="1"/>
            </p:cNvCxnSpPr>
            <p:nvPr/>
          </p:nvCxnSpPr>
          <p:spPr>
            <a:xfrm flipV="1">
              <a:off x="4919940" y="2536436"/>
              <a:ext cx="235295" cy="353673"/>
            </a:xfrm>
            <a:prstGeom prst="bentConnector3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DC503DA-2405-CA44-A982-067AB48275F1}"/>
              </a:ext>
            </a:extLst>
          </p:cNvPr>
          <p:cNvSpPr txBox="1"/>
          <p:nvPr/>
        </p:nvSpPr>
        <p:spPr bwMode="auto">
          <a:xfrm>
            <a:off x="481780" y="3051352"/>
            <a:ext cx="9151169" cy="354629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43984" tIns="144000" rIns="71991" bIns="35996" rtlCol="0" anchor="t">
            <a:noAutofit/>
          </a:bodyPr>
          <a:lstStyle>
            <a:defPPr>
              <a:defRPr lang="ko-KR"/>
            </a:defPPr>
            <a:lvl1pPr marL="171450" indent="-171450" defTabSz="198438" eaLnBrk="0" latinLnBrk="0" hangingPunct="0">
              <a:spcAft>
                <a:spcPts val="600"/>
              </a:spcAft>
              <a:buFont typeface="Wingdings" panose="05000000000000000000" pitchFamily="2" charset="2"/>
              <a:buChar char="§"/>
              <a:defRPr sz="1400" b="1">
                <a:solidFill>
                  <a:schemeClr val="dk1"/>
                </a:solidFill>
                <a:latin typeface="+mn-ea"/>
                <a:ea typeface="+mn-ea"/>
                <a:cs typeface="Times New Roman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marL="171431" lvl="0" indent="-171431">
              <a:spcAft>
                <a:spcPts val="400"/>
              </a:spcAft>
              <a:defRPr/>
            </a:pP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애자일 프로젝트의 의사소통 계획은 </a:t>
            </a:r>
            <a:r>
              <a:rPr lang="ko-KR" altLang="en-US" sz="1200" kern="0" dirty="0">
                <a:ea typeface="맑은 고딕" panose="020B0503020000020004" pitchFamily="50" charset="-127"/>
              </a:rPr>
              <a:t>무의미한 형식적 보고보다 동작되는 </a:t>
            </a:r>
            <a:r>
              <a:rPr lang="en-US" altLang="ko-KR" sz="1200" kern="0" dirty="0">
                <a:ea typeface="맑은 고딕" panose="020B0503020000020004" pitchFamily="50" charset="-127"/>
              </a:rPr>
              <a:t>Product</a:t>
            </a:r>
            <a:r>
              <a:rPr lang="ko-KR" altLang="en-US" sz="1200" kern="0" dirty="0" err="1">
                <a:ea typeface="맑은 고딕" panose="020B0503020000020004" pitchFamily="50" charset="-127"/>
              </a:rPr>
              <a:t>를</a:t>
            </a:r>
            <a:r>
              <a:rPr lang="ko-KR" altLang="en-US" sz="1200" kern="0" dirty="0">
                <a:ea typeface="맑은 고딕" panose="020B0503020000020004" pitchFamily="50" charset="-127"/>
              </a:rPr>
              <a:t> 보여주고</a:t>
            </a:r>
            <a:r>
              <a:rPr lang="en-US" altLang="ko-KR" sz="1200" kern="0" dirty="0">
                <a:ea typeface="맑은 고딕" panose="020B0503020000020004" pitchFamily="50" charset="-127"/>
              </a:rPr>
              <a:t>,</a:t>
            </a:r>
            <a:br>
              <a:rPr lang="en-US" altLang="ko-KR" sz="1200" kern="0" dirty="0">
                <a:ea typeface="맑은 고딕" panose="020B0503020000020004" pitchFamily="50" charset="-127"/>
              </a:rPr>
            </a:br>
            <a:r>
              <a:rPr lang="ko-KR" altLang="en-US" sz="1200" kern="0" dirty="0">
                <a:ea typeface="맑은 고딕" panose="020B0503020000020004" pitchFamily="50" charset="-127"/>
              </a:rPr>
              <a:t>의미 있는 피드백과 개선방향을 도출하는 것을 중요시함</a:t>
            </a: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endParaRPr lang="en-US" altLang="ko-KR" sz="1200" kern="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7781" lvl="0" indent="0">
              <a:buNone/>
              <a:defRPr/>
            </a:pPr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201CF38E-4723-DD45-9D62-2156D39B8C77}"/>
              </a:ext>
            </a:extLst>
          </p:cNvPr>
          <p:cNvSpPr/>
          <p:nvPr/>
        </p:nvSpPr>
        <p:spPr>
          <a:xfrm>
            <a:off x="643673" y="4081490"/>
            <a:ext cx="1411357" cy="5494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/>
          <a:p>
            <a:pPr marL="0" lvl="1" algn="ctr" defTabSz="1407995" eaLnBrk="0" hangingPunct="0"/>
            <a:r>
              <a:rPr lang="ko-KR" altLang="en-US" sz="1100" b="1" kern="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이해관계자 식별</a:t>
            </a:r>
            <a:endParaRPr lang="en-US" altLang="ko-KR" sz="1100" b="1" kern="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CDD7A56A-1638-9546-9D3E-C589AB9D3BA1}"/>
              </a:ext>
            </a:extLst>
          </p:cNvPr>
          <p:cNvSpPr/>
          <p:nvPr/>
        </p:nvSpPr>
        <p:spPr>
          <a:xfrm>
            <a:off x="651192" y="5198112"/>
            <a:ext cx="1411357" cy="5494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/>
          <a:p>
            <a:pPr marL="0" lvl="1" algn="ctr" defTabSz="1407995" eaLnBrk="0" hangingPunct="0"/>
            <a:r>
              <a:rPr lang="ko-KR" altLang="en-US" sz="1100" b="1" kern="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이해관계자별</a:t>
            </a:r>
            <a:br>
              <a:rPr lang="en-US" altLang="ko-KR" sz="1100" b="1" kern="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R" sz="1100" b="1" kern="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Comm. </a:t>
            </a:r>
            <a:r>
              <a:rPr lang="ko-KR" altLang="en-US" sz="1100" b="1" kern="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계획 수립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571063-D7B1-4B45-96E5-621DAA9F3F97}"/>
              </a:ext>
            </a:extLst>
          </p:cNvPr>
          <p:cNvSpPr/>
          <p:nvPr/>
        </p:nvSpPr>
        <p:spPr>
          <a:xfrm>
            <a:off x="2145638" y="4068958"/>
            <a:ext cx="267384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 </a:t>
            </a:r>
            <a:r>
              <a:rPr lang="ko-KR" altLang="en-US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외에 추가로 프로젝트에 영향을 미치거나</a:t>
            </a: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정보를 공유해야 할 이해관계자가 있는지 식별한다</a:t>
            </a: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D965CF6-3BC6-5D44-B483-FFEC371EECE1}"/>
              </a:ext>
            </a:extLst>
          </p:cNvPr>
          <p:cNvSpPr/>
          <p:nvPr/>
        </p:nvSpPr>
        <p:spPr>
          <a:xfrm>
            <a:off x="2145638" y="5073241"/>
            <a:ext cx="2673841" cy="1105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spcBef>
                <a:spcPts val="3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ko-KR" sz="1000" kern="0" dirty="0">
                <a:ea typeface="맑은 고딕" panose="020B0503020000020004" pitchFamily="50" charset="-127"/>
              </a:rPr>
              <a:t>Scrum </a:t>
            </a:r>
            <a:r>
              <a:rPr lang="ko-KR" altLang="en-US" sz="1000" kern="0" dirty="0">
                <a:ea typeface="맑은 고딕" panose="020B0503020000020004" pitchFamily="50" charset="-127"/>
              </a:rPr>
              <a:t>이벤트에 대한 계획을 수립하고 공유한다</a:t>
            </a:r>
            <a:r>
              <a:rPr lang="en-US" altLang="ko-KR" sz="1000" kern="0" dirty="0">
                <a:ea typeface="맑은 고딕" panose="020B0503020000020004" pitchFamily="50" charset="-127"/>
              </a:rPr>
              <a:t>.</a:t>
            </a:r>
          </a:p>
          <a:p>
            <a:pPr marL="88900" indent="-88900">
              <a:spcBef>
                <a:spcPts val="3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000" kern="0" dirty="0">
                <a:ea typeface="맑은 고딕" panose="020B0503020000020004" pitchFamily="50" charset="-127"/>
              </a:rPr>
              <a:t>추가적인 이해관계자가 있는 경우 참여자를 확대하거나</a:t>
            </a:r>
            <a:r>
              <a:rPr lang="en-US" altLang="ko-KR" sz="1000" kern="0" dirty="0">
                <a:ea typeface="맑은 고딕" panose="020B0503020000020004" pitchFamily="50" charset="-127"/>
              </a:rPr>
              <a:t>,</a:t>
            </a:r>
            <a:r>
              <a:rPr lang="ko-KR" altLang="en-US" sz="1000" kern="0" dirty="0">
                <a:ea typeface="맑은 고딕" panose="020B0503020000020004" pitchFamily="50" charset="-127"/>
              </a:rPr>
              <a:t> 추가 미팅을 계획한다</a:t>
            </a:r>
            <a:r>
              <a:rPr lang="en-US" altLang="ko-KR" sz="1000" kern="0" dirty="0">
                <a:ea typeface="맑은 고딕" panose="020B0503020000020004" pitchFamily="50" charset="-127"/>
              </a:rPr>
              <a:t>.</a:t>
            </a:r>
            <a:r>
              <a:rPr lang="ko-KR" altLang="en-US" sz="1000" kern="0" dirty="0">
                <a:ea typeface="맑은 고딕" panose="020B0503020000020004" pitchFamily="50" charset="-127"/>
              </a:rPr>
              <a:t> </a:t>
            </a:r>
            <a:br>
              <a:rPr lang="en-US" altLang="ko-KR" sz="1000" kern="0" dirty="0">
                <a:ea typeface="맑은 고딕" panose="020B0503020000020004" pitchFamily="50" charset="-127"/>
              </a:rPr>
            </a:br>
            <a:endParaRPr lang="en-US" altLang="ko-KR" sz="1000" kern="0" dirty="0">
              <a:ea typeface="맑은 고딕" panose="020B0503020000020004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CAC0783-D22E-C54C-BFEA-AB6675EE675E}"/>
              </a:ext>
            </a:extLst>
          </p:cNvPr>
          <p:cNvSpPr/>
          <p:nvPr/>
        </p:nvSpPr>
        <p:spPr>
          <a:xfrm>
            <a:off x="7235213" y="4359785"/>
            <a:ext cx="829137" cy="73336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bIns="0" rtlCol="0" anchor="ctr">
            <a:noAutofit/>
            <a:scene3d>
              <a:camera prst="orthographicFront"/>
              <a:lightRig rig="threePt" dir="t"/>
            </a:scene3d>
            <a:sp3d>
              <a:bevelT w="127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/>
          <a:p>
            <a:pPr algn="ctr"/>
            <a:r>
              <a:rPr lang="en-US" altLang="ko-Kore-KR" sz="1100" b="1" dirty="0" err="1">
                <a:solidFill>
                  <a:schemeClr val="tx1"/>
                </a:solidFill>
              </a:rPr>
              <a:t>SoS</a:t>
            </a:r>
            <a:endParaRPr lang="ko-Kore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303EDB2-9FA1-5440-BFF8-DAAFC1C8B8D2}"/>
              </a:ext>
            </a:extLst>
          </p:cNvPr>
          <p:cNvSpPr/>
          <p:nvPr/>
        </p:nvSpPr>
        <p:spPr>
          <a:xfrm>
            <a:off x="7235214" y="5256779"/>
            <a:ext cx="829137" cy="73336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bIns="0" rtlCol="0" anchor="ctr">
            <a:noAutofit/>
            <a:scene3d>
              <a:camera prst="orthographicFront"/>
              <a:lightRig rig="threePt" dir="t"/>
            </a:scene3d>
            <a:sp3d>
              <a:bevelT w="127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/>
          <a:p>
            <a:pPr algn="ctr"/>
            <a:r>
              <a:rPr lang="en-US" altLang="ko-Kore-KR" sz="1100" b="1" dirty="0">
                <a:solidFill>
                  <a:schemeClr val="tx1"/>
                </a:solidFill>
              </a:rPr>
              <a:t>Sprint </a:t>
            </a:r>
            <a:br>
              <a:rPr lang="en-US" altLang="ko-Kore-KR" sz="1100" b="1" dirty="0">
                <a:solidFill>
                  <a:schemeClr val="tx1"/>
                </a:solidFill>
              </a:rPr>
            </a:br>
            <a:r>
              <a:rPr lang="en-US" altLang="ko-Kore-KR" sz="1100" b="1" dirty="0">
                <a:solidFill>
                  <a:schemeClr val="tx1"/>
                </a:solidFill>
              </a:rPr>
              <a:t>Review</a:t>
            </a:r>
            <a:endParaRPr lang="ko-Kore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11584C6-CD3A-674F-967B-D45DED36FDCE}"/>
              </a:ext>
            </a:extLst>
          </p:cNvPr>
          <p:cNvSpPr/>
          <p:nvPr/>
        </p:nvSpPr>
        <p:spPr>
          <a:xfrm>
            <a:off x="5799857" y="4142099"/>
            <a:ext cx="1023502" cy="44912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/>
          <a:p>
            <a:pPr marL="0" lvl="1" algn="ctr" defTabSz="1407995" eaLnBrk="0" hangingPunct="0"/>
            <a:r>
              <a:rPr lang="ko-KR" altLang="en-US" sz="1100" kern="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</a:t>
            </a:r>
            <a:r>
              <a:rPr lang="en-US" altLang="ko-KR" sz="1100" kern="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sz="1100" kern="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월간</a:t>
            </a:r>
            <a:br>
              <a:rPr lang="en-US" altLang="ko-KR" sz="1100" kern="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ko-KR" altLang="en-US" sz="1100" kern="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진척보고</a:t>
            </a:r>
            <a:endParaRPr lang="en-US" altLang="ko-KR" sz="1100" kern="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9D83282-BBA9-1A4C-971E-D60981708508}"/>
              </a:ext>
            </a:extLst>
          </p:cNvPr>
          <p:cNvSpPr/>
          <p:nvPr/>
        </p:nvSpPr>
        <p:spPr>
          <a:xfrm>
            <a:off x="5799857" y="5161557"/>
            <a:ext cx="1023502" cy="44912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/>
          <a:p>
            <a:pPr marL="0" lvl="1" algn="ctr" defTabSz="1407995" eaLnBrk="0" hangingPunct="0"/>
            <a:r>
              <a:rPr lang="ko-KR" altLang="en-US" sz="1100" kern="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중간보고</a:t>
            </a:r>
            <a:endParaRPr lang="en-US" altLang="ko-KR" sz="1100" kern="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3AF2134-5C9B-7A43-BD61-F29ECDB0BD9B}"/>
              </a:ext>
            </a:extLst>
          </p:cNvPr>
          <p:cNvSpPr/>
          <p:nvPr/>
        </p:nvSpPr>
        <p:spPr>
          <a:xfrm>
            <a:off x="5799857" y="5671285"/>
            <a:ext cx="1023502" cy="44912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/>
          <a:p>
            <a:pPr marL="0" lvl="1" algn="ctr" defTabSz="1407995" eaLnBrk="0" hangingPunct="0"/>
            <a:r>
              <a:rPr lang="ko-KR" altLang="en-US" sz="1100" kern="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단계말</a:t>
            </a:r>
            <a:r>
              <a:rPr lang="ko-KR" altLang="en-US" sz="1100" kern="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산출물 보고</a:t>
            </a:r>
            <a:endParaRPr lang="en-US" altLang="ko-KR" sz="1100" kern="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6CB3C33-7676-9849-9B31-1C549528D676}"/>
              </a:ext>
            </a:extLst>
          </p:cNvPr>
          <p:cNvSpPr/>
          <p:nvPr/>
        </p:nvSpPr>
        <p:spPr>
          <a:xfrm>
            <a:off x="5799857" y="4651828"/>
            <a:ext cx="1023502" cy="44912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/>
          <a:p>
            <a:pPr marL="0" lvl="1" algn="ctr" defTabSz="1407995" eaLnBrk="0" hangingPunct="0"/>
            <a:r>
              <a:rPr lang="ko-KR" altLang="en-US" sz="1100" kern="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이슈회의</a:t>
            </a:r>
            <a:endParaRPr lang="en-US" altLang="ko-KR" sz="1100" kern="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E653601-A9A8-2C4B-AA29-399362C6685F}"/>
              </a:ext>
            </a:extLst>
          </p:cNvPr>
          <p:cNvSpPr/>
          <p:nvPr/>
        </p:nvSpPr>
        <p:spPr>
          <a:xfrm>
            <a:off x="5799857" y="3632370"/>
            <a:ext cx="1023502" cy="44912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/>
          <a:p>
            <a:pPr marL="0" lvl="1" algn="ctr" defTabSz="1407995" eaLnBrk="0" hangingPunct="0"/>
            <a:r>
              <a:rPr lang="ko-KR" altLang="en-US" sz="1100" kern="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개발팀</a:t>
            </a:r>
            <a:r>
              <a:rPr lang="en-US" altLang="ko-KR" sz="1100" kern="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br>
              <a:rPr lang="en-US" altLang="ko-KR" sz="1100" kern="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ko-KR" altLang="en-US" sz="1100" kern="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내부소통</a:t>
            </a:r>
            <a:endParaRPr lang="en-US" altLang="ko-KR" sz="1100" kern="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1D3B81C9-ED51-5744-B9AA-2315ECE59612}"/>
              </a:ext>
            </a:extLst>
          </p:cNvPr>
          <p:cNvSpPr/>
          <p:nvPr/>
        </p:nvSpPr>
        <p:spPr>
          <a:xfrm>
            <a:off x="7205221" y="3504248"/>
            <a:ext cx="829137" cy="73336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6800" rIns="0" bIns="0" rtlCol="0" anchor="ctr">
            <a:noAutofit/>
            <a:scene3d>
              <a:camera prst="orthographicFront"/>
              <a:lightRig rig="threePt" dir="t"/>
            </a:scene3d>
            <a:sp3d>
              <a:bevelT w="127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/>
          <a:p>
            <a:pPr algn="ctr"/>
            <a:r>
              <a:rPr lang="en-US" altLang="ko-Kore-KR" sz="1100" b="1" dirty="0">
                <a:solidFill>
                  <a:schemeClr val="tx1"/>
                </a:solidFill>
              </a:rPr>
              <a:t>Daily </a:t>
            </a:r>
            <a:br>
              <a:rPr lang="en-US" altLang="ko-Kore-KR" sz="1100" b="1" dirty="0">
                <a:solidFill>
                  <a:schemeClr val="tx1"/>
                </a:solidFill>
              </a:rPr>
            </a:br>
            <a:r>
              <a:rPr lang="en-US" altLang="ko-Kore-KR" sz="1100" b="1" dirty="0">
                <a:solidFill>
                  <a:schemeClr val="tx1"/>
                </a:solidFill>
              </a:rPr>
              <a:t>Scrum</a:t>
            </a:r>
            <a:endParaRPr lang="ko-Kore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7353E69-319B-1040-9DA9-ACD57A863401}"/>
              </a:ext>
            </a:extLst>
          </p:cNvPr>
          <p:cNvCxnSpPr>
            <a:cxnSpLocks/>
            <a:stCxn id="64" idx="3"/>
            <a:endCxn id="65" idx="2"/>
          </p:cNvCxnSpPr>
          <p:nvPr/>
        </p:nvCxnSpPr>
        <p:spPr>
          <a:xfrm>
            <a:off x="6823359" y="3856930"/>
            <a:ext cx="381862" cy="1400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3EE56B1-0137-E74C-AF9C-781E09295484}"/>
              </a:ext>
            </a:extLst>
          </p:cNvPr>
          <p:cNvCxnSpPr>
            <a:cxnSpLocks/>
            <a:stCxn id="54" idx="3"/>
            <a:endCxn id="20" idx="2"/>
          </p:cNvCxnSpPr>
          <p:nvPr/>
        </p:nvCxnSpPr>
        <p:spPr>
          <a:xfrm>
            <a:off x="6823359" y="4366659"/>
            <a:ext cx="411854" cy="359808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B5D3C3A-00C3-E04E-9E3D-477524411BA3}"/>
              </a:ext>
            </a:extLst>
          </p:cNvPr>
          <p:cNvCxnSpPr>
            <a:cxnSpLocks/>
            <a:stCxn id="63" idx="3"/>
            <a:endCxn id="20" idx="2"/>
          </p:cNvCxnSpPr>
          <p:nvPr/>
        </p:nvCxnSpPr>
        <p:spPr>
          <a:xfrm flipV="1">
            <a:off x="6823359" y="4726467"/>
            <a:ext cx="411854" cy="149921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AE8FE3A-546D-7942-88DF-25A4743FF3AF}"/>
              </a:ext>
            </a:extLst>
          </p:cNvPr>
          <p:cNvCxnSpPr>
            <a:cxnSpLocks/>
            <a:stCxn id="55" idx="3"/>
            <a:endCxn id="56" idx="2"/>
          </p:cNvCxnSpPr>
          <p:nvPr/>
        </p:nvCxnSpPr>
        <p:spPr>
          <a:xfrm>
            <a:off x="6823359" y="5386117"/>
            <a:ext cx="411855" cy="237344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3B9D4517-9C1E-A74B-83D6-B79CD2786500}"/>
              </a:ext>
            </a:extLst>
          </p:cNvPr>
          <p:cNvCxnSpPr>
            <a:cxnSpLocks/>
            <a:stCxn id="61" idx="3"/>
            <a:endCxn id="56" idx="2"/>
          </p:cNvCxnSpPr>
          <p:nvPr/>
        </p:nvCxnSpPr>
        <p:spPr>
          <a:xfrm flipV="1">
            <a:off x="6823359" y="5623461"/>
            <a:ext cx="411855" cy="272384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69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Agile Delivery Process – Scrum</a:t>
            </a:r>
            <a:r>
              <a:rPr lang="ko-KR" altLang="en-US" dirty="0"/>
              <a:t>팀 구성</a:t>
            </a:r>
            <a:endParaRPr lang="ko-KR" altLang="en-US" sz="2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03B21C-0A70-4D15-84F8-1885A81EFC9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ko-KR" altLang="en-US" dirty="0"/>
              <a:t>스크럼 팀에는 관리자가 없으며 자율적</a:t>
            </a:r>
            <a:r>
              <a:rPr lang="en-US" altLang="ko-KR" dirty="0"/>
              <a:t>, </a:t>
            </a:r>
            <a:r>
              <a:rPr lang="ko-KR" altLang="en-US" dirty="0"/>
              <a:t>주도적으로 일하는 조직이 되어야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D78C393-B5AD-814A-ADBC-FBF298E4E6A4}"/>
              </a:ext>
            </a:extLst>
          </p:cNvPr>
          <p:cNvGrpSpPr/>
          <p:nvPr/>
        </p:nvGrpSpPr>
        <p:grpSpPr>
          <a:xfrm>
            <a:off x="777602" y="1129161"/>
            <a:ext cx="8503349" cy="1774779"/>
            <a:chOff x="777602" y="1369400"/>
            <a:chExt cx="8503349" cy="1774779"/>
          </a:xfrm>
        </p:grpSpPr>
        <p:sp>
          <p:nvSpPr>
            <p:cNvPr id="7" name="갈매기형 수장 6"/>
            <p:cNvSpPr/>
            <p:nvPr/>
          </p:nvSpPr>
          <p:spPr>
            <a:xfrm>
              <a:off x="777602" y="1626171"/>
              <a:ext cx="2190289" cy="244874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lIns="49530" tIns="24765" rIns="49530" bIns="24765" anchor="ctr"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marL="0" lvl="1" algn="ctr"/>
              <a:r>
                <a:rPr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  <a:cs typeface="Lato Black" charset="0"/>
                </a:rPr>
                <a:t>Initiating</a:t>
              </a:r>
            </a:p>
          </p:txBody>
        </p:sp>
        <p:sp>
          <p:nvSpPr>
            <p:cNvPr id="8" name="갈매기형 수장 7"/>
            <p:cNvSpPr/>
            <p:nvPr/>
          </p:nvSpPr>
          <p:spPr>
            <a:xfrm>
              <a:off x="2928563" y="1626171"/>
              <a:ext cx="2156435" cy="244874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lIns="49530" tIns="24765" rIns="49530" bIns="24765" anchor="ctr"/>
            <a:lstStyle/>
            <a:p>
              <a:pPr marL="0" lvl="1" algn="ctr"/>
              <a:r>
                <a:rPr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  <a:cs typeface="Lato Black" charset="0"/>
                </a:rPr>
                <a:t>Planning</a:t>
              </a:r>
            </a:p>
          </p:txBody>
        </p:sp>
        <p:sp>
          <p:nvSpPr>
            <p:cNvPr id="10" name="갈매기형 수장 9"/>
            <p:cNvSpPr/>
            <p:nvPr/>
          </p:nvSpPr>
          <p:spPr>
            <a:xfrm>
              <a:off x="5043512" y="1626171"/>
              <a:ext cx="4062490" cy="244874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lIns="49530" tIns="24765" rIns="49530" bIns="24765" anchor="ctr"/>
            <a:lstStyle/>
            <a:p>
              <a:pPr marL="0" lvl="1" algn="ctr"/>
              <a:r>
                <a:rPr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  <a:cs typeface="Lato Black" charset="0"/>
                </a:rPr>
                <a:t>Executing &amp; Control</a:t>
              </a:r>
            </a:p>
          </p:txBody>
        </p:sp>
        <p:cxnSp>
          <p:nvCxnSpPr>
            <p:cNvPr id="11" name="꺾인 연결선 10"/>
            <p:cNvCxnSpPr>
              <a:stCxn id="16" idx="3"/>
              <a:endCxn id="17" idx="2"/>
            </p:cNvCxnSpPr>
            <p:nvPr/>
          </p:nvCxnSpPr>
          <p:spPr bwMode="auto">
            <a:xfrm flipV="1">
              <a:off x="1702011" y="2802735"/>
              <a:ext cx="622802" cy="86035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cxnSpLocks/>
            </p:cNvCxnSpPr>
            <p:nvPr/>
          </p:nvCxnSpPr>
          <p:spPr bwMode="auto">
            <a:xfrm>
              <a:off x="2761268" y="2616807"/>
              <a:ext cx="206623" cy="0"/>
            </a:xfrm>
            <a:prstGeom prst="straightConnector1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15" idx="2"/>
              <a:endCxn id="16" idx="0"/>
            </p:cNvCxnSpPr>
            <p:nvPr/>
          </p:nvCxnSpPr>
          <p:spPr bwMode="auto">
            <a:xfrm>
              <a:off x="1265556" y="2449703"/>
              <a:ext cx="0" cy="184997"/>
            </a:xfrm>
            <a:prstGeom prst="straightConnector1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829100" y="1941563"/>
              <a:ext cx="872911" cy="508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1200" b="1" kern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Scrum Team</a:t>
              </a:r>
              <a:r>
                <a:rPr lang="ko-KR" altLang="en-US" sz="1200" b="1" kern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구성</a:t>
              </a:r>
              <a:endParaRPr lang="en-US" altLang="ko-KR" sz="1200" b="1" kern="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29100" y="2634700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Scrum </a:t>
              </a:r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환경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구성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888357" y="2294595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Product</a:t>
              </a:r>
            </a:p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Backlog</a:t>
              </a:r>
              <a:r>
                <a:rPr lang="ko-KR" altLang="en-US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도출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67892" y="2294595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Release</a:t>
              </a:r>
            </a:p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Planning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047426" y="1932649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ko-KR" altLang="en-US" sz="900" b="1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일감크기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ko-KR" altLang="en-US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추정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155235" y="2282366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</a:p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Planning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95207" y="2631874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ko-KR" altLang="en-US" sz="9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성과측정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ko-KR" altLang="en-US" sz="9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및 분석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653466" y="1930782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Daily Scrum</a:t>
              </a:r>
            </a:p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Meeting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182805" y="2627557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</a:p>
            <a:p>
              <a:pPr marL="0" lvl="1" algn="ctr" defTabSz="1407995" eaLnBrk="0" hangingPunct="0"/>
              <a:r>
                <a:rPr lang="ko-KR" altLang="en-US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회고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130901" y="2294595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</a:p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Review</a:t>
              </a:r>
            </a:p>
          </p:txBody>
        </p:sp>
        <p:sp>
          <p:nvSpPr>
            <p:cNvPr id="26" name="object 17"/>
            <p:cNvSpPr txBox="1"/>
            <p:nvPr/>
          </p:nvSpPr>
          <p:spPr>
            <a:xfrm>
              <a:off x="843424" y="1369400"/>
              <a:ext cx="4209828" cy="210938"/>
            </a:xfrm>
            <a:prstGeom prst="rect">
              <a:avLst/>
            </a:prstGeom>
            <a:noFill/>
          </p:spPr>
          <p:txBody>
            <a:bodyPr wrap="square" lIns="56499" tIns="28249" rIns="56499" bIns="28249" rtlCol="0">
              <a:sp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</a:sp3d>
            </a:bodyPr>
            <a:lstStyle>
              <a:defPPr>
                <a:defRPr lang="ko-KR"/>
              </a:defPPr>
              <a:lvl1pPr algn="ctr">
                <a:defRPr sz="120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Lato Black" charset="0"/>
                </a:defRPr>
              </a:lvl1pPr>
            </a:lstStyle>
            <a:p>
              <a:pPr marL="0" lvl="1" algn="ctr" defTabSz="1407995" eaLnBrk="0" hangingPunct="0">
                <a:defRPr/>
              </a:pPr>
              <a:r>
                <a:rPr lang="en-US"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  <a:r>
                <a:rPr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Zero</a:t>
              </a:r>
            </a:p>
          </p:txBody>
        </p:sp>
        <p:sp>
          <p:nvSpPr>
            <p:cNvPr id="27" name="object 17"/>
            <p:cNvSpPr txBox="1"/>
            <p:nvPr/>
          </p:nvSpPr>
          <p:spPr>
            <a:xfrm>
              <a:off x="5071123" y="1369400"/>
              <a:ext cx="4209828" cy="210938"/>
            </a:xfrm>
            <a:prstGeom prst="rect">
              <a:avLst/>
            </a:prstGeom>
            <a:noFill/>
          </p:spPr>
          <p:txBody>
            <a:bodyPr wrap="square" lIns="56499" tIns="28249" rIns="56499" bIns="28249" rtlCol="0">
              <a:sp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</a:sp3d>
            </a:bodyPr>
            <a:lstStyle>
              <a:defPPr>
                <a:defRPr lang="ko-KR"/>
              </a:defPPr>
              <a:lvl1pPr algn="ctr" defTabSz="914400" latinLnBrk="0">
                <a:defRPr sz="900" b="1" kern="0">
                  <a:solidFill>
                    <a:srgbClr val="F79646">
                      <a:lumMod val="75000"/>
                    </a:srgb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Lato Black" charset="0"/>
                </a:defRPr>
              </a:lvl1pPr>
            </a:lstStyle>
            <a:p>
              <a:pPr marL="0" lvl="1" algn="ctr" defTabSz="1407995" eaLnBrk="0" hangingPunct="0"/>
              <a:r>
                <a:rPr lang="en-US"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  <a:r>
                <a:rPr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lang="en-US"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#1 ~ #N</a:t>
              </a:r>
              <a:endParaRPr sz="1000" kern="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28" name="꺾인 연결선 27"/>
            <p:cNvCxnSpPr>
              <a:stCxn id="15" idx="3"/>
              <a:endCxn id="17" idx="0"/>
            </p:cNvCxnSpPr>
            <p:nvPr/>
          </p:nvCxnSpPr>
          <p:spPr>
            <a:xfrm>
              <a:off x="1702011" y="2195633"/>
              <a:ext cx="622802" cy="98962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4047029" y="2636039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품질</a:t>
              </a:r>
              <a:r>
                <a:rPr lang="en-US" altLang="ko-KR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/</a:t>
              </a:r>
              <a:r>
                <a: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소통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en-US" altLang="ko-KR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Planning</a:t>
              </a:r>
            </a:p>
          </p:txBody>
        </p:sp>
        <p:cxnSp>
          <p:nvCxnSpPr>
            <p:cNvPr id="31" name="꺾인 연결선 30"/>
            <p:cNvCxnSpPr>
              <a:stCxn id="19" idx="3"/>
              <a:endCxn id="21" idx="1"/>
            </p:cNvCxnSpPr>
            <p:nvPr/>
          </p:nvCxnSpPr>
          <p:spPr>
            <a:xfrm>
              <a:off x="4920337" y="2186719"/>
              <a:ext cx="234898" cy="349717"/>
            </a:xfrm>
            <a:prstGeom prst="bentConnector3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>
              <a:stCxn id="18" idx="0"/>
              <a:endCxn id="19" idx="1"/>
            </p:cNvCxnSpPr>
            <p:nvPr/>
          </p:nvCxnSpPr>
          <p:spPr>
            <a:xfrm rot="5400000" flipH="1" flipV="1">
              <a:off x="3671949" y="1919118"/>
              <a:ext cx="107876" cy="643078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cxnSpLocks/>
              <a:stCxn id="18" idx="2"/>
              <a:endCxn id="29" idx="1"/>
            </p:cNvCxnSpPr>
            <p:nvPr/>
          </p:nvCxnSpPr>
          <p:spPr>
            <a:xfrm rot="16200000" flipH="1">
              <a:off x="3682001" y="2525081"/>
              <a:ext cx="87374" cy="642681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>
              <a:stCxn id="21" idx="0"/>
              <a:endCxn id="23" idx="1"/>
            </p:cNvCxnSpPr>
            <p:nvPr/>
          </p:nvCxnSpPr>
          <p:spPr>
            <a:xfrm rot="5400000" flipH="1" flipV="1">
              <a:off x="6073821" y="1702722"/>
              <a:ext cx="97514" cy="1061775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>
              <a:stCxn id="23" idx="3"/>
              <a:endCxn id="25" idx="0"/>
            </p:cNvCxnSpPr>
            <p:nvPr/>
          </p:nvCxnSpPr>
          <p:spPr>
            <a:xfrm>
              <a:off x="7526377" y="2184852"/>
              <a:ext cx="1040980" cy="109743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 35"/>
            <p:cNvCxnSpPr>
              <a:stCxn id="25" idx="2"/>
              <a:endCxn id="24" idx="3"/>
            </p:cNvCxnSpPr>
            <p:nvPr/>
          </p:nvCxnSpPr>
          <p:spPr>
            <a:xfrm rot="5400000">
              <a:off x="8272091" y="2586361"/>
              <a:ext cx="78892" cy="511641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24" idx="1"/>
              <a:endCxn id="22" idx="3"/>
            </p:cNvCxnSpPr>
            <p:nvPr/>
          </p:nvCxnSpPr>
          <p:spPr>
            <a:xfrm flipH="1">
              <a:off x="6968118" y="2881627"/>
              <a:ext cx="214687" cy="4317"/>
            </a:xfrm>
            <a:prstGeom prst="straightConnector1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22" idx="1"/>
              <a:endCxn id="21" idx="2"/>
            </p:cNvCxnSpPr>
            <p:nvPr/>
          </p:nvCxnSpPr>
          <p:spPr>
            <a:xfrm rot="10800000">
              <a:off x="5591691" y="2790506"/>
              <a:ext cx="503516" cy="95438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>
              <a:stCxn id="29" idx="3"/>
              <a:endCxn id="21" idx="1"/>
            </p:cNvCxnSpPr>
            <p:nvPr/>
          </p:nvCxnSpPr>
          <p:spPr>
            <a:xfrm flipV="1">
              <a:off x="4919940" y="2536436"/>
              <a:ext cx="235295" cy="353673"/>
            </a:xfrm>
            <a:prstGeom prst="bentConnector3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DC503DA-2405-CA44-A982-067AB48275F1}"/>
              </a:ext>
            </a:extLst>
          </p:cNvPr>
          <p:cNvSpPr txBox="1"/>
          <p:nvPr/>
        </p:nvSpPr>
        <p:spPr bwMode="auto">
          <a:xfrm>
            <a:off x="481781" y="3051352"/>
            <a:ext cx="4003410" cy="354629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43984" tIns="35996" rIns="71991" bIns="35996" rtlCol="0" anchor="ctr">
            <a:noAutofit/>
          </a:bodyPr>
          <a:lstStyle>
            <a:defPPr>
              <a:defRPr lang="ko-KR"/>
            </a:defPPr>
            <a:lvl1pPr marL="171450" indent="-171450" defTabSz="198438" eaLnBrk="0" latinLnBrk="0" hangingPunct="0">
              <a:spcAft>
                <a:spcPts val="600"/>
              </a:spcAft>
              <a:buFont typeface="Wingdings" panose="05000000000000000000" pitchFamily="2" charset="2"/>
              <a:buChar char="§"/>
              <a:defRPr sz="1400" b="1">
                <a:solidFill>
                  <a:schemeClr val="dk1"/>
                </a:solidFill>
                <a:latin typeface="+mn-ea"/>
                <a:ea typeface="+mn-ea"/>
                <a:cs typeface="Times New Roman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A3C06B5-2AAE-5C41-ABA0-33156EB77F79}"/>
              </a:ext>
            </a:extLst>
          </p:cNvPr>
          <p:cNvSpPr txBox="1"/>
          <p:nvPr/>
        </p:nvSpPr>
        <p:spPr bwMode="auto">
          <a:xfrm>
            <a:off x="4553003" y="3050738"/>
            <a:ext cx="5079947" cy="354629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43984" tIns="35996" rIns="71991" bIns="35996" rtlCol="0" anchor="ctr">
            <a:noAutofit/>
          </a:bodyPr>
          <a:lstStyle>
            <a:defPPr>
              <a:defRPr lang="ko-KR"/>
            </a:defPPr>
            <a:lvl1pPr marL="171450" indent="-171450" defTabSz="198438" eaLnBrk="0" latinLnBrk="0" hangingPunct="0">
              <a:spcAft>
                <a:spcPts val="600"/>
              </a:spcAft>
              <a:buFont typeface="Wingdings" panose="05000000000000000000" pitchFamily="2" charset="2"/>
              <a:buChar char="§"/>
              <a:defRPr sz="1400" b="1">
                <a:solidFill>
                  <a:schemeClr val="dk1"/>
                </a:solidFill>
                <a:latin typeface="+mn-ea"/>
                <a:ea typeface="+mn-ea"/>
                <a:cs typeface="Times New Roman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스크럼 팀이란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357148" lvl="1" indent="-179367" defTabSz="198438" eaLnBrk="0" hangingPunct="0">
              <a:spcAft>
                <a:spcPts val="600"/>
              </a:spcAft>
              <a:buFont typeface="시스템 서체 일반체"/>
              <a:buChar char="-"/>
            </a:pPr>
            <a:r>
              <a:rPr lang="ko-KR" altLang="en-US" sz="11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제품책임자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+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스크럼마스터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+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개발팀으로 구성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marL="357148" indent="-179367">
              <a:buFont typeface="시스템 서체 일반체"/>
              <a:buChar char="-"/>
            </a:pPr>
            <a:r>
              <a:rPr lang="ko-KR" altLang="en-US" sz="1100" b="0" dirty="0"/>
              <a:t>서비스 또는 기능 중심으로 팀을 나누며 </a:t>
            </a:r>
            <a:r>
              <a:rPr lang="en-US" altLang="ko-KR" sz="1100" b="0" dirty="0"/>
              <a:t>7 ± 2 </a:t>
            </a:r>
            <a:r>
              <a:rPr lang="ko-KR" altLang="en-US" sz="1100" b="0" dirty="0"/>
              <a:t>인원을 가짐</a:t>
            </a:r>
            <a:r>
              <a:rPr lang="en-US" altLang="ko-KR" sz="1100" b="0" dirty="0"/>
              <a:t> 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7148" indent="-179367">
              <a:buFont typeface="시스템 서체 일반체"/>
              <a:buChar char="-"/>
            </a:pPr>
            <a:r>
              <a:rPr lang="ko-KR" altLang="en-US" sz="1100" b="0" dirty="0"/>
              <a:t>스프린트 </a:t>
            </a:r>
            <a:r>
              <a:rPr lang="ko-KR" altLang="en-US" sz="1100" b="0" dirty="0" err="1"/>
              <a:t>백로그의</a:t>
            </a:r>
            <a:r>
              <a:rPr lang="ko-KR" altLang="en-US" sz="1100" b="0" dirty="0"/>
              <a:t> 분량과 스프린트 목표</a:t>
            </a:r>
            <a:r>
              <a:rPr lang="en-US" altLang="ko-KR" sz="1100" b="0" dirty="0"/>
              <a:t>,</a:t>
            </a:r>
            <a:r>
              <a:rPr lang="ko-KR" altLang="en-US" sz="1100" b="0" dirty="0"/>
              <a:t> </a:t>
            </a:r>
            <a:r>
              <a:rPr lang="ko-KR" altLang="en-US" sz="1100" b="0" dirty="0" err="1"/>
              <a:t>달성방안</a:t>
            </a:r>
            <a:r>
              <a:rPr lang="ko-KR" altLang="en-US" sz="1100" dirty="0"/>
              <a:t> 팀 스스로 결정하는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자기 주도적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(Self-organizing)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팀이다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357148" indent="-179367">
              <a:buFont typeface="시스템 서체 일반체"/>
              <a:buChar char="-"/>
            </a:pP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기능을 복합적으로 수행하는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교차기능적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(cross-functional)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팀이다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Product Owner </a:t>
            </a:r>
          </a:p>
          <a:p>
            <a:pPr marL="357148" lvl="0" indent="-179367">
              <a:buFont typeface="시스템 서체 일반체"/>
              <a:buChar char="-"/>
            </a:pPr>
            <a:r>
              <a:rPr lang="ko-KR" altLang="en-US" sz="1100" b="0" dirty="0"/>
              <a:t>스크럼 팀의 구성원이지만</a:t>
            </a:r>
            <a:r>
              <a:rPr lang="en-US" altLang="ko-KR" sz="1100" b="0" dirty="0"/>
              <a:t>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고객과 이해관계자를 대표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명을 지정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7148" lvl="0" indent="-179367">
              <a:buFont typeface="시스템 서체 일반체"/>
              <a:buChar char="-"/>
            </a:pPr>
            <a:r>
              <a:rPr lang="ko-KR" altLang="en-US" sz="11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제품의 기능</a:t>
            </a:r>
            <a:r>
              <a:rPr lang="en-US" altLang="ko-KR" sz="11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</a:t>
            </a:r>
            <a:r>
              <a:rPr lang="en-US" altLang="ko-KR" sz="11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정의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 제품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백로그에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대한 우선순위를 제시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책임이 있다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0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Scrum Mater</a:t>
            </a:r>
          </a:p>
          <a:p>
            <a:pPr marL="357148" indent="-179367">
              <a:buFont typeface="시스템 서체 일반체"/>
              <a:buChar char="-"/>
            </a:pP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팀이 스크럼 실천 방안들을 제대로 이해하고 따르도록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Facilitating</a:t>
            </a:r>
          </a:p>
          <a:p>
            <a:pPr marL="357148" indent="-179367">
              <a:buFont typeface="시스템 서체 일반체"/>
              <a:buChar char="-"/>
            </a:pPr>
            <a:r>
              <a:rPr lang="ko-KR" altLang="en-US" sz="1100" u="sng" dirty="0"/>
              <a:t>장애나 위험을 제거하여 팀이 개발에 집중</a:t>
            </a:r>
            <a:r>
              <a:rPr lang="ko-KR" altLang="en-US" sz="1100" b="0" dirty="0"/>
              <a:t>하도록 돕는 역할</a:t>
            </a:r>
            <a:endParaRPr lang="en-US" altLang="ko-KR" sz="1100" b="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BA39EE6-2EAE-4CBA-BE4E-A81992490B46}"/>
              </a:ext>
            </a:extLst>
          </p:cNvPr>
          <p:cNvGrpSpPr/>
          <p:nvPr/>
        </p:nvGrpSpPr>
        <p:grpSpPr>
          <a:xfrm>
            <a:off x="724160" y="3158991"/>
            <a:ext cx="3490185" cy="3307216"/>
            <a:chOff x="639097" y="3073927"/>
            <a:chExt cx="3490185" cy="3307216"/>
          </a:xfrm>
        </p:grpSpPr>
        <p:pic>
          <p:nvPicPr>
            <p:cNvPr id="4098" name="Picture 2" descr="Scrum and OutSystems: the perfect combination to bring value to ...">
              <a:extLst>
                <a:ext uri="{FF2B5EF4-FFF2-40B4-BE49-F238E27FC236}">
                  <a16:creationId xmlns:a16="http://schemas.microsoft.com/office/drawing/2014/main" id="{16068F68-F014-44EC-B6E4-52F242B9FE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097" y="3073927"/>
              <a:ext cx="3490185" cy="3307216"/>
            </a:xfrm>
            <a:prstGeom prst="rect">
              <a:avLst/>
            </a:prstGeom>
            <a:noFill/>
            <a:ln w="3175">
              <a:noFill/>
              <a:prstDash val="sysDot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612E970-A8BD-4EE5-B044-513B2686F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6126" y="4573646"/>
              <a:ext cx="1302307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9" tIns="0" rIns="91429" bIns="0" anchor="ctr">
              <a:spAutoFit/>
            </a:bodyPr>
            <a:lstStyle>
              <a:defPPr>
                <a:defRPr lang="ko-KR"/>
              </a:defPPr>
              <a:lvl1pPr algn="ctr" eaLnBrk="1" latinLnBrk="0" hangingPunct="1">
                <a:buFont typeface="Wingdings" pitchFamily="2" charset="2"/>
                <a:buNone/>
                <a:defRPr kumimoji="0" sz="105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defRPr sz="13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defRPr sz="13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defRPr sz="13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defRPr sz="13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r>
                <a:rPr lang="ko-KR" altLang="en-US" sz="1000" dirty="0"/>
                <a:t>제품 책임자</a:t>
              </a:r>
              <a:endParaRPr lang="en-US" altLang="ko-KR" sz="1000" dirty="0"/>
            </a:p>
            <a:p>
              <a:r>
                <a:rPr lang="en-US" altLang="ko-KR" sz="1000" dirty="0"/>
                <a:t>(Product Owner)</a:t>
              </a:r>
            </a:p>
          </p:txBody>
        </p:sp>
        <p:sp>
          <p:nvSpPr>
            <p:cNvPr id="67" name="TextBox 284">
              <a:extLst>
                <a:ext uri="{FF2B5EF4-FFF2-40B4-BE49-F238E27FC236}">
                  <a16:creationId xmlns:a16="http://schemas.microsoft.com/office/drawing/2014/main" id="{062AD917-8F91-4E0D-AB9D-617F43A11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072" y="5538745"/>
              <a:ext cx="1186196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9" tIns="0" rIns="91429" bIns="0" anchor="ctr">
              <a:spAutoFit/>
            </a:bodyPr>
            <a:lstStyle>
              <a:lvl1pPr eaLnBrk="0" hangingPunct="0">
                <a:defRPr sz="13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defRPr sz="13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defRPr sz="13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defRPr sz="13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defRPr sz="13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latinLnBrk="0" hangingPunct="1">
                <a:buFont typeface="Wingdings" pitchFamily="2" charset="2"/>
                <a:buNone/>
              </a:pPr>
              <a:r>
                <a:rPr kumimoji="0" lang="ko-KR" altLang="en-US" sz="1000" dirty="0"/>
                <a:t>스크럼 마스터</a:t>
              </a:r>
              <a:endParaRPr kumimoji="0" lang="en-US" altLang="ko-KR" sz="1000" dirty="0"/>
            </a:p>
            <a:p>
              <a:pPr algn="ctr" eaLnBrk="1" latinLnBrk="0" hangingPunct="1">
                <a:buFont typeface="Wingdings" pitchFamily="2" charset="2"/>
                <a:buNone/>
              </a:pPr>
              <a:r>
                <a:rPr kumimoji="0" lang="en-US" altLang="ko-KR" sz="1000" dirty="0"/>
                <a:t>(Scrum Master)</a:t>
              </a:r>
              <a:endParaRPr kumimoji="0" lang="ko-KR" altLang="en-US" sz="1000" dirty="0"/>
            </a:p>
          </p:txBody>
        </p:sp>
        <p:sp>
          <p:nvSpPr>
            <p:cNvPr id="68" name="TextBox 284">
              <a:extLst>
                <a:ext uri="{FF2B5EF4-FFF2-40B4-BE49-F238E27FC236}">
                  <a16:creationId xmlns:a16="http://schemas.microsoft.com/office/drawing/2014/main" id="{0A1007FC-81DD-4C12-9D0F-B15FB33CD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1586" y="5580832"/>
              <a:ext cx="1765516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9" tIns="0" rIns="91429" bIns="0" anchor="ctr">
              <a:spAutoFit/>
            </a:bodyPr>
            <a:lstStyle>
              <a:defPPr>
                <a:defRPr lang="ko-KR"/>
              </a:defPPr>
              <a:lvl1pPr algn="ctr" eaLnBrk="1" latinLnBrk="0" hangingPunct="1">
                <a:buFont typeface="Wingdings" pitchFamily="2" charset="2"/>
                <a:buNone/>
                <a:defRPr kumimoji="0" sz="105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defRPr sz="13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defRPr sz="13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defRPr sz="13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defRPr sz="13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r>
                <a:rPr lang="ko-KR" altLang="en-US" sz="1000" dirty="0"/>
                <a:t>개발팀</a:t>
              </a:r>
              <a:br>
                <a:rPr lang="en-US" altLang="ko-KR" sz="1000" dirty="0"/>
              </a:br>
              <a:r>
                <a:rPr lang="en-US" altLang="ko-KR" sz="1000" dirty="0"/>
                <a:t>(Development Team)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7579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Agile Delivery Process – </a:t>
            </a:r>
            <a:r>
              <a:rPr lang="ko-KR" altLang="en-US" dirty="0"/>
              <a:t>성과측정 및 분석</a:t>
            </a:r>
            <a:endParaRPr lang="ko-KR" altLang="en-US" sz="2600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49F7880-62EE-E64C-A8AA-41F3D4B00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백로그를</a:t>
            </a:r>
            <a:r>
              <a:rPr lang="ko-KR" altLang="en-US" dirty="0"/>
              <a:t> 업데이트하고</a:t>
            </a:r>
            <a:r>
              <a:rPr lang="en-US" altLang="ko-KR" dirty="0"/>
              <a:t>,</a:t>
            </a:r>
            <a:r>
              <a:rPr lang="ko-KR" altLang="en-US" dirty="0"/>
              <a:t> 목표했던 측정지표 수집 및 분석 결과를 도출한다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ko-Kore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D78C393-B5AD-814A-ADBC-FBF298E4E6A4}"/>
              </a:ext>
            </a:extLst>
          </p:cNvPr>
          <p:cNvGrpSpPr/>
          <p:nvPr/>
        </p:nvGrpSpPr>
        <p:grpSpPr>
          <a:xfrm>
            <a:off x="777602" y="1129161"/>
            <a:ext cx="8503349" cy="1773440"/>
            <a:chOff x="777602" y="1369400"/>
            <a:chExt cx="8503349" cy="1773440"/>
          </a:xfrm>
        </p:grpSpPr>
        <p:sp>
          <p:nvSpPr>
            <p:cNvPr id="7" name="갈매기형 수장 6"/>
            <p:cNvSpPr/>
            <p:nvPr/>
          </p:nvSpPr>
          <p:spPr>
            <a:xfrm>
              <a:off x="777602" y="1626171"/>
              <a:ext cx="2190289" cy="244874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lIns="49530" tIns="24765" rIns="49530" bIns="24765" anchor="ctr"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marL="0" lvl="1" algn="ctr"/>
              <a:r>
                <a:rPr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  <a:cs typeface="Lato Black" charset="0"/>
                </a:rPr>
                <a:t>Initiating</a:t>
              </a:r>
            </a:p>
          </p:txBody>
        </p:sp>
        <p:sp>
          <p:nvSpPr>
            <p:cNvPr id="8" name="갈매기형 수장 7"/>
            <p:cNvSpPr/>
            <p:nvPr/>
          </p:nvSpPr>
          <p:spPr>
            <a:xfrm>
              <a:off x="2928563" y="1626171"/>
              <a:ext cx="2156435" cy="244874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lIns="49530" tIns="24765" rIns="49530" bIns="24765" anchor="ctr"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marL="0" lvl="1" algn="ctr"/>
              <a:r>
                <a:rPr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Planning</a:t>
              </a:r>
            </a:p>
          </p:txBody>
        </p:sp>
        <p:sp>
          <p:nvSpPr>
            <p:cNvPr id="10" name="갈매기형 수장 9"/>
            <p:cNvSpPr/>
            <p:nvPr/>
          </p:nvSpPr>
          <p:spPr>
            <a:xfrm>
              <a:off x="5043512" y="1626171"/>
              <a:ext cx="4062490" cy="244874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lIns="49530" tIns="24765" rIns="49530" bIns="24765" anchor="ctr"/>
            <a:lstStyle/>
            <a:p>
              <a:pPr marL="0" lvl="1" algn="ctr"/>
              <a:r>
                <a:rPr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Executing &amp; Control</a:t>
              </a:r>
            </a:p>
          </p:txBody>
        </p:sp>
        <p:cxnSp>
          <p:nvCxnSpPr>
            <p:cNvPr id="11" name="꺾인 연결선 10"/>
            <p:cNvCxnSpPr>
              <a:stCxn id="16" idx="3"/>
              <a:endCxn id="17" idx="2"/>
            </p:cNvCxnSpPr>
            <p:nvPr/>
          </p:nvCxnSpPr>
          <p:spPr bwMode="auto">
            <a:xfrm flipV="1">
              <a:off x="1702011" y="2802735"/>
              <a:ext cx="622802" cy="86035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cxnSpLocks/>
            </p:cNvCxnSpPr>
            <p:nvPr/>
          </p:nvCxnSpPr>
          <p:spPr bwMode="auto">
            <a:xfrm>
              <a:off x="2761268" y="2616807"/>
              <a:ext cx="206623" cy="0"/>
            </a:xfrm>
            <a:prstGeom prst="straightConnector1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15" idx="2"/>
              <a:endCxn id="16" idx="0"/>
            </p:cNvCxnSpPr>
            <p:nvPr/>
          </p:nvCxnSpPr>
          <p:spPr bwMode="auto">
            <a:xfrm>
              <a:off x="1265556" y="2449703"/>
              <a:ext cx="0" cy="184997"/>
            </a:xfrm>
            <a:prstGeom prst="straightConnector1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829100" y="1941563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Scrum </a:t>
              </a:r>
              <a:r>
                <a:rPr lang="en-US" altLang="ko-KR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Team</a:t>
              </a:r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구성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29100" y="2634700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Scrum </a:t>
              </a:r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환경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구성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888357" y="2294595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Product</a:t>
              </a:r>
            </a:p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Backlog</a:t>
              </a:r>
              <a:r>
                <a:rPr lang="ko-KR" altLang="en-US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도출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67892" y="2294595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Release </a:t>
              </a:r>
              <a:b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</a:br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Planning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047426" y="1932649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일감크기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추정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155235" y="2282366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</a:p>
            <a:p>
              <a:pPr marL="0" lvl="1" algn="ctr" defTabSz="1407995" eaLnBrk="0" hangingPunct="0"/>
              <a:r>
                <a:rPr lang="en-US" altLang="ko-KR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Planning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95207" y="2631874"/>
              <a:ext cx="872911" cy="5081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ko-KR" altLang="en-US" sz="1100" b="1" kern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성과측정</a:t>
              </a:r>
              <a:endParaRPr lang="en-US" altLang="ko-KR" sz="1100" b="1" kern="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ko-KR" altLang="en-US" sz="1100" b="1" kern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및 분석</a:t>
              </a:r>
              <a:endParaRPr lang="en-US" altLang="ko-KR" sz="1100" b="1" kern="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653466" y="1930782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Daily Scrum</a:t>
              </a:r>
            </a:p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Meeting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182805" y="2627557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</a:p>
            <a:p>
              <a:pPr marL="0" lvl="1" algn="ctr" defTabSz="1407995" eaLnBrk="0" hangingPunct="0"/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회고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130901" y="2294595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</a:p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Review</a:t>
              </a:r>
            </a:p>
          </p:txBody>
        </p:sp>
        <p:sp>
          <p:nvSpPr>
            <p:cNvPr id="26" name="object 17"/>
            <p:cNvSpPr txBox="1"/>
            <p:nvPr/>
          </p:nvSpPr>
          <p:spPr>
            <a:xfrm>
              <a:off x="843424" y="1369400"/>
              <a:ext cx="4209828" cy="210938"/>
            </a:xfrm>
            <a:prstGeom prst="rect">
              <a:avLst/>
            </a:prstGeom>
            <a:noFill/>
          </p:spPr>
          <p:txBody>
            <a:bodyPr wrap="square" lIns="56499" tIns="28249" rIns="56499" bIns="28249" rtlCol="0">
              <a:sp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</a:sp3d>
            </a:bodyPr>
            <a:lstStyle>
              <a:defPPr>
                <a:defRPr lang="ko-KR"/>
              </a:defPPr>
              <a:lvl1pPr algn="ctr">
                <a:defRPr sz="120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Lato Black" charset="0"/>
                </a:defRPr>
              </a:lvl1pPr>
            </a:lstStyle>
            <a:p>
              <a:pPr marL="0" lvl="1" algn="ctr" defTabSz="1407995" eaLnBrk="0" hangingPunct="0">
                <a:defRPr/>
              </a:pPr>
              <a:r>
                <a:rPr lang="en-US"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  <a:r>
                <a:rPr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Zero</a:t>
              </a:r>
            </a:p>
          </p:txBody>
        </p:sp>
        <p:sp>
          <p:nvSpPr>
            <p:cNvPr id="27" name="object 17"/>
            <p:cNvSpPr txBox="1"/>
            <p:nvPr/>
          </p:nvSpPr>
          <p:spPr>
            <a:xfrm>
              <a:off x="5071123" y="1369400"/>
              <a:ext cx="4209828" cy="210938"/>
            </a:xfrm>
            <a:prstGeom prst="rect">
              <a:avLst/>
            </a:prstGeom>
            <a:noFill/>
          </p:spPr>
          <p:txBody>
            <a:bodyPr wrap="square" lIns="56499" tIns="28249" rIns="56499" bIns="28249" rtlCol="0">
              <a:sp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</a:sp3d>
            </a:bodyPr>
            <a:lstStyle>
              <a:defPPr>
                <a:defRPr lang="ko-KR"/>
              </a:defPPr>
              <a:lvl1pPr algn="ctr" defTabSz="914400" latinLnBrk="0">
                <a:defRPr sz="900" b="1" kern="0">
                  <a:solidFill>
                    <a:srgbClr val="F79646">
                      <a:lumMod val="75000"/>
                    </a:srgb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Lato Black" charset="0"/>
                </a:defRPr>
              </a:lvl1pPr>
            </a:lstStyle>
            <a:p>
              <a:pPr marL="0" lvl="1" algn="ctr" defTabSz="1407995" eaLnBrk="0" hangingPunct="0"/>
              <a:r>
                <a:rPr lang="en-US"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  <a:r>
                <a:rPr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lang="en-US"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#1 ~ #N</a:t>
              </a:r>
              <a:endParaRPr sz="1000" kern="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28" name="꺾인 연결선 27"/>
            <p:cNvCxnSpPr>
              <a:stCxn id="15" idx="3"/>
              <a:endCxn id="17" idx="0"/>
            </p:cNvCxnSpPr>
            <p:nvPr/>
          </p:nvCxnSpPr>
          <p:spPr>
            <a:xfrm>
              <a:off x="1702011" y="2195633"/>
              <a:ext cx="622802" cy="98962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4047029" y="2625879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품질</a:t>
              </a:r>
              <a:r>
                <a:rPr lang="en-US" altLang="ko-KR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/</a:t>
              </a:r>
              <a:r>
                <a: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소통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en-US" altLang="ko-KR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Planning</a:t>
              </a:r>
            </a:p>
          </p:txBody>
        </p:sp>
        <p:cxnSp>
          <p:nvCxnSpPr>
            <p:cNvPr id="31" name="꺾인 연결선 30"/>
            <p:cNvCxnSpPr>
              <a:stCxn id="19" idx="3"/>
              <a:endCxn id="21" idx="1"/>
            </p:cNvCxnSpPr>
            <p:nvPr/>
          </p:nvCxnSpPr>
          <p:spPr>
            <a:xfrm>
              <a:off x="4920337" y="2186719"/>
              <a:ext cx="234898" cy="349717"/>
            </a:xfrm>
            <a:prstGeom prst="bentConnector3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>
              <a:stCxn id="18" idx="0"/>
              <a:endCxn id="19" idx="1"/>
            </p:cNvCxnSpPr>
            <p:nvPr/>
          </p:nvCxnSpPr>
          <p:spPr>
            <a:xfrm rot="5400000" flipH="1" flipV="1">
              <a:off x="3671949" y="1919118"/>
              <a:ext cx="107876" cy="643078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cxnSpLocks/>
              <a:stCxn id="18" idx="2"/>
              <a:endCxn id="29" idx="1"/>
            </p:cNvCxnSpPr>
            <p:nvPr/>
          </p:nvCxnSpPr>
          <p:spPr>
            <a:xfrm rot="16200000" flipH="1">
              <a:off x="3687081" y="2520001"/>
              <a:ext cx="77214" cy="642681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>
              <a:stCxn id="21" idx="0"/>
              <a:endCxn id="23" idx="1"/>
            </p:cNvCxnSpPr>
            <p:nvPr/>
          </p:nvCxnSpPr>
          <p:spPr>
            <a:xfrm rot="5400000" flipH="1" flipV="1">
              <a:off x="6073821" y="1702722"/>
              <a:ext cx="97514" cy="1061775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>
              <a:stCxn id="23" idx="3"/>
              <a:endCxn id="25" idx="0"/>
            </p:cNvCxnSpPr>
            <p:nvPr/>
          </p:nvCxnSpPr>
          <p:spPr>
            <a:xfrm>
              <a:off x="7526377" y="2184852"/>
              <a:ext cx="1040980" cy="109743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 35"/>
            <p:cNvCxnSpPr>
              <a:stCxn id="25" idx="2"/>
              <a:endCxn id="24" idx="3"/>
            </p:cNvCxnSpPr>
            <p:nvPr/>
          </p:nvCxnSpPr>
          <p:spPr>
            <a:xfrm rot="5400000">
              <a:off x="8272091" y="2586361"/>
              <a:ext cx="78892" cy="511641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24" idx="1"/>
              <a:endCxn id="22" idx="3"/>
            </p:cNvCxnSpPr>
            <p:nvPr/>
          </p:nvCxnSpPr>
          <p:spPr>
            <a:xfrm flipH="1">
              <a:off x="6968118" y="2881627"/>
              <a:ext cx="214687" cy="4317"/>
            </a:xfrm>
            <a:prstGeom prst="straightConnector1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22" idx="1"/>
              <a:endCxn id="21" idx="2"/>
            </p:cNvCxnSpPr>
            <p:nvPr/>
          </p:nvCxnSpPr>
          <p:spPr>
            <a:xfrm rot="10800000">
              <a:off x="5591691" y="2790506"/>
              <a:ext cx="503516" cy="95438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>
              <a:stCxn id="29" idx="3"/>
              <a:endCxn id="21" idx="1"/>
            </p:cNvCxnSpPr>
            <p:nvPr/>
          </p:nvCxnSpPr>
          <p:spPr>
            <a:xfrm flipV="1">
              <a:off x="4919940" y="2536436"/>
              <a:ext cx="235295" cy="343513"/>
            </a:xfrm>
            <a:prstGeom prst="bentConnector3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DC503DA-2405-CA44-A982-067AB48275F1}"/>
              </a:ext>
            </a:extLst>
          </p:cNvPr>
          <p:cNvSpPr txBox="1"/>
          <p:nvPr/>
        </p:nvSpPr>
        <p:spPr bwMode="auto">
          <a:xfrm>
            <a:off x="481780" y="3051352"/>
            <a:ext cx="4438159" cy="354629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43984" tIns="35996" rIns="71991" bIns="35996" rtlCol="0" anchor="ctr">
            <a:noAutofit/>
          </a:bodyPr>
          <a:lstStyle>
            <a:defPPr>
              <a:defRPr lang="ko-KR"/>
            </a:defPPr>
            <a:lvl1pPr marL="171450" indent="-171450" defTabSz="198438" eaLnBrk="0" latinLnBrk="0" hangingPunct="0">
              <a:spcAft>
                <a:spcPts val="600"/>
              </a:spcAft>
              <a:buFont typeface="Wingdings" panose="05000000000000000000" pitchFamily="2" charset="2"/>
              <a:buChar char="§"/>
              <a:defRPr sz="1400" b="1">
                <a:solidFill>
                  <a:schemeClr val="dk1"/>
                </a:solidFill>
                <a:latin typeface="+mn-ea"/>
                <a:ea typeface="+mn-ea"/>
                <a:cs typeface="Times New Roman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A3C06B5-2AAE-5C41-ABA0-33156EB77F79}"/>
              </a:ext>
            </a:extLst>
          </p:cNvPr>
          <p:cNvSpPr txBox="1"/>
          <p:nvPr/>
        </p:nvSpPr>
        <p:spPr bwMode="auto">
          <a:xfrm>
            <a:off x="5007536" y="3050738"/>
            <a:ext cx="4625414" cy="354629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43984" tIns="35996" rIns="71991" bIns="35996" rtlCol="0" anchor="ctr">
            <a:noAutofit/>
          </a:bodyPr>
          <a:lstStyle>
            <a:defPPr>
              <a:defRPr lang="ko-KR"/>
            </a:defPPr>
            <a:lvl1pPr marL="171450" indent="-171450" defTabSz="198438" eaLnBrk="0" latinLnBrk="0" hangingPunct="0">
              <a:spcAft>
                <a:spcPts val="600"/>
              </a:spcAft>
              <a:buFont typeface="Wingdings" panose="05000000000000000000" pitchFamily="2" charset="2"/>
              <a:buChar char="§"/>
              <a:defRPr sz="1400" b="1">
                <a:solidFill>
                  <a:schemeClr val="dk1"/>
                </a:solidFill>
                <a:latin typeface="+mn-ea"/>
                <a:ea typeface="+mn-ea"/>
                <a:cs typeface="Times New Roman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marL="177781" lvl="0" indent="0">
              <a:buNone/>
              <a:defRPr/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31" lvl="0" indent="-171431">
              <a:spcAft>
                <a:spcPts val="400"/>
              </a:spcAft>
              <a:defRPr/>
            </a:pP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측정 지표 분석의 목적</a:t>
            </a:r>
            <a:endParaRPr lang="en-US" altLang="ko-KR" sz="1200" kern="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57148" indent="-179367">
              <a:buFont typeface="시스템 서체 일반체"/>
              <a:buChar char="-"/>
              <a:defRPr/>
            </a:pPr>
            <a:r>
              <a:rPr lang="ko-KR" altLang="en-US" sz="105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백로그</a:t>
            </a:r>
            <a:r>
              <a:rPr lang="ko-KR" altLang="en-US" sz="105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ko-KR" altLang="en-US" sz="105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번다운</a:t>
            </a:r>
            <a:r>
              <a:rPr lang="ko-KR" altLang="en-US" sz="105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차트는 궁극적으로 프로젝트 </a:t>
            </a:r>
            <a:r>
              <a:rPr lang="ko-KR" altLang="en-US" sz="1050" b="0">
                <a:latin typeface="맑은 고딕" panose="020B0503020000020004" pitchFamily="50" charset="-127"/>
                <a:ea typeface="맑은 고딕" panose="020B0503020000020004" pitchFamily="50" charset="-127"/>
              </a:rPr>
              <a:t>진척율과</a:t>
            </a:r>
            <a:r>
              <a:rPr lang="ko-KR" altLang="en-US" sz="105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남은 기간 동안 잔여 작업을 완료할 수 있는지 여부를 예측하기 위함이다</a:t>
            </a:r>
            <a:r>
              <a:rPr lang="en-US" altLang="ko-KR" sz="105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57148" lvl="0" indent="-179367">
              <a:buFont typeface="시스템 서체 일반체"/>
              <a:buChar char="-"/>
              <a:defRPr/>
            </a:pPr>
            <a:r>
              <a:rPr lang="ko-KR" altLang="en-US" sz="105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스프린트 속도가 높지 않다면</a:t>
            </a:r>
            <a:r>
              <a:rPr lang="en-US" altLang="ko-KR" sz="105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5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팀에 어떤 장애물이 있는지 원인을 분석해야 한다</a:t>
            </a:r>
            <a:r>
              <a:rPr lang="en-US" altLang="ko-KR" sz="105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57148" lvl="0" indent="-179367">
              <a:buFont typeface="시스템 서체 일반체"/>
              <a:buChar char="-"/>
              <a:defRPr/>
            </a:pPr>
            <a:r>
              <a:rPr lang="ko-KR" altLang="en-US" sz="105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속도가 높은데 </a:t>
            </a:r>
            <a:r>
              <a:rPr lang="ko-KR" altLang="en-US" sz="1050" b="0">
                <a:latin typeface="맑은 고딕" panose="020B0503020000020004" pitchFamily="50" charset="-127"/>
                <a:ea typeface="맑은 고딕" panose="020B0503020000020004" pitchFamily="50" charset="-127"/>
              </a:rPr>
              <a:t>잔여일감이</a:t>
            </a:r>
            <a:r>
              <a:rPr lang="ko-KR" altLang="en-US" sz="105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많다면 프로젝트 범위 관리에 문제가 있는지 점검한다</a:t>
            </a:r>
            <a:r>
              <a:rPr lang="en-US" altLang="ko-KR" sz="105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lvl="0" indent="0">
              <a:spcAft>
                <a:spcPts val="400"/>
              </a:spcAft>
              <a:buNone/>
              <a:defRPr/>
            </a:pPr>
            <a:endParaRPr lang="en-US" altLang="ko-KR" sz="1200" kern="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1431" indent="-171431">
              <a:spcAft>
                <a:spcPts val="400"/>
              </a:spcAft>
              <a:defRPr/>
            </a:pP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주의사항</a:t>
            </a:r>
            <a:endParaRPr lang="en-US" altLang="ko-KR" sz="1200" kern="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57148" lvl="0" indent="-179367" defTabSz="914400" eaLnBrk="1" hangingPunct="1">
              <a:spcAft>
                <a:spcPts val="0"/>
              </a:spcAft>
              <a:buFont typeface="시스템 서체 일반체"/>
              <a:buChar char="-"/>
              <a:defRPr/>
            </a:pPr>
            <a:r>
              <a:rPr lang="ko-KR" altLang="en-US" sz="105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스프린트 속도는</a:t>
            </a:r>
            <a:r>
              <a:rPr lang="en-US" altLang="ko-KR" sz="105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</a:t>
            </a:r>
            <a:r>
              <a:rPr lang="ko-KR" altLang="en-US" sz="105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현재 상태와 미래를 예측하기 </a:t>
            </a:r>
            <a:r>
              <a:rPr lang="ko-KR" altLang="en-US" sz="1050" b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위함이며</a:t>
            </a:r>
            <a:r>
              <a:rPr lang="en-US" altLang="ko-KR" sz="1050" b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</a:t>
            </a:r>
            <a:r>
              <a:rPr lang="ko-KR" altLang="en-US" sz="105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팀 </a:t>
            </a:r>
            <a:r>
              <a:rPr lang="en-US" altLang="ko-KR" sz="105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or </a:t>
            </a:r>
            <a:r>
              <a:rPr lang="ko-KR" altLang="en-US" sz="105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개인의 성과를 판단하기 위한 목적으로 사용되어서 안된다</a:t>
            </a:r>
            <a:r>
              <a:rPr lang="en-US" altLang="ko-KR" sz="105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177781" lvl="0" indent="0">
              <a:buNone/>
              <a:defRPr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FFEDBB52-474E-3045-AAD1-8740F1D01270}"/>
              </a:ext>
            </a:extLst>
          </p:cNvPr>
          <p:cNvSpPr/>
          <p:nvPr/>
        </p:nvSpPr>
        <p:spPr>
          <a:xfrm>
            <a:off x="660861" y="4521006"/>
            <a:ext cx="1411357" cy="5494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/>
          <a:p>
            <a:pPr marL="0" lvl="1" algn="ctr" defTabSz="1407995" eaLnBrk="0" hangingPunct="0"/>
            <a:r>
              <a:rPr lang="ko-KR" altLang="en-US" sz="1100" b="1" kern="0" dirty="0" err="1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번다운</a:t>
            </a:r>
            <a:r>
              <a:rPr lang="ko-KR" altLang="en-US" sz="1100" b="1" kern="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차트 갱신</a:t>
            </a:r>
            <a:endParaRPr lang="en-US" altLang="ko-KR" sz="1100" b="1" kern="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7DAEA4D-6CF4-BA41-926A-F7FE783F9F53}"/>
              </a:ext>
            </a:extLst>
          </p:cNvPr>
          <p:cNvSpPr/>
          <p:nvPr/>
        </p:nvSpPr>
        <p:spPr>
          <a:xfrm>
            <a:off x="2159815" y="4509419"/>
            <a:ext cx="211247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0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전체일감의</a:t>
            </a:r>
            <a:r>
              <a:rPr lang="ko-KR" altLang="en-US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변화와 </a:t>
            </a:r>
            <a:r>
              <a:rPr lang="ko-KR" altLang="en-US" sz="10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잔여일감을</a:t>
            </a:r>
            <a:r>
              <a:rPr lang="ko-KR" altLang="en-US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계산하고 </a:t>
            </a:r>
            <a:r>
              <a:rPr lang="ko-KR" altLang="en-US" sz="1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번다운</a:t>
            </a:r>
            <a:r>
              <a:rPr lang="ko-KR" altLang="en-US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차트를 갱신한다</a:t>
            </a: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AA31F667-FA8A-C84A-870F-A45C53D14292}"/>
              </a:ext>
            </a:extLst>
          </p:cNvPr>
          <p:cNvSpPr/>
          <p:nvPr/>
        </p:nvSpPr>
        <p:spPr>
          <a:xfrm>
            <a:off x="660861" y="3404384"/>
            <a:ext cx="1411357" cy="5494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/>
          <a:p>
            <a:pPr marL="0" lvl="1" algn="ctr" defTabSz="1407995" eaLnBrk="0" hangingPunct="0"/>
            <a:r>
              <a:rPr lang="en-US" altLang="ko-KR" sz="1100" b="1" kern="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Sprint </a:t>
            </a:r>
            <a:r>
              <a:rPr lang="ko-KR" altLang="en-US" sz="1100" b="1" kern="0" dirty="0" err="1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백로그</a:t>
            </a:r>
            <a:r>
              <a:rPr lang="ko-KR" altLang="en-US" sz="1100" b="1" kern="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관리</a:t>
            </a:r>
            <a:endParaRPr lang="en-US" altLang="ko-KR" sz="1100" b="1" kern="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B5DAF62-E670-9242-8072-305B74902047}"/>
              </a:ext>
            </a:extLst>
          </p:cNvPr>
          <p:cNvSpPr/>
          <p:nvPr/>
        </p:nvSpPr>
        <p:spPr>
          <a:xfrm>
            <a:off x="2112052" y="3442063"/>
            <a:ext cx="2112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  <a:sym typeface="Wingdings 2" pitchFamily="18" charset="2"/>
              </a:rPr>
              <a:t>매일 혹은 정기적으로 팀원들이 전날까지 자신의 작업량을 입력하고 현재 개발 상황과 속도를 점검한다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F6A5FAE7-CD51-EC44-B03A-4EC01CFCDFAA}"/>
              </a:ext>
            </a:extLst>
          </p:cNvPr>
          <p:cNvSpPr/>
          <p:nvPr/>
        </p:nvSpPr>
        <p:spPr>
          <a:xfrm>
            <a:off x="660861" y="5564615"/>
            <a:ext cx="1411357" cy="5494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/>
          <a:p>
            <a:pPr marL="0" lvl="1" algn="ctr" defTabSz="1407995" eaLnBrk="0" hangingPunct="0"/>
            <a:r>
              <a:rPr lang="ko-KR" altLang="en-US" sz="1100" b="1" kern="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측정지표 분석</a:t>
            </a:r>
            <a:endParaRPr lang="en-US" altLang="ko-KR" sz="1100" b="1" kern="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60235E0-090C-3442-9DA5-A7AC22572BFD}"/>
              </a:ext>
            </a:extLst>
          </p:cNvPr>
          <p:cNvSpPr/>
          <p:nvPr/>
        </p:nvSpPr>
        <p:spPr>
          <a:xfrm>
            <a:off x="2159815" y="5682414"/>
            <a:ext cx="2112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스프린트 속도를 분석하고</a:t>
            </a: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목표 달성 여부를 예측한다 </a:t>
            </a:r>
            <a:endParaRPr lang="en-US" altLang="ko-KR" sz="1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22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FDAE98-350F-4239-A05D-FB931F348228}"/>
              </a:ext>
            </a:extLst>
          </p:cNvPr>
          <p:cNvSpPr txBox="1"/>
          <p:nvPr/>
        </p:nvSpPr>
        <p:spPr>
          <a:xfrm>
            <a:off x="2426278" y="3259920"/>
            <a:ext cx="5018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9B709A4-86A1-4003-AA21-5B568DAADCE8}"/>
              </a:ext>
            </a:extLst>
          </p:cNvPr>
          <p:cNvCxnSpPr/>
          <p:nvPr/>
        </p:nvCxnSpPr>
        <p:spPr>
          <a:xfrm>
            <a:off x="4964412" y="3387341"/>
            <a:ext cx="4608000" cy="1592"/>
          </a:xfrm>
          <a:prstGeom prst="straightConnector1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DECA2812-6313-4731-8629-3C618B63A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105" y="2440200"/>
            <a:ext cx="735958" cy="71579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C05FA7-D0A9-442A-9F69-0E24D89EE216}"/>
              </a:ext>
            </a:extLst>
          </p:cNvPr>
          <p:cNvSpPr txBox="1"/>
          <p:nvPr/>
        </p:nvSpPr>
        <p:spPr>
          <a:xfrm>
            <a:off x="5835803" y="2505017"/>
            <a:ext cx="3185649" cy="489026"/>
          </a:xfrm>
          <a:prstGeom prst="rect">
            <a:avLst/>
          </a:prstGeom>
        </p:spPr>
        <p:txBody>
          <a:bodyPr wrap="square" lIns="72000" tIns="72000" rIns="72000" bIns="72000" anchor="t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KoPub돋움체 Medium" panose="020B0604020202020204" pitchFamily="34" charset="0"/>
              <a:buNone/>
              <a:tabLst/>
              <a:defRPr kumimoji="0" sz="1600" i="0" u="none" strike="noStrike" cap="none" spc="-50" normalizeH="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Font typeface="KoPub돋움체 Medium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KoPub돋움체 Medium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KoPub돋움체 Medium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KoPub돋움체 Medium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/>
            </a:lvl9pPr>
          </a:lstStyle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Agile Self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Study</a:t>
            </a:r>
          </a:p>
        </p:txBody>
      </p:sp>
    </p:spTree>
    <p:extLst>
      <p:ext uri="{BB962C8B-B14F-4D97-AF65-F5344CB8AC3E}">
        <p14:creationId xmlns:p14="http://schemas.microsoft.com/office/powerpoint/2010/main" val="3462284952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EA90A19-FC87-433C-90A4-B586B3AF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https://engineering-skcc.github.io/</a:t>
            </a:r>
            <a:r>
              <a:rPr lang="en-US" altLang="ko-KR" dirty="0"/>
              <a:t> - SDM Unit</a:t>
            </a:r>
            <a:r>
              <a:rPr lang="ko-KR" altLang="en-US" dirty="0"/>
              <a:t>운영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719608-CE24-41AA-9F50-83F199844F9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236" y="803890"/>
            <a:ext cx="5824588" cy="564739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FBD85D2-6A68-4660-81EF-B3F69FA25A4A}"/>
              </a:ext>
            </a:extLst>
          </p:cNvPr>
          <p:cNvSpPr/>
          <p:nvPr/>
        </p:nvSpPr>
        <p:spPr>
          <a:xfrm>
            <a:off x="642236" y="4184073"/>
            <a:ext cx="1463654" cy="886691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ABCE9A-1C05-4854-BBC6-DCADE9207A51}"/>
              </a:ext>
            </a:extLst>
          </p:cNvPr>
          <p:cNvSpPr txBox="1"/>
          <p:nvPr/>
        </p:nvSpPr>
        <p:spPr>
          <a:xfrm>
            <a:off x="6678506" y="803890"/>
            <a:ext cx="3109569" cy="4817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Agile Quick Guide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Agile Scrum Framework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Agile Leadership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DevOps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hlinkClick r:id="rId8"/>
              </a:rPr>
              <a:t>DevOps - Tools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216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6977F89C-E138-5042-A302-5793116A5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[</a:t>
            </a:r>
            <a:r>
              <a:rPr lang="ko-KR" altLang="en-US" dirty="0"/>
              <a:t> </a:t>
            </a:r>
            <a:r>
              <a:rPr lang="en-US" altLang="ko-KR" dirty="0"/>
              <a:t>Backup ] Scrum </a:t>
            </a:r>
            <a:r>
              <a:rPr lang="ko-KR" altLang="en-US" dirty="0"/>
              <a:t>팀의 역할</a:t>
            </a:r>
            <a:endParaRPr lang="ko-Kore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F4FCFC2-1868-F845-A44E-5C1480BE0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미식축구 게임의 </a:t>
            </a:r>
            <a:r>
              <a:rPr lang="en-US" altLang="ko-KR" dirty="0"/>
              <a:t>“</a:t>
            </a:r>
            <a:r>
              <a:rPr lang="ko-KR" altLang="en-US" dirty="0"/>
              <a:t>스크럼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ko-KR" altLang="en-US" dirty="0" err="1"/>
              <a:t>처럼</a:t>
            </a:r>
            <a:r>
              <a:rPr lang="ko-KR" altLang="en-US" dirty="0"/>
              <a:t> 스크럼 팀은 지속적으로 </a:t>
            </a:r>
            <a:r>
              <a:rPr lang="en-US" altLang="ko-KR" dirty="0"/>
              <a:t>Comm.</a:t>
            </a:r>
            <a:r>
              <a:rPr lang="ko-KR" altLang="en-US" dirty="0"/>
              <a:t>을 하며 한 몸으로 </a:t>
            </a:r>
            <a:br>
              <a:rPr lang="en-US" altLang="ko-KR" dirty="0"/>
            </a:br>
            <a:r>
              <a:rPr lang="ko-KR" altLang="en-US" dirty="0"/>
              <a:t>목표를 향해 전력 질주</a:t>
            </a:r>
            <a:endParaRPr lang="ko-Kore-KR" altLang="en-US" dirty="0"/>
          </a:p>
        </p:txBody>
      </p:sp>
      <p:cxnSp>
        <p:nvCxnSpPr>
          <p:cNvPr id="10" name="직선 연결선 73">
            <a:extLst>
              <a:ext uri="{FF2B5EF4-FFF2-40B4-BE49-F238E27FC236}">
                <a16:creationId xmlns:a16="http://schemas.microsoft.com/office/drawing/2014/main" id="{CE5A7EF7-770C-F147-AEFC-E57A24950B31}"/>
              </a:ext>
            </a:extLst>
          </p:cNvPr>
          <p:cNvCxnSpPr/>
          <p:nvPr/>
        </p:nvCxnSpPr>
        <p:spPr>
          <a:xfrm flipH="1">
            <a:off x="6428240" y="3413198"/>
            <a:ext cx="269329" cy="295190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0DC275-28B4-274D-BA30-BDA002A090BB}"/>
              </a:ext>
            </a:extLst>
          </p:cNvPr>
          <p:cNvSpPr/>
          <p:nvPr/>
        </p:nvSpPr>
        <p:spPr>
          <a:xfrm>
            <a:off x="308484" y="1878311"/>
            <a:ext cx="6120000" cy="46830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>
              <a:lnSpc>
                <a:spcPct val="150000"/>
              </a:lnSpc>
            </a:pPr>
            <a:endParaRPr lang="en-US" altLang="ko-KR" sz="15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4" name="Picture 7">
            <a:extLst>
              <a:ext uri="{FF2B5EF4-FFF2-40B4-BE49-F238E27FC236}">
                <a16:creationId xmlns:a16="http://schemas.microsoft.com/office/drawing/2014/main" id="{1F3B4D95-C80F-9D4C-BE25-0F1A32A44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6395" y="4930689"/>
            <a:ext cx="1370423" cy="11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089880-AC0F-DB41-92F8-F16104AE4861}"/>
              </a:ext>
            </a:extLst>
          </p:cNvPr>
          <p:cNvSpPr/>
          <p:nvPr/>
        </p:nvSpPr>
        <p:spPr>
          <a:xfrm>
            <a:off x="356553" y="6104844"/>
            <a:ext cx="1690106" cy="275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+mn-ea"/>
                <a:ea typeface="+mn-ea"/>
              </a:rPr>
              <a:t>Development Team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018DE13-E89E-D645-A1FA-45A83FC3E305}"/>
              </a:ext>
            </a:extLst>
          </p:cNvPr>
          <p:cNvGrpSpPr/>
          <p:nvPr/>
        </p:nvGrpSpPr>
        <p:grpSpPr>
          <a:xfrm>
            <a:off x="458704" y="3509152"/>
            <a:ext cx="5982033" cy="1204624"/>
            <a:chOff x="458704" y="2064829"/>
            <a:chExt cx="5982033" cy="1204624"/>
          </a:xfrm>
        </p:grpSpPr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6F8EF97F-3DD8-8C47-91D4-04D2250BFE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010" y="2135928"/>
              <a:ext cx="709193" cy="868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B189757-0FF9-BE45-B19C-E2B34B02D2C4}"/>
                </a:ext>
              </a:extLst>
            </p:cNvPr>
            <p:cNvSpPr/>
            <p:nvPr/>
          </p:nvSpPr>
          <p:spPr>
            <a:xfrm>
              <a:off x="458704" y="2994390"/>
              <a:ext cx="1485804" cy="2750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latin typeface="+mn-ea"/>
                  <a:ea typeface="+mn-ea"/>
                </a:rPr>
                <a:t>Scrum Master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566B460-0BED-E748-8779-50FEA45C7A03}"/>
                </a:ext>
              </a:extLst>
            </p:cNvPr>
            <p:cNvSpPr txBox="1"/>
            <p:nvPr/>
          </p:nvSpPr>
          <p:spPr>
            <a:xfrm>
              <a:off x="2012737" y="2064829"/>
              <a:ext cx="4428000" cy="11439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marL="171431" indent="-171431" defTabSz="198416" eaLnBrk="0" latinLnBrk="0" hangingPunct="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ko-KR" altLang="en-US" sz="1200" b="1" u="sng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팀원들이 스크럼 실천 방안들을 제대로 이해하고 따르고 있는지 확인</a:t>
              </a: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  <a:p>
              <a:pPr marL="171431" indent="-171431" defTabSz="198416" eaLnBrk="0" latinLnBrk="0" hangingPunct="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팀원들 간 현재 진행 상태를 공유토록 하고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, </a:t>
              </a:r>
              <a:r>
                <a:rPr lang="ko-KR" altLang="en-US" sz="1200" b="1" u="sng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장애나 위험을 제거하여 팀이 개발에 집중하도록 조력자 역할</a:t>
              </a:r>
              <a:endParaRPr lang="en-US" altLang="ko-KR" sz="1200" b="1" u="sng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  <a:p>
              <a:pPr marL="171431" indent="-171431" defTabSz="198416" eaLnBrk="0" latinLnBrk="0" hangingPunct="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  <a:sym typeface="Wingdings 2" pitchFamily="18" charset="2"/>
                </a:rPr>
                <a:t>일일 스크럼 주관</a:t>
              </a: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  <a:sym typeface="Wingdings 2" pitchFamily="18" charset="2"/>
                </a:rPr>
                <a:t>,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  <a:sym typeface="Wingdings 2" pitchFamily="18" charset="2"/>
                </a:rPr>
                <a:t> 이슈 공론화</a:t>
              </a: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  <a:sym typeface="Wingdings 2" pitchFamily="18" charset="2"/>
                </a:rPr>
                <a:t>(</a:t>
              </a:r>
              <a:r>
                <a:rPr lang="en-US" altLang="ko-KR" sz="1200" b="1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  <a:sym typeface="Wingdings 2" pitchFamily="18" charset="2"/>
                </a:rPr>
                <a:t>SoS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  <a:sym typeface="Wingdings 2" pitchFamily="18" charset="2"/>
                </a:rPr>
                <a:t>에 참여</a:t>
              </a: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  <a:sym typeface="Wingdings 2" pitchFamily="18" charset="2"/>
                </a:rPr>
                <a:t>)</a:t>
              </a: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  <a:sym typeface="Wingdings 2" pitchFamily="18" charset="2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928973-92D4-0C46-9BFA-D39C601E7690}"/>
              </a:ext>
            </a:extLst>
          </p:cNvPr>
          <p:cNvSpPr/>
          <p:nvPr/>
        </p:nvSpPr>
        <p:spPr>
          <a:xfrm>
            <a:off x="308486" y="1520788"/>
            <a:ext cx="6120000" cy="4289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Scrum Team (5-9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명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)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11FA511-C8CA-2B40-931F-3FE563CC056A}"/>
              </a:ext>
            </a:extLst>
          </p:cNvPr>
          <p:cNvGrpSpPr/>
          <p:nvPr/>
        </p:nvGrpSpPr>
        <p:grpSpPr>
          <a:xfrm>
            <a:off x="458704" y="2098268"/>
            <a:ext cx="5982033" cy="1172305"/>
            <a:chOff x="458704" y="3503241"/>
            <a:chExt cx="5982033" cy="1172305"/>
          </a:xfrm>
        </p:grpSpPr>
        <p:pic>
          <p:nvPicPr>
            <p:cNvPr id="13" name="Picture 5">
              <a:extLst>
                <a:ext uri="{FF2B5EF4-FFF2-40B4-BE49-F238E27FC236}">
                  <a16:creationId xmlns:a16="http://schemas.microsoft.com/office/drawing/2014/main" id="{3DF616F4-7C49-FF45-969A-6BEB9C0C0F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839" y="3602180"/>
              <a:ext cx="727534" cy="819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190052B-FE9E-E14F-99BA-E2AB99D6A402}"/>
                </a:ext>
              </a:extLst>
            </p:cNvPr>
            <p:cNvSpPr/>
            <p:nvPr/>
          </p:nvSpPr>
          <p:spPr>
            <a:xfrm>
              <a:off x="458704" y="4400483"/>
              <a:ext cx="1485804" cy="2750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latin typeface="+mn-ea"/>
                  <a:ea typeface="+mn-ea"/>
                </a:rPr>
                <a:t>Product Owner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33D44E-DCAF-024E-A19F-43ADF93C11C2}"/>
                </a:ext>
              </a:extLst>
            </p:cNvPr>
            <p:cNvSpPr txBox="1"/>
            <p:nvPr/>
          </p:nvSpPr>
          <p:spPr>
            <a:xfrm>
              <a:off x="2012737" y="3503241"/>
              <a:ext cx="4428000" cy="11439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marL="171431" indent="-171431" defTabSz="198416" eaLnBrk="0" latinLnBrk="0" hangingPunct="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고객과 이해관계자를 대표하여 </a:t>
              </a:r>
              <a:r>
                <a:rPr lang="ko-KR" altLang="en-US" sz="1200" b="1" u="sng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제품의 기능</a:t>
              </a:r>
              <a:r>
                <a:rPr lang="en-US" altLang="ko-KR" sz="1200" b="1" u="sng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(</a:t>
              </a:r>
              <a:r>
                <a:rPr lang="ko-KR" altLang="en-US" sz="1200" b="1" u="sng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요구사항</a:t>
              </a:r>
              <a:r>
                <a:rPr lang="en-US" altLang="ko-KR" sz="1200" b="1" u="sng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)</a:t>
              </a:r>
              <a:r>
                <a:rPr lang="ko-KR" altLang="en-US" sz="1200" b="1" u="sng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을 정의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하고 제품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백로그에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 대한 </a:t>
              </a:r>
              <a:r>
                <a:rPr lang="ko-KR" altLang="en-US" sz="1200" b="1" u="sng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우선순위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를 부여</a:t>
              </a: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  <a:p>
              <a:pPr marL="171431" indent="-171431" defTabSz="198416" eaLnBrk="0" latinLnBrk="0" hangingPunct="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개발된 제품이 요구사항에 부합하는지 검증</a:t>
              </a: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  <a:p>
              <a:pPr marL="171431" indent="-171431" defTabSz="198416" eaLnBrk="0" latinLnBrk="0" hangingPunct="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프로젝트 착수 시점부터 프로젝트 일원으로서 참여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 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4787C24-9F2A-0043-9877-99305BB27615}"/>
              </a:ext>
            </a:extLst>
          </p:cNvPr>
          <p:cNvSpPr txBox="1"/>
          <p:nvPr/>
        </p:nvSpPr>
        <p:spPr>
          <a:xfrm>
            <a:off x="2012737" y="4988766"/>
            <a:ext cx="4428000" cy="146568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marL="171431" indent="-171431" defTabSz="198416" eaLnBrk="0" latinLnBrk="0" hangingPunct="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j-lt"/>
                <a:ea typeface="맑은 고딕" panose="020B0503020000020004" pitchFamily="50" charset="-127"/>
                <a:cs typeface="Times New Roman" pitchFamily="18" charset="0"/>
              </a:rPr>
              <a:t>각 스프린트 동안 </a:t>
            </a:r>
            <a:r>
              <a:rPr lang="ko-KR" altLang="en-US" sz="1200" b="1" u="sng" dirty="0">
                <a:latin typeface="+mj-lt"/>
                <a:ea typeface="맑은 고딕" panose="020B0503020000020004" pitchFamily="50" charset="-127"/>
                <a:cs typeface="Times New Roman" pitchFamily="18" charset="0"/>
              </a:rPr>
              <a:t>잠재적으로 인도 가능한 수준의 제품을 납품</a:t>
            </a:r>
            <a:r>
              <a:rPr lang="ko-KR" altLang="en-US" sz="1200" dirty="0">
                <a:latin typeface="+mj-lt"/>
                <a:ea typeface="맑은 고딕" panose="020B0503020000020004" pitchFamily="50" charset="-127"/>
                <a:cs typeface="Times New Roman" pitchFamily="18" charset="0"/>
              </a:rPr>
              <a:t>할 책임이 있음</a:t>
            </a:r>
            <a:endParaRPr lang="en-US" altLang="ko-KR" sz="1200" dirty="0">
              <a:latin typeface="+mj-lt"/>
              <a:ea typeface="맑은 고딕" panose="020B0503020000020004" pitchFamily="50" charset="-127"/>
              <a:cs typeface="Times New Roman" pitchFamily="18" charset="0"/>
            </a:endParaRPr>
          </a:p>
          <a:p>
            <a:pPr marL="171431" indent="-171431" defTabSz="198416" eaLnBrk="0" latinLnBrk="0" hangingPunct="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j-lt"/>
                <a:ea typeface="맑은 고딕" panose="020B0503020000020004" pitchFamily="50" charset="-127"/>
                <a:cs typeface="Times New Roman" pitchFamily="18" charset="0"/>
              </a:rPr>
              <a:t>제품 구현에 필요한 전문 기술을 보유해야 하며</a:t>
            </a:r>
            <a:r>
              <a:rPr lang="en-US" altLang="ko-KR" sz="1200" dirty="0">
                <a:latin typeface="+mj-lt"/>
                <a:ea typeface="맑은 고딕" panose="020B0503020000020004" pitchFamily="50" charset="-127"/>
                <a:cs typeface="Times New Roman" pitchFamily="18" charset="0"/>
              </a:rPr>
              <a:t>,</a:t>
            </a:r>
            <a:r>
              <a:rPr lang="ko-KR" altLang="en-US" sz="1200" dirty="0">
                <a:latin typeface="+mj-lt"/>
                <a:ea typeface="맑은 고딕" panose="020B0503020000020004" pitchFamily="50" charset="-127"/>
                <a:cs typeface="Times New Roman" pitchFamily="18" charset="0"/>
              </a:rPr>
              <a:t> 협업을 통해 구현하고 문제를 해결</a:t>
            </a:r>
            <a:r>
              <a:rPr lang="en-US" altLang="ko-KR" sz="1200" dirty="0">
                <a:latin typeface="+mj-lt"/>
                <a:ea typeface="맑은 고딕" panose="020B0503020000020004" pitchFamily="50" charset="-127"/>
                <a:cs typeface="Times New Roman" pitchFamily="18" charset="0"/>
              </a:rPr>
              <a:t> </a:t>
            </a:r>
            <a:br>
              <a:rPr lang="en-US" altLang="ko-KR" sz="1200" dirty="0">
                <a:latin typeface="+mj-lt"/>
                <a:ea typeface="맑은 고딕" panose="020B0503020000020004" pitchFamily="50" charset="-127"/>
                <a:cs typeface="Times New Roman" pitchFamily="18" charset="0"/>
              </a:rPr>
            </a:br>
            <a:r>
              <a:rPr lang="en-US" altLang="ko-KR" sz="1200" b="1" u="sng" dirty="0">
                <a:latin typeface="+mj-lt"/>
                <a:ea typeface="맑은 고딕" panose="020B0503020000020004" pitchFamily="50" charset="-127"/>
                <a:cs typeface="Times New Roman" pitchFamily="18" charset="0"/>
              </a:rPr>
              <a:t>(* Approver </a:t>
            </a:r>
            <a:r>
              <a:rPr lang="ko-KR" altLang="en-US" sz="1200" b="1" u="sng" dirty="0">
                <a:latin typeface="+mj-lt"/>
                <a:ea typeface="맑은 고딕" panose="020B0503020000020004" pitchFamily="50" charset="-127"/>
                <a:cs typeface="Times New Roman" pitchFamily="18" charset="0"/>
              </a:rPr>
              <a:t>별도 지정 </a:t>
            </a:r>
            <a:r>
              <a:rPr lang="en-US" altLang="ko-KR" sz="1200" b="1" u="sng" dirty="0">
                <a:latin typeface="+mj-lt"/>
                <a:ea typeface="맑은 고딕" panose="020B0503020000020004" pitchFamily="50" charset="-127"/>
                <a:cs typeface="Times New Roman" pitchFamily="18" charset="0"/>
              </a:rPr>
              <a:t>(Test </a:t>
            </a:r>
            <a:r>
              <a:rPr lang="ko-KR" altLang="en-US" sz="1200" b="1" u="sng" dirty="0">
                <a:latin typeface="+mj-lt"/>
                <a:ea typeface="맑은 고딕" panose="020B0503020000020004" pitchFamily="50" charset="-127"/>
                <a:cs typeface="Times New Roman" pitchFamily="18" charset="0"/>
              </a:rPr>
              <a:t>담당</a:t>
            </a:r>
            <a:r>
              <a:rPr lang="en-US" altLang="ko-KR" sz="1200" b="1" u="sng" dirty="0">
                <a:latin typeface="+mj-lt"/>
                <a:ea typeface="맑은 고딕" panose="020B0503020000020004" pitchFamily="50" charset="-127"/>
                <a:cs typeface="Times New Roman" pitchFamily="18" charset="0"/>
              </a:rPr>
              <a:t>))</a:t>
            </a:r>
          </a:p>
          <a:p>
            <a:pPr marL="171431" indent="-171431" defTabSz="198416" eaLnBrk="0" latinLnBrk="0" hangingPunct="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j-lt"/>
                <a:ea typeface="맑은 고딕" panose="020B0503020000020004" pitchFamily="50" charset="-127"/>
                <a:cs typeface="Times New Roman" pitchFamily="18" charset="0"/>
              </a:rPr>
              <a:t>팀이 높은 자율성과 책임감을 가지며 </a:t>
            </a:r>
            <a:r>
              <a:rPr lang="ko-KR" altLang="en-US" sz="1200" b="1" u="sng" dirty="0">
                <a:latin typeface="+mj-lt"/>
                <a:ea typeface="맑은 고딕" panose="020B0503020000020004" pitchFamily="50" charset="-127"/>
                <a:cs typeface="Times New Roman" pitchFamily="18" charset="0"/>
              </a:rPr>
              <a:t>스스로 약속하고 결정하고 수행</a:t>
            </a:r>
            <a:br>
              <a:rPr lang="en-US" altLang="ko-KR" sz="1200" dirty="0">
                <a:latin typeface="+mj-lt"/>
                <a:ea typeface="맑은 고딕" panose="020B0503020000020004" pitchFamily="50" charset="-127"/>
                <a:cs typeface="Times New Roman" pitchFamily="18" charset="0"/>
              </a:rPr>
            </a:br>
            <a:endParaRPr lang="ko-KR" altLang="en-US" sz="1200" dirty="0">
              <a:latin typeface="+mj-lt"/>
              <a:ea typeface="맑은 고딕" panose="020B0503020000020004" pitchFamily="50" charset="-127"/>
              <a:cs typeface="Times New Roman" pitchFamily="18" charset="0"/>
            </a:endParaRPr>
          </a:p>
        </p:txBody>
      </p:sp>
      <p:cxnSp>
        <p:nvCxnSpPr>
          <p:cNvPr id="22" name="직선 연결선 61">
            <a:extLst>
              <a:ext uri="{FF2B5EF4-FFF2-40B4-BE49-F238E27FC236}">
                <a16:creationId xmlns:a16="http://schemas.microsoft.com/office/drawing/2014/main" id="{D949520C-D619-DB4A-A263-28DEAF5599B1}"/>
              </a:ext>
            </a:extLst>
          </p:cNvPr>
          <p:cNvCxnSpPr/>
          <p:nvPr/>
        </p:nvCxnSpPr>
        <p:spPr>
          <a:xfrm flipH="1">
            <a:off x="2083820" y="3379910"/>
            <a:ext cx="3780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62">
            <a:extLst>
              <a:ext uri="{FF2B5EF4-FFF2-40B4-BE49-F238E27FC236}">
                <a16:creationId xmlns:a16="http://schemas.microsoft.com/office/drawing/2014/main" id="{8D64AC50-C72D-D04E-A537-F4F404D52150}"/>
              </a:ext>
            </a:extLst>
          </p:cNvPr>
          <p:cNvCxnSpPr/>
          <p:nvPr/>
        </p:nvCxnSpPr>
        <p:spPr>
          <a:xfrm flipH="1">
            <a:off x="2083820" y="4745368"/>
            <a:ext cx="3780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8CA601-F396-6841-86F3-20D0441AD0EF}"/>
              </a:ext>
            </a:extLst>
          </p:cNvPr>
          <p:cNvSpPr/>
          <p:nvPr/>
        </p:nvSpPr>
        <p:spPr>
          <a:xfrm>
            <a:off x="6697569" y="2933055"/>
            <a:ext cx="887859" cy="89370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schemeClr val="tx1"/>
                </a:solidFill>
                <a:latin typeface="+mn-ea"/>
              </a:rPr>
              <a:t>A</a:t>
            </a:r>
          </a:p>
          <a:p>
            <a:pPr algn="ctr">
              <a:lnSpc>
                <a:spcPts val="1320"/>
              </a:lnSpc>
            </a:pP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Scrum</a:t>
            </a:r>
          </a:p>
          <a:p>
            <a:pPr algn="ctr">
              <a:lnSpc>
                <a:spcPts val="1320"/>
              </a:lnSpc>
            </a:pP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Team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1E58211-2F89-7846-A509-0734B579BFFA}"/>
              </a:ext>
            </a:extLst>
          </p:cNvPr>
          <p:cNvGrpSpPr/>
          <p:nvPr/>
        </p:nvGrpSpPr>
        <p:grpSpPr>
          <a:xfrm>
            <a:off x="7174329" y="4600354"/>
            <a:ext cx="1923735" cy="1173899"/>
            <a:chOff x="812540" y="4905164"/>
            <a:chExt cx="2232627" cy="1356072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EE201AC-4FE7-3043-8270-7199ECD5160D}"/>
                </a:ext>
              </a:extLst>
            </p:cNvPr>
            <p:cNvSpPr/>
            <p:nvPr/>
          </p:nvSpPr>
          <p:spPr>
            <a:xfrm>
              <a:off x="812540" y="4905164"/>
              <a:ext cx="2232627" cy="1356072"/>
            </a:xfrm>
            <a:prstGeom prst="ellips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300" b="1" dirty="0">
                  <a:solidFill>
                    <a:schemeClr val="tx1"/>
                  </a:solidFill>
                  <a:latin typeface="+mn-ea"/>
                </a:rPr>
                <a:t>Scrum Of Scrum</a:t>
              </a:r>
            </a:p>
            <a:p>
              <a:pPr algn="ctr"/>
              <a:endParaRPr lang="en-US" altLang="ko-KR" sz="14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34" name="Picture 4">
              <a:extLst>
                <a:ext uri="{FF2B5EF4-FFF2-40B4-BE49-F238E27FC236}">
                  <a16:creationId xmlns:a16="http://schemas.microsoft.com/office/drawing/2014/main" id="{8660C86A-446C-5048-AAD0-2081636822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1280" y="5564253"/>
              <a:ext cx="354597" cy="437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4">
              <a:extLst>
                <a:ext uri="{FF2B5EF4-FFF2-40B4-BE49-F238E27FC236}">
                  <a16:creationId xmlns:a16="http://schemas.microsoft.com/office/drawing/2014/main" id="{A60C83CC-995C-AA40-8C81-9DCC73D4BA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4613" y="5564253"/>
              <a:ext cx="354597" cy="437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B6D742D8-FAA7-3943-9B5D-769286106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669" y="5564253"/>
              <a:ext cx="354597" cy="437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56EF04-B579-DB40-9FD2-58058FA51788}"/>
              </a:ext>
            </a:extLst>
          </p:cNvPr>
          <p:cNvSpPr/>
          <p:nvPr/>
        </p:nvSpPr>
        <p:spPr>
          <a:xfrm>
            <a:off x="7667610" y="2933055"/>
            <a:ext cx="887859" cy="89370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schemeClr val="tx1"/>
                </a:solidFill>
                <a:latin typeface="+mn-ea"/>
              </a:rPr>
              <a:t>B</a:t>
            </a:r>
          </a:p>
          <a:p>
            <a:pPr algn="ctr">
              <a:lnSpc>
                <a:spcPts val="1320"/>
              </a:lnSpc>
            </a:pP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Scrum</a:t>
            </a:r>
          </a:p>
          <a:p>
            <a:pPr algn="ctr">
              <a:lnSpc>
                <a:spcPts val="1320"/>
              </a:lnSpc>
            </a:pP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Team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7D313B-D243-6840-B4BC-3D746E372960}"/>
              </a:ext>
            </a:extLst>
          </p:cNvPr>
          <p:cNvSpPr/>
          <p:nvPr/>
        </p:nvSpPr>
        <p:spPr>
          <a:xfrm>
            <a:off x="8637650" y="2933055"/>
            <a:ext cx="887859" cy="89370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schemeClr val="tx1"/>
                </a:solidFill>
                <a:latin typeface="+mn-ea"/>
              </a:rPr>
              <a:t>C</a:t>
            </a:r>
          </a:p>
          <a:p>
            <a:pPr algn="ctr">
              <a:lnSpc>
                <a:spcPts val="1320"/>
              </a:lnSpc>
            </a:pP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Scrum</a:t>
            </a:r>
          </a:p>
          <a:p>
            <a:pPr algn="ctr">
              <a:lnSpc>
                <a:spcPts val="1320"/>
              </a:lnSpc>
            </a:pP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Team</a:t>
            </a:r>
          </a:p>
        </p:txBody>
      </p:sp>
      <p:cxnSp>
        <p:nvCxnSpPr>
          <p:cNvPr id="28" name="직선 연결선 72">
            <a:extLst>
              <a:ext uri="{FF2B5EF4-FFF2-40B4-BE49-F238E27FC236}">
                <a16:creationId xmlns:a16="http://schemas.microsoft.com/office/drawing/2014/main" id="{284A5DAD-12D2-A343-8FAE-ADC70D96DFCB}"/>
              </a:ext>
            </a:extLst>
          </p:cNvPr>
          <p:cNvCxnSpPr/>
          <p:nvPr/>
        </p:nvCxnSpPr>
        <p:spPr>
          <a:xfrm flipH="1" flipV="1">
            <a:off x="6428240" y="1659637"/>
            <a:ext cx="297557" cy="71858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 74">
            <a:extLst>
              <a:ext uri="{FF2B5EF4-FFF2-40B4-BE49-F238E27FC236}">
                <a16:creationId xmlns:a16="http://schemas.microsoft.com/office/drawing/2014/main" id="{41BAF0F5-00D9-744F-975F-137E792C8B40}"/>
              </a:ext>
            </a:extLst>
          </p:cNvPr>
          <p:cNvCxnSpPr>
            <a:stCxn id="24" idx="2"/>
            <a:endCxn id="33" idx="0"/>
          </p:cNvCxnSpPr>
          <p:nvPr/>
        </p:nvCxnSpPr>
        <p:spPr>
          <a:xfrm rot="16200000" flipH="1">
            <a:off x="7252054" y="3716210"/>
            <a:ext cx="773590" cy="994698"/>
          </a:xfrm>
          <a:prstGeom prst="curvedConnector3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 75">
            <a:extLst>
              <a:ext uri="{FF2B5EF4-FFF2-40B4-BE49-F238E27FC236}">
                <a16:creationId xmlns:a16="http://schemas.microsoft.com/office/drawing/2014/main" id="{25F2A75E-8B2F-9742-AE31-6BBACDB0C791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 rot="16200000" flipH="1">
            <a:off x="7737074" y="4201230"/>
            <a:ext cx="773590" cy="24657"/>
          </a:xfrm>
          <a:prstGeom prst="curvedConnector3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76">
            <a:extLst>
              <a:ext uri="{FF2B5EF4-FFF2-40B4-BE49-F238E27FC236}">
                <a16:creationId xmlns:a16="http://schemas.microsoft.com/office/drawing/2014/main" id="{A5ABDF29-DCB1-8143-BF82-96AF170B2F1E}"/>
              </a:ext>
            </a:extLst>
          </p:cNvPr>
          <p:cNvCxnSpPr>
            <a:stCxn id="27" idx="2"/>
            <a:endCxn id="33" idx="0"/>
          </p:cNvCxnSpPr>
          <p:nvPr/>
        </p:nvCxnSpPr>
        <p:spPr>
          <a:xfrm rot="5400000">
            <a:off x="8222095" y="3740868"/>
            <a:ext cx="773590" cy="945383"/>
          </a:xfrm>
          <a:prstGeom prst="curvedConnector3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B722FE0E-D149-0749-96FA-47390BC5C838}"/>
              </a:ext>
            </a:extLst>
          </p:cNvPr>
          <p:cNvSpPr/>
          <p:nvPr/>
        </p:nvSpPr>
        <p:spPr>
          <a:xfrm>
            <a:off x="6697569" y="1962256"/>
            <a:ext cx="2827940" cy="33446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  <a:latin typeface="+mn-ea"/>
              </a:rPr>
              <a:t>Project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D5E943-ECE6-EB46-BC9E-B22F00AB5856}"/>
              </a:ext>
            </a:extLst>
          </p:cNvPr>
          <p:cNvSpPr/>
          <p:nvPr/>
        </p:nvSpPr>
        <p:spPr>
          <a:xfrm>
            <a:off x="6697569" y="2394042"/>
            <a:ext cx="887859" cy="4575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schemeClr val="tx1"/>
                </a:solidFill>
                <a:latin typeface="+mn-ea"/>
              </a:rPr>
              <a:t>Goal</a:t>
            </a:r>
            <a:endParaRPr lang="en-US" altLang="ko-KR" sz="15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680CE30-8121-7349-9121-E05762EE5A5B}"/>
              </a:ext>
            </a:extLst>
          </p:cNvPr>
          <p:cNvSpPr/>
          <p:nvPr/>
        </p:nvSpPr>
        <p:spPr>
          <a:xfrm>
            <a:off x="7669721" y="2394042"/>
            <a:ext cx="887859" cy="4575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schemeClr val="tx1"/>
                </a:solidFill>
                <a:latin typeface="+mn-ea"/>
              </a:rPr>
              <a:t>Goal</a:t>
            </a:r>
            <a:endParaRPr lang="en-US" altLang="ko-KR" sz="15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570F556-FE39-EE4F-ADE4-78C26739023D}"/>
              </a:ext>
            </a:extLst>
          </p:cNvPr>
          <p:cNvSpPr/>
          <p:nvPr/>
        </p:nvSpPr>
        <p:spPr>
          <a:xfrm>
            <a:off x="8632247" y="2394042"/>
            <a:ext cx="887859" cy="4575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schemeClr val="tx1"/>
                </a:solidFill>
                <a:latin typeface="+mn-ea"/>
              </a:rPr>
              <a:t>Goal</a:t>
            </a:r>
            <a:endParaRPr lang="en-US" altLang="ko-KR" sz="15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830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1BEE8D1-37BF-A942-A808-C85005FD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[</a:t>
            </a:r>
            <a:r>
              <a:rPr lang="ko-KR" altLang="en-US" dirty="0"/>
              <a:t> </a:t>
            </a:r>
            <a:r>
              <a:rPr lang="en-US" altLang="ko-KR" dirty="0"/>
              <a:t>Backup ] Scrum </a:t>
            </a:r>
            <a:r>
              <a:rPr lang="ko-KR" altLang="en-US" dirty="0"/>
              <a:t>팀 조직도 예시</a:t>
            </a:r>
            <a:endParaRPr kumimoji="1" lang="ko-Kore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67CFAE3-EC8F-7642-A060-A48E49D20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각 </a:t>
            </a:r>
            <a:r>
              <a:rPr kumimoji="1" lang="ko-KR" altLang="en-US" dirty="0" err="1"/>
              <a:t>팀별로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Product Owner</a:t>
            </a:r>
            <a:r>
              <a:rPr kumimoji="1" lang="ko-KR" altLang="en-US" dirty="0"/>
              <a:t>와</a:t>
            </a:r>
            <a:r>
              <a:rPr kumimoji="1" lang="en-US" altLang="ko-KR" dirty="0"/>
              <a:t> Scrum Master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명시하고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복수명일</a:t>
            </a:r>
            <a:r>
              <a:rPr kumimoji="1" lang="ko-KR" altLang="en-US" dirty="0"/>
              <a:t> 경우 대표자를 명시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76A6B8-E275-F14C-AE0F-5E9A36B8C986}"/>
              </a:ext>
            </a:extLst>
          </p:cNvPr>
          <p:cNvSpPr/>
          <p:nvPr/>
        </p:nvSpPr>
        <p:spPr>
          <a:xfrm>
            <a:off x="470852" y="2362517"/>
            <a:ext cx="9018652" cy="382689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661">
            <a:extLst>
              <a:ext uri="{FF2B5EF4-FFF2-40B4-BE49-F238E27FC236}">
                <a16:creationId xmlns:a16="http://schemas.microsoft.com/office/drawing/2014/main" id="{06465D33-1BA7-D649-AC38-6A7AA22B70F5}"/>
              </a:ext>
            </a:extLst>
          </p:cNvPr>
          <p:cNvCxnSpPr>
            <a:stCxn id="38" idx="0"/>
            <a:endCxn id="15" idx="2"/>
          </p:cNvCxnSpPr>
          <p:nvPr/>
        </p:nvCxnSpPr>
        <p:spPr bwMode="auto">
          <a:xfrm flipV="1">
            <a:off x="4975084" y="2160704"/>
            <a:ext cx="1" cy="43200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0C24C8B3-4000-6B4D-AB83-F3BE6989E3A1}"/>
              </a:ext>
            </a:extLst>
          </p:cNvPr>
          <p:cNvGrpSpPr/>
          <p:nvPr/>
        </p:nvGrpSpPr>
        <p:grpSpPr>
          <a:xfrm>
            <a:off x="6769504" y="1585642"/>
            <a:ext cx="1296144" cy="666009"/>
            <a:chOff x="164468" y="2778792"/>
            <a:chExt cx="2484276" cy="82736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FC528CD-34B3-BB4B-94AC-48B035637791}"/>
                </a:ext>
              </a:extLst>
            </p:cNvPr>
            <p:cNvSpPr/>
            <p:nvPr/>
          </p:nvSpPr>
          <p:spPr>
            <a:xfrm>
              <a:off x="164468" y="2778792"/>
              <a:ext cx="2484276" cy="2944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rgbClr val="567588"/>
              </a:solidFill>
            </a:ln>
          </p:spPr>
          <p:txBody>
            <a:bodyPr wrap="square" lIns="0" tIns="90000" rIns="0" bIns="90000" rtlCol="0" anchor="ctr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/>
              <a:r>
                <a:rPr lang="ko-KR" altLang="en-US" sz="11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레거시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운영 지원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A9782FA-8FF7-124F-8F70-7920329F222E}"/>
                </a:ext>
              </a:extLst>
            </p:cNvPr>
            <p:cNvSpPr/>
            <p:nvPr/>
          </p:nvSpPr>
          <p:spPr>
            <a:xfrm>
              <a:off x="164468" y="3086442"/>
              <a:ext cx="2484276" cy="519714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177800" marR="0" lvl="1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lang="en-US" altLang="ko-KR" sz="1050" b="1" kern="0" spc="-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OOO</a:t>
              </a:r>
              <a:endParaRPr kumimoji="1" lang="ko-KR" altLang="en-US" sz="1050" b="1" kern="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0" name="꺾인 연결선 39">
            <a:extLst>
              <a:ext uri="{FF2B5EF4-FFF2-40B4-BE49-F238E27FC236}">
                <a16:creationId xmlns:a16="http://schemas.microsoft.com/office/drawing/2014/main" id="{4F88DC9C-9A85-F141-9A8C-E5D02D9269A8}"/>
              </a:ext>
            </a:extLst>
          </p:cNvPr>
          <p:cNvCxnSpPr>
            <a:stCxn id="38" idx="3"/>
            <a:endCxn id="40" idx="2"/>
          </p:cNvCxnSpPr>
          <p:nvPr/>
        </p:nvCxnSpPr>
        <p:spPr>
          <a:xfrm flipV="1">
            <a:off x="6163083" y="2251652"/>
            <a:ext cx="2575673" cy="483293"/>
          </a:xfrm>
          <a:prstGeom prst="bentConnector2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73EC9D-08CF-BF46-AD3F-5D35BBFD7C7A}"/>
              </a:ext>
            </a:extLst>
          </p:cNvPr>
          <p:cNvSpPr/>
          <p:nvPr/>
        </p:nvSpPr>
        <p:spPr>
          <a:xfrm>
            <a:off x="3773032" y="3528856"/>
            <a:ext cx="2376000" cy="432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rgbClr val="856756"/>
            </a:solidFill>
          </a:ln>
        </p:spPr>
        <p:txBody>
          <a:bodyPr wrap="square" lIns="0" tIns="90000" rIns="0" bIns="90000" rtlCol="0" anchor="ctr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>
              <a:spcAft>
                <a:spcPts val="551"/>
              </a:spcAft>
              <a:buClr>
                <a:prstClr val="black">
                  <a:lumMod val="65000"/>
                  <a:lumOff val="35000"/>
                </a:prstClr>
              </a:buClr>
              <a:buSzPct val="90000"/>
            </a:pPr>
            <a:r>
              <a:rPr lang="en-US" altLang="ko-KR" sz="1200" b="1" spc="-5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Scrum Of Scrums</a:t>
            </a:r>
            <a:endParaRPr lang="ko-KR" altLang="en-US" sz="1200" b="1" spc="-5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6BAA809-C1C1-ED47-B2B4-12C6AAC5BD0A}"/>
              </a:ext>
            </a:extLst>
          </p:cNvPr>
          <p:cNvGrpSpPr/>
          <p:nvPr/>
        </p:nvGrpSpPr>
        <p:grpSpPr>
          <a:xfrm>
            <a:off x="3787084" y="1402210"/>
            <a:ext cx="2376000" cy="758494"/>
            <a:chOff x="3036321" y="837440"/>
            <a:chExt cx="3005266" cy="94225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F278EAC-B5E2-1A4A-A138-02924DF80CF6}"/>
                </a:ext>
              </a:extLst>
            </p:cNvPr>
            <p:cNvGrpSpPr/>
            <p:nvPr/>
          </p:nvGrpSpPr>
          <p:grpSpPr>
            <a:xfrm>
              <a:off x="3036321" y="837440"/>
              <a:ext cx="3005266" cy="942255"/>
              <a:chOff x="2497984" y="2814973"/>
              <a:chExt cx="1728001" cy="94225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50640C-9BCE-8B48-B2B0-2D1A9E5A59ED}"/>
                  </a:ext>
                </a:extLst>
              </p:cNvPr>
              <p:cNvSpPr/>
              <p:nvPr/>
            </p:nvSpPr>
            <p:spPr>
              <a:xfrm>
                <a:off x="2497985" y="3172200"/>
                <a:ext cx="1728000" cy="5850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 defTabSz="914400"/>
                <a:r>
                  <a:rPr lang="en-US" altLang="ko-KR" sz="1050" b="1" spc="-5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       </a:t>
                </a:r>
                <a:endParaRPr lang="ko-KR" altLang="en-US" sz="1050" b="1" spc="-5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D666EA-8A00-4D4E-B15B-FEF2FD51E95B}"/>
                  </a:ext>
                </a:extLst>
              </p:cNvPr>
              <p:cNvSpPr txBox="1"/>
              <p:nvPr/>
            </p:nvSpPr>
            <p:spPr>
              <a:xfrm>
                <a:off x="2497984" y="2814973"/>
                <a:ext cx="1728000" cy="353403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9525">
                <a:solidFill>
                  <a:srgbClr val="567588"/>
                </a:solidFill>
              </a:ln>
            </p:spPr>
            <p:txBody>
              <a:bodyPr wrap="square" lIns="0" tIns="90000" rIns="0" bIns="90000" rtlCol="0" anchor="ctr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defPPr>
                  <a:defRPr lang="ko-KR"/>
                </a:defPPr>
                <a:lvl1pPr>
                  <a:defRPr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itchFamily="18" charset="-127"/>
                    <a:ea typeface="Rix고딕 B" pitchFamily="18" charset="-127"/>
                  </a:defRPr>
                </a:lvl1pPr>
                <a:lvl2pPr marL="0" lvl="1" algn="ctr" defTabSz="914400">
                  <a:spcAft>
                    <a:spcPts val="551"/>
                  </a:spcAft>
                  <a:buClr>
                    <a:prstClr val="black">
                      <a:lumMod val="65000"/>
                      <a:lumOff val="35000"/>
                    </a:prstClr>
                  </a:buClr>
                  <a:buSzPct val="90000"/>
                  <a:defRPr sz="1300" b="1">
                    <a:solidFill>
                      <a:prstClr val="white"/>
                    </a:solidFill>
                  </a:defRPr>
                </a:lvl2pPr>
              </a:lstStyle>
              <a:p>
                <a:pPr lvl="1"/>
                <a:r>
                  <a:rPr lang="en-US" altLang="ko-KR" sz="1050" spc="-5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Monotype Sorts"/>
                  </a:rPr>
                  <a:t>Project Sponsor</a:t>
                </a: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D594601-3A72-8C4F-97D9-D542A2EFE6B6}"/>
                </a:ext>
              </a:extLst>
            </p:cNvPr>
            <p:cNvSpPr/>
            <p:nvPr/>
          </p:nvSpPr>
          <p:spPr>
            <a:xfrm>
              <a:off x="3526761" y="1261046"/>
              <a:ext cx="2470354" cy="447138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lvl="1" latinLnBrk="0">
                <a:defRPr/>
              </a:pPr>
              <a:r>
                <a:rPr lang="en-US" altLang="ko-KR" sz="1050" b="1" kern="0" spc="-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Monotype Sorts"/>
                </a:rPr>
                <a:t>SK OOO       </a:t>
              </a:r>
              <a:r>
                <a:rPr lang="ko-KR" altLang="en-US" sz="1050" b="1" kern="0" spc="-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Monotype Sorts"/>
                </a:rPr>
                <a:t>고수준 </a:t>
              </a:r>
              <a:r>
                <a:rPr lang="ko-KR" altLang="en-US" sz="1050" b="1" kern="0" spc="-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Monotype Sorts"/>
                </a:rPr>
                <a:t>그룹장</a:t>
              </a:r>
              <a:endParaRPr lang="ko-KR" altLang="en-US" sz="1050" b="1" kern="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Monotype Sorts"/>
              </a:endParaRPr>
            </a:p>
            <a:p>
              <a:pPr marL="0" lvl="1" latinLnBrk="0">
                <a:defRPr/>
              </a:pPr>
              <a:r>
                <a:rPr lang="en-US" altLang="ko-KR" sz="1050" b="1" kern="0" spc="-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Monotype Sorts"/>
                </a:rPr>
                <a:t>SK</a:t>
              </a:r>
              <a:r>
                <a:rPr lang="ko-KR" altLang="en-US" sz="1050" b="1" kern="0" spc="-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Monotype Sorts"/>
                </a:rPr>
                <a:t>주식회사</a:t>
              </a:r>
              <a:r>
                <a:rPr lang="en-US" altLang="ko-KR" sz="1050" b="1" kern="0" spc="-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Monotype Sorts"/>
                </a:rPr>
                <a:t>  </a:t>
              </a:r>
              <a:r>
                <a:rPr lang="ko-KR" altLang="en-US" sz="1050" b="1" kern="0" spc="-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Monotype Sorts"/>
                </a:rPr>
                <a:t> 강하다 본부장 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C42AA20-F272-384E-85F4-69F2B929BCE7}"/>
              </a:ext>
            </a:extLst>
          </p:cNvPr>
          <p:cNvGrpSpPr/>
          <p:nvPr/>
        </p:nvGrpSpPr>
        <p:grpSpPr>
          <a:xfrm>
            <a:off x="3773032" y="4205083"/>
            <a:ext cx="2376264" cy="1591877"/>
            <a:chOff x="1775821" y="4298236"/>
            <a:chExt cx="2376264" cy="159187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F32D458-62C1-024B-BEB3-2CFEF084E721}"/>
                </a:ext>
              </a:extLst>
            </p:cNvPr>
            <p:cNvSpPr/>
            <p:nvPr/>
          </p:nvSpPr>
          <p:spPr>
            <a:xfrm>
              <a:off x="1775821" y="4545887"/>
              <a:ext cx="2376264" cy="4442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103188" indent="-103188" defTabSz="914400" latinLnBrk="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ko-KR" sz="1000" b="1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BBB </a:t>
              </a:r>
              <a:r>
                <a:rPr lang="ko-KR" altLang="en-US" sz="1000" b="1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채널 구조 개선</a:t>
              </a:r>
              <a:endParaRPr lang="en-US" altLang="ko-KR" sz="10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7B9C98F-581C-784D-A303-31E668FE0BB9}"/>
                </a:ext>
              </a:extLst>
            </p:cNvPr>
            <p:cNvSpPr/>
            <p:nvPr/>
          </p:nvSpPr>
          <p:spPr>
            <a:xfrm>
              <a:off x="1775821" y="4990113"/>
              <a:ext cx="2376264" cy="900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103188" marR="0" lvl="0" indent="-103188" defTabSz="914400" eaLnBrk="1" fontAlgn="auto" latinLnBrk="0" hangingPunct="1">
                <a:spcBef>
                  <a:spcPts val="200"/>
                </a:spcBef>
                <a:spcAft>
                  <a:spcPts val="2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Product Owner : </a:t>
              </a:r>
              <a:r>
                <a:rPr kumimoji="0" lang="ko-KR" altLang="en-US" sz="1000" b="1" i="0" u="sng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고객사</a:t>
              </a:r>
              <a:r>
                <a:rPr kumimoji="0" lang="en-US" altLang="ko-KR" sz="1000" b="1" i="0" u="sng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marL="103188" marR="0" lvl="0" indent="-103188" defTabSz="914400" eaLnBrk="1" fontAlgn="auto" latinLnBrk="0" hangingPunct="1">
                <a:spcBef>
                  <a:spcPts val="200"/>
                </a:spcBef>
                <a:spcAft>
                  <a:spcPts val="2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Scrum Master : </a:t>
              </a:r>
              <a:r>
                <a:rPr kumimoji="0" lang="ko-KR" altLang="en-US" sz="1000" b="1" i="0" u="sng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홍천재</a:t>
              </a:r>
              <a:endParaRPr kumimoji="0" lang="en-US" altLang="ko-KR" sz="1000" b="1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03188" marR="0" lvl="0" indent="-103188" defTabSz="914400" eaLnBrk="1" fontAlgn="auto" latinLnBrk="0" hangingPunct="1">
                <a:spcBef>
                  <a:spcPts val="200"/>
                </a:spcBef>
                <a:spcAft>
                  <a:spcPts val="2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Developers : </a:t>
              </a:r>
              <a:r>
                <a:rPr kumimoji="0" lang="ko-KR" altLang="en-US" sz="1000" b="1" i="0" u="sng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유재석</a:t>
              </a:r>
              <a:r>
                <a:rPr kumimoji="0" lang="en-US" altLang="ko-KR" sz="1000" b="1" kern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0" lang="ko-KR" altLang="en-US" sz="1000" b="1" kern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강호동</a:t>
              </a:r>
              <a:r>
                <a:rPr kumimoji="0" lang="en-US" altLang="ko-KR" sz="1000" b="1" kern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0" lang="ko-KR" altLang="en-US" sz="1000" b="1" kern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김구라</a:t>
              </a:r>
              <a:r>
                <a:rPr kumimoji="0" lang="en-US" altLang="ko-KR" sz="1000" b="1" kern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0" lang="ko-KR" altLang="en-US" sz="1000" b="1" kern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김제동</a:t>
              </a:r>
              <a:r>
                <a:rPr kumimoji="0" lang="en-US" altLang="ko-KR" sz="1000" b="1" kern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…</a:t>
              </a:r>
              <a:endParaRPr lang="en-US" altLang="ko-KR" sz="1000" b="1" kern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5EBF7E-FEB3-7649-9A11-B619A48F047D}"/>
                </a:ext>
              </a:extLst>
            </p:cNvPr>
            <p:cNvSpPr txBox="1"/>
            <p:nvPr/>
          </p:nvSpPr>
          <p:spPr>
            <a:xfrm>
              <a:off x="1775821" y="4298236"/>
              <a:ext cx="2376264" cy="2521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txBody>
            <a:bodyPr wrap="square" lIns="0" tIns="90000" rIns="0" bIns="90000" rtlCol="0" anchor="ctr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B" pitchFamily="18" charset="-127"/>
                  <a:ea typeface="Rix고딕 B" pitchFamily="18" charset="-127"/>
                </a:defRPr>
              </a:lvl1pPr>
              <a:lvl2pPr marL="0" lvl="1" algn="ctr" defTabSz="914400">
                <a:spcAft>
                  <a:spcPts val="551"/>
                </a:spcAft>
                <a:buClr>
                  <a:prstClr val="black">
                    <a:lumMod val="65000"/>
                    <a:lumOff val="35000"/>
                  </a:prstClr>
                </a:buClr>
                <a:buSzPct val="90000"/>
                <a:defRPr sz="1300" b="1">
                  <a:solidFill>
                    <a:prstClr val="white"/>
                  </a:solidFill>
                  <a:latin typeface="+mn-ea"/>
                </a:defRPr>
              </a:lvl2pPr>
            </a:lstStyle>
            <a:p>
              <a:pPr lvl="1"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ko-KR" sz="11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Monotype Sorts"/>
                </a:rPr>
                <a:t>Scrum Team 2</a:t>
              </a:r>
            </a:p>
          </p:txBody>
        </p:sp>
      </p:grpSp>
      <p:cxnSp>
        <p:nvCxnSpPr>
          <p:cNvPr id="21" name="꺾인 연결선 81">
            <a:extLst>
              <a:ext uri="{FF2B5EF4-FFF2-40B4-BE49-F238E27FC236}">
                <a16:creationId xmlns:a16="http://schemas.microsoft.com/office/drawing/2014/main" id="{3E24D186-36E0-BD4C-B733-A9A993915BA0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rot="16200000" flipV="1">
            <a:off x="4838985" y="4082904"/>
            <a:ext cx="244227" cy="132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50000"/>
              </a:schemeClr>
            </a:solidFill>
            <a:prstDash val="solid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069946B-C080-8B41-8A45-B7DF1CCF3882}"/>
              </a:ext>
            </a:extLst>
          </p:cNvPr>
          <p:cNvGrpSpPr/>
          <p:nvPr/>
        </p:nvGrpSpPr>
        <p:grpSpPr>
          <a:xfrm>
            <a:off x="765838" y="4205083"/>
            <a:ext cx="2376264" cy="1591877"/>
            <a:chOff x="6068612" y="4298236"/>
            <a:chExt cx="2376264" cy="159187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C856567-A63C-204C-B539-5218DDD30851}"/>
                </a:ext>
              </a:extLst>
            </p:cNvPr>
            <p:cNvSpPr/>
            <p:nvPr/>
          </p:nvSpPr>
          <p:spPr>
            <a:xfrm>
              <a:off x="6068612" y="4545888"/>
              <a:ext cx="2376264" cy="4442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103188" lvl="0" indent="-103188" defTabSz="914400" latinLnBrk="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ko-KR" sz="1000" b="1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AAA </a:t>
              </a:r>
              <a:r>
                <a:rPr lang="ko-KR" altLang="en-US" sz="1000" b="1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포털 확대 개발 </a:t>
              </a:r>
              <a:endParaRPr lang="en-US" altLang="ko-KR" sz="10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85A601D-D77C-DD4C-83BD-A0363326F30B}"/>
                </a:ext>
              </a:extLst>
            </p:cNvPr>
            <p:cNvSpPr/>
            <p:nvPr/>
          </p:nvSpPr>
          <p:spPr>
            <a:xfrm>
              <a:off x="6068612" y="4990113"/>
              <a:ext cx="2376264" cy="900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103188" marR="0" lvl="0" indent="-103188" defTabSz="914400" eaLnBrk="1" fontAlgn="auto" latinLnBrk="0" hangingPunct="1">
                <a:spcBef>
                  <a:spcPts val="200"/>
                </a:spcBef>
                <a:spcAft>
                  <a:spcPts val="2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Product Owner : </a:t>
              </a:r>
              <a:r>
                <a:rPr kumimoji="0" lang="ko-KR" altLang="en-US" sz="1000" b="1" i="0" u="sng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고객사</a:t>
              </a:r>
              <a:r>
                <a:rPr kumimoji="0" lang="en-US" altLang="ko-KR" sz="1000" b="1" i="0" u="sng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marL="103188" marR="0" lvl="0" indent="-103188" defTabSz="914400" eaLnBrk="1" fontAlgn="auto" latinLnBrk="0" hangingPunct="1">
                <a:spcBef>
                  <a:spcPts val="200"/>
                </a:spcBef>
                <a:spcAft>
                  <a:spcPts val="2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Scrum Master : </a:t>
              </a:r>
              <a:r>
                <a:rPr lang="ko-KR" altLang="en-US" sz="1000" b="1" u="sng" kern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김개발</a:t>
              </a:r>
              <a:endParaRPr lang="en-US" altLang="ko-KR" sz="1000" b="1" u="sng" kern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03188" marR="0" lvl="0" indent="-103188" defTabSz="914400" eaLnBrk="1" fontAlgn="auto" latinLnBrk="0" hangingPunct="1">
                <a:spcBef>
                  <a:spcPts val="200"/>
                </a:spcBef>
                <a:spcAft>
                  <a:spcPts val="2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Developers : </a:t>
              </a:r>
              <a:r>
                <a:rPr kumimoji="0" lang="ko-KR" altLang="en-US" sz="1000" b="1" i="0" u="sng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임꺽정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장마당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0" lang="ko-KR" altLang="en-US" sz="10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정만세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0" lang="ko-KR" altLang="en-US" sz="10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이세돌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0" lang="ko-KR" altLang="en-US" sz="10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고알파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endParaRPr lang="en-US" altLang="ko-KR" sz="1000" b="1" kern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C4B8BFB-4D05-284F-98A8-5D436E059D3B}"/>
                </a:ext>
              </a:extLst>
            </p:cNvPr>
            <p:cNvSpPr txBox="1"/>
            <p:nvPr/>
          </p:nvSpPr>
          <p:spPr>
            <a:xfrm>
              <a:off x="6068612" y="4298236"/>
              <a:ext cx="2376264" cy="2521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txBody>
            <a:bodyPr wrap="square" lIns="0" tIns="90000" rIns="0" bIns="90000" rtlCol="0" anchor="ctr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B" pitchFamily="18" charset="-127"/>
                  <a:ea typeface="Rix고딕 B" pitchFamily="18" charset="-127"/>
                </a:defRPr>
              </a:lvl1pPr>
              <a:lvl2pPr marL="0" lvl="1" algn="ctr" defTabSz="914400">
                <a:spcAft>
                  <a:spcPts val="551"/>
                </a:spcAft>
                <a:buClr>
                  <a:prstClr val="black">
                    <a:lumMod val="65000"/>
                    <a:lumOff val="35000"/>
                  </a:prstClr>
                </a:buClr>
                <a:buSzPct val="90000"/>
                <a:defRPr sz="1300" b="1">
                  <a:solidFill>
                    <a:prstClr val="white"/>
                  </a:solidFill>
                  <a:latin typeface="+mn-ea"/>
                </a:defRPr>
              </a:lvl2pPr>
            </a:lstStyle>
            <a:p>
              <a:pPr lvl="1"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ko-KR" sz="11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Monotype Sorts"/>
                </a:rPr>
                <a:t>Scrum Team 1</a:t>
              </a:r>
            </a:p>
          </p:txBody>
        </p:sp>
      </p:grpSp>
      <p:cxnSp>
        <p:nvCxnSpPr>
          <p:cNvPr id="26" name="꺾인 연결선 53">
            <a:extLst>
              <a:ext uri="{FF2B5EF4-FFF2-40B4-BE49-F238E27FC236}">
                <a16:creationId xmlns:a16="http://schemas.microsoft.com/office/drawing/2014/main" id="{FBEDC928-66DC-C848-9FD6-4014735BF41D}"/>
              </a:ext>
            </a:extLst>
          </p:cNvPr>
          <p:cNvCxnSpPr>
            <a:cxnSpLocks/>
            <a:stCxn id="25" idx="0"/>
            <a:endCxn id="11" idx="1"/>
          </p:cNvCxnSpPr>
          <p:nvPr/>
        </p:nvCxnSpPr>
        <p:spPr>
          <a:xfrm rot="5400000" flipH="1" flipV="1">
            <a:off x="2633388" y="3065439"/>
            <a:ext cx="460227" cy="1819062"/>
          </a:xfrm>
          <a:prstGeom prst="bentConnector2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85">
            <a:extLst>
              <a:ext uri="{FF2B5EF4-FFF2-40B4-BE49-F238E27FC236}">
                <a16:creationId xmlns:a16="http://schemas.microsoft.com/office/drawing/2014/main" id="{D5E71281-B38E-F743-9E08-62EACB75AF2D}"/>
              </a:ext>
            </a:extLst>
          </p:cNvPr>
          <p:cNvCxnSpPr>
            <a:stCxn id="9" idx="2"/>
            <a:endCxn id="38" idx="3"/>
          </p:cNvCxnSpPr>
          <p:nvPr/>
        </p:nvCxnSpPr>
        <p:spPr>
          <a:xfrm rot="5400000">
            <a:off x="6548683" y="1866052"/>
            <a:ext cx="483294" cy="1254493"/>
          </a:xfrm>
          <a:prstGeom prst="bentConnector2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A06EDD8-246B-E343-97AC-6477BC809BF9}"/>
              </a:ext>
            </a:extLst>
          </p:cNvPr>
          <p:cNvGrpSpPr/>
          <p:nvPr/>
        </p:nvGrpSpPr>
        <p:grpSpPr>
          <a:xfrm>
            <a:off x="6769504" y="4205083"/>
            <a:ext cx="2376264" cy="1591877"/>
            <a:chOff x="1775821" y="4298236"/>
            <a:chExt cx="2376264" cy="1591877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01639C2-A728-F344-9BD5-881CEEE82675}"/>
                </a:ext>
              </a:extLst>
            </p:cNvPr>
            <p:cNvSpPr/>
            <p:nvPr/>
          </p:nvSpPr>
          <p:spPr>
            <a:xfrm>
              <a:off x="1775821" y="4545887"/>
              <a:ext cx="2376264" cy="4442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2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103188" lvl="0" indent="-103188" defTabSz="914400" latinLnBrk="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ko-KR" sz="1000" b="1" kern="0" noProof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CCC </a:t>
              </a:r>
              <a:r>
                <a:rPr lang="ko-KR" altLang="en-US" sz="1000" b="1" kern="0" noProof="0" dirty="0" err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모바일</a:t>
              </a:r>
              <a:r>
                <a:rPr lang="ko-KR" altLang="en-US" sz="1000" b="1" kern="0" noProof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버전 개발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7E6E7B4-9DE9-2A4C-8BFE-6D7EA5156E20}"/>
                </a:ext>
              </a:extLst>
            </p:cNvPr>
            <p:cNvSpPr/>
            <p:nvPr/>
          </p:nvSpPr>
          <p:spPr>
            <a:xfrm>
              <a:off x="1775821" y="4990113"/>
              <a:ext cx="2376264" cy="900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tx2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103188" marR="0" lvl="0" indent="-103188" defTabSz="914400" eaLnBrk="1" fontAlgn="auto" latinLnBrk="0" hangingPunct="1">
                <a:spcBef>
                  <a:spcPts val="200"/>
                </a:spcBef>
                <a:spcAft>
                  <a:spcPts val="2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Product Owner : </a:t>
              </a:r>
              <a:r>
                <a:rPr kumimoji="0" lang="ko-KR" altLang="en-US" sz="1000" b="1" i="0" u="sng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고객사</a:t>
              </a:r>
              <a:r>
                <a:rPr kumimoji="0" lang="en-US" altLang="ko-KR" sz="1000" b="1" i="0" u="sng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3,</a:t>
              </a:r>
              <a:r>
                <a:rPr kumimoji="0" lang="ko-KR" altLang="en-US" sz="1000" b="1" i="0" u="sng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0" lang="ko-KR" altLang="en-US" sz="1000" b="1" i="0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고객사</a:t>
              </a:r>
              <a:r>
                <a:rPr kumimoji="0" lang="en-US" altLang="ko-KR" sz="1000" b="1" i="0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  <a:p>
              <a:pPr marL="103188" marR="0" lvl="0" indent="-103188" defTabSz="914400" eaLnBrk="1" fontAlgn="auto" latinLnBrk="0" hangingPunct="1">
                <a:spcBef>
                  <a:spcPts val="200"/>
                </a:spcBef>
                <a:spcAft>
                  <a:spcPts val="2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Scrum Master : </a:t>
              </a:r>
              <a:r>
                <a:rPr kumimoji="0" lang="ko-KR" altLang="en-US" sz="1000" b="1" i="0" u="sng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박감독</a:t>
              </a:r>
              <a:endParaRPr kumimoji="0" lang="en-US" altLang="ko-KR" sz="1000" b="1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03188" marR="0" lvl="0" indent="-103188" defTabSz="914400" eaLnBrk="1" fontAlgn="auto" latinLnBrk="0" hangingPunct="1">
                <a:spcBef>
                  <a:spcPts val="200"/>
                </a:spcBef>
                <a:spcAft>
                  <a:spcPts val="2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Developers : </a:t>
              </a:r>
              <a:r>
                <a:rPr kumimoji="0" lang="ko-KR" altLang="en-US" sz="1000" b="1" u="sng" kern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이승기</a:t>
              </a:r>
              <a:r>
                <a:rPr kumimoji="0" lang="en-US" altLang="ko-KR" sz="1000" b="1" kern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0" lang="ko-KR" altLang="en-US" sz="1000" b="1" kern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이상윤</a:t>
              </a:r>
              <a:r>
                <a:rPr kumimoji="0" lang="en-US" altLang="ko-KR" sz="1000" b="1" kern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0" lang="ko-KR" altLang="en-US" sz="1000" b="1" kern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양세형</a:t>
              </a:r>
              <a:r>
                <a:rPr kumimoji="0" lang="en-US" altLang="ko-KR" sz="1000" b="1" kern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0" lang="ko-KR" altLang="en-US" sz="1000" b="1" kern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육성재</a:t>
              </a:r>
              <a:r>
                <a:rPr kumimoji="0" lang="en-US" altLang="ko-KR" sz="1000" b="1" kern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…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C19D21-C0CB-B341-BC3D-B3F9BC438F0A}"/>
                </a:ext>
              </a:extLst>
            </p:cNvPr>
            <p:cNvSpPr txBox="1"/>
            <p:nvPr/>
          </p:nvSpPr>
          <p:spPr>
            <a:xfrm>
              <a:off x="1775821" y="4298236"/>
              <a:ext cx="2376264" cy="2521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txBody>
            <a:bodyPr wrap="square" lIns="0" tIns="90000" rIns="0" bIns="90000" rtlCol="0" anchor="ctr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B" pitchFamily="18" charset="-127"/>
                  <a:ea typeface="Rix고딕 B" pitchFamily="18" charset="-127"/>
                </a:defRPr>
              </a:lvl1pPr>
              <a:lvl2pPr marL="0" lvl="1" algn="ctr" defTabSz="914400">
                <a:spcAft>
                  <a:spcPts val="551"/>
                </a:spcAft>
                <a:buClr>
                  <a:prstClr val="black">
                    <a:lumMod val="65000"/>
                    <a:lumOff val="35000"/>
                  </a:prstClr>
                </a:buClr>
                <a:buSzPct val="90000"/>
                <a:defRPr sz="1300" b="1">
                  <a:solidFill>
                    <a:prstClr val="white"/>
                  </a:solidFill>
                  <a:latin typeface="+mn-ea"/>
                </a:defRPr>
              </a:lvl2pPr>
            </a:lstStyle>
            <a:p>
              <a:pPr lvl="1"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ko-KR" sz="11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Monotype Sorts"/>
                </a:rPr>
                <a:t>Scrum Team 3</a:t>
              </a:r>
            </a:p>
          </p:txBody>
        </p:sp>
      </p:grpSp>
      <p:cxnSp>
        <p:nvCxnSpPr>
          <p:cNvPr id="32" name="꺾인 연결선 64">
            <a:extLst>
              <a:ext uri="{FF2B5EF4-FFF2-40B4-BE49-F238E27FC236}">
                <a16:creationId xmlns:a16="http://schemas.microsoft.com/office/drawing/2014/main" id="{08B89AEF-0F6F-3544-B379-8C7667B859F6}"/>
              </a:ext>
            </a:extLst>
          </p:cNvPr>
          <p:cNvCxnSpPr>
            <a:cxnSpLocks/>
            <a:stCxn id="31" idx="0"/>
            <a:endCxn id="11" idx="3"/>
          </p:cNvCxnSpPr>
          <p:nvPr/>
        </p:nvCxnSpPr>
        <p:spPr>
          <a:xfrm rot="16200000" flipV="1">
            <a:off x="6823221" y="3070668"/>
            <a:ext cx="460227" cy="1808604"/>
          </a:xfrm>
          <a:prstGeom prst="bentConnector2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9">
            <a:extLst>
              <a:ext uri="{FF2B5EF4-FFF2-40B4-BE49-F238E27FC236}">
                <a16:creationId xmlns:a16="http://schemas.microsoft.com/office/drawing/2014/main" id="{1F662450-54FB-1B4B-88B1-112EE60E8D80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961032" y="2856259"/>
            <a:ext cx="133" cy="672597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68CD6BD-1C59-BC4D-A961-84D056D3303A}"/>
              </a:ext>
            </a:extLst>
          </p:cNvPr>
          <p:cNvGrpSpPr/>
          <p:nvPr/>
        </p:nvGrpSpPr>
        <p:grpSpPr>
          <a:xfrm>
            <a:off x="3787084" y="2592704"/>
            <a:ext cx="2376000" cy="712402"/>
            <a:chOff x="3398477" y="1715910"/>
            <a:chExt cx="2484277" cy="884998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34685B5-64F7-4C46-BD53-5AD0CAE58801}"/>
                </a:ext>
              </a:extLst>
            </p:cNvPr>
            <p:cNvGrpSpPr/>
            <p:nvPr/>
          </p:nvGrpSpPr>
          <p:grpSpPr>
            <a:xfrm>
              <a:off x="3398477" y="1715910"/>
              <a:ext cx="2484277" cy="884998"/>
              <a:chOff x="2497984" y="2814973"/>
              <a:chExt cx="1728001" cy="88499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D944951-3F47-F046-9C1A-E2FC0858D777}"/>
                  </a:ext>
                </a:extLst>
              </p:cNvPr>
              <p:cNvSpPr/>
              <p:nvPr/>
            </p:nvSpPr>
            <p:spPr>
              <a:xfrm>
                <a:off x="2497985" y="3172200"/>
                <a:ext cx="1728000" cy="52777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 defTabSz="914400"/>
                <a:r>
                  <a:rPr lang="en-US" altLang="ko-KR" sz="1050" b="1" spc="-5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       </a:t>
                </a:r>
                <a:endParaRPr lang="ko-KR" altLang="en-US" sz="1050" b="1" spc="-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BBA185-69F1-B242-93F6-25A626C38A38}"/>
                  </a:ext>
                </a:extLst>
              </p:cNvPr>
              <p:cNvSpPr txBox="1"/>
              <p:nvPr/>
            </p:nvSpPr>
            <p:spPr>
              <a:xfrm>
                <a:off x="2497984" y="2814973"/>
                <a:ext cx="1728000" cy="35340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rgbClr val="567588"/>
                </a:solidFill>
              </a:ln>
            </p:spPr>
            <p:txBody>
              <a:bodyPr wrap="square" lIns="0" tIns="90000" rIns="0" bIns="90000" rtlCol="0" anchor="ctr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defPPr>
                  <a:defRPr lang="ko-KR"/>
                </a:defPPr>
                <a:lvl1pPr>
                  <a:defRPr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itchFamily="18" charset="-127"/>
                    <a:ea typeface="Rix고딕 B" pitchFamily="18" charset="-127"/>
                  </a:defRPr>
                </a:lvl1pPr>
                <a:lvl2pPr marL="0" lvl="1" algn="ctr" defTabSz="914400">
                  <a:spcAft>
                    <a:spcPts val="551"/>
                  </a:spcAft>
                  <a:buClr>
                    <a:prstClr val="black">
                      <a:lumMod val="65000"/>
                      <a:lumOff val="35000"/>
                    </a:prstClr>
                  </a:buClr>
                  <a:buSzPct val="90000"/>
                  <a:defRPr sz="1300" b="1">
                    <a:solidFill>
                      <a:prstClr val="white"/>
                    </a:solidFill>
                  </a:defRPr>
                </a:lvl2pPr>
              </a:lstStyle>
              <a:p>
                <a:pPr lvl="1"/>
                <a:r>
                  <a:rPr lang="en-US" altLang="ko-KR" sz="1050" spc="-5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Monotype Sorts"/>
                  </a:rPr>
                  <a:t>Project Manager</a:t>
                </a: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F9F3D80-EC57-1B4E-BB59-164E9C50FDA8}"/>
                </a:ext>
              </a:extLst>
            </p:cNvPr>
            <p:cNvSpPr/>
            <p:nvPr/>
          </p:nvSpPr>
          <p:spPr>
            <a:xfrm>
              <a:off x="3739466" y="2084442"/>
              <a:ext cx="1580574" cy="447138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lvl="1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1050" b="1" kern="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Monotype Sorts"/>
                </a:rPr>
                <a:t>SK </a:t>
              </a:r>
              <a:r>
                <a:rPr lang="en-US" altLang="ko-KR" sz="1050" b="1" kern="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Monotype Sorts"/>
                </a:rPr>
                <a:t>OOO</a:t>
              </a:r>
              <a:r>
                <a:rPr kumimoji="1" lang="en-US" altLang="ko-KR" sz="1050" b="1" kern="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Monotype Sorts"/>
                </a:rPr>
                <a:t>       </a:t>
              </a:r>
              <a:r>
                <a:rPr lang="ko-KR" altLang="en-US" sz="1050" b="1" kern="0" spc="-5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Monotype Sorts"/>
                </a:rPr>
                <a:t>제책임</a:t>
              </a:r>
              <a:r>
                <a:rPr kumimoji="1" lang="ko-KR" altLang="en-US" sz="1050" b="1" kern="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Monotype Sorts"/>
                </a:rPr>
                <a:t> 부장</a:t>
              </a:r>
            </a:p>
            <a:p>
              <a:pPr marL="0" lvl="1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1050" b="1" kern="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Monotype Sorts"/>
                </a:rPr>
                <a:t>SK</a:t>
              </a:r>
              <a:r>
                <a:rPr kumimoji="1" lang="ko-KR" altLang="en-US" sz="1050" b="1" kern="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Monotype Sorts"/>
                </a:rPr>
                <a:t>주식회사</a:t>
              </a:r>
              <a:r>
                <a:rPr kumimoji="1" lang="en-US" altLang="ko-KR" sz="1050" b="1" kern="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Monotype Sorts"/>
                </a:rPr>
                <a:t>  </a:t>
              </a:r>
              <a:r>
                <a:rPr kumimoji="1" lang="ko-KR" altLang="en-US" sz="1050" b="1" kern="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Monotype Sorts"/>
                </a:rPr>
                <a:t> </a:t>
              </a:r>
              <a:r>
                <a:rPr kumimoji="1" lang="ko-KR" altLang="en-US" sz="1050" b="1" kern="0" spc="-5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Monotype Sorts"/>
                </a:rPr>
                <a:t>나잘</a:t>
              </a:r>
              <a:r>
                <a:rPr lang="ko-KR" altLang="en-US" sz="1050" b="1" kern="0" spc="-5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Monotype Sorts"/>
                </a:rPr>
                <a:t>해</a:t>
              </a:r>
              <a:r>
                <a:rPr kumimoji="1" lang="ko-KR" altLang="en-US" sz="1050" b="1" kern="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Monotype Sorts"/>
                </a:rPr>
                <a:t> </a:t>
              </a:r>
              <a:r>
                <a:rPr kumimoji="1" lang="en-US" altLang="ko-KR" sz="1050" b="1" kern="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Monotype Sorts"/>
                </a:rPr>
                <a:t>PM</a:t>
              </a:r>
              <a:r>
                <a:rPr kumimoji="1" lang="ko-KR" altLang="en-US" sz="1050" b="1" kern="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Monotype Sorts"/>
                </a:rPr>
                <a:t> 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1720F4B-75ED-EE47-85BB-37568F512C53}"/>
              </a:ext>
            </a:extLst>
          </p:cNvPr>
          <p:cNvGrpSpPr/>
          <p:nvPr/>
        </p:nvGrpSpPr>
        <p:grpSpPr>
          <a:xfrm>
            <a:off x="8106236" y="1584592"/>
            <a:ext cx="1265039" cy="667060"/>
            <a:chOff x="7257255" y="4257092"/>
            <a:chExt cx="2376265" cy="66706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9D94F0F-FE08-E44F-BE91-9EBA75397A28}"/>
                </a:ext>
              </a:extLst>
            </p:cNvPr>
            <p:cNvSpPr/>
            <p:nvPr/>
          </p:nvSpPr>
          <p:spPr>
            <a:xfrm>
              <a:off x="7257255" y="4516470"/>
              <a:ext cx="2376265" cy="407682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74612" marR="0" lvl="1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en-US" altLang="ko-KR" sz="1050" b="1" kern="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BDF01BD-0EB2-9C4C-B8BD-8563D0F292E7}"/>
                </a:ext>
              </a:extLst>
            </p:cNvPr>
            <p:cNvSpPr txBox="1"/>
            <p:nvPr/>
          </p:nvSpPr>
          <p:spPr>
            <a:xfrm>
              <a:off x="7257255" y="4257092"/>
              <a:ext cx="2376265" cy="26675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rgbClr val="567588"/>
              </a:solidFill>
            </a:ln>
          </p:spPr>
          <p:txBody>
            <a:bodyPr wrap="square" lIns="0" tIns="90000" rIns="0" bIns="90000" rtlCol="0" anchor="ctr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B" pitchFamily="18" charset="-127"/>
                  <a:ea typeface="Rix고딕 B" pitchFamily="18" charset="-127"/>
                </a:defRPr>
              </a:lvl1pPr>
              <a:lvl2pPr marL="0" lvl="1" algn="ctr" defTabSz="914400">
                <a:spcAft>
                  <a:spcPts val="551"/>
                </a:spcAft>
                <a:buClr>
                  <a:prstClr val="black">
                    <a:lumMod val="65000"/>
                    <a:lumOff val="35000"/>
                  </a:prstClr>
                </a:buClr>
                <a:buSzPct val="90000"/>
                <a:defRPr sz="1300" b="1">
                  <a:solidFill>
                    <a:prstClr val="white"/>
                  </a:solidFill>
                </a:defRPr>
              </a:lvl2pPr>
            </a:lstStyle>
            <a:p>
              <a:pPr lvl="1"/>
              <a:r>
                <a:rPr lang="ko-KR" altLang="en-US" sz="105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Monotype Sorts"/>
                </a:rPr>
                <a:t>인프라 </a:t>
              </a:r>
              <a:r>
                <a:rPr lang="en-US" altLang="ko-KR" sz="105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Monotype Sorts"/>
                </a:rPr>
                <a:t>/</a:t>
              </a:r>
              <a:r>
                <a:rPr lang="ko-KR" altLang="en-US" sz="105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Monotype Sorts"/>
                </a:rPr>
                <a:t> </a:t>
              </a:r>
              <a:r>
                <a:rPr lang="en-US" altLang="ko-KR" sz="105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Monotype Sorts"/>
                </a:rPr>
                <a:t>Cloud </a:t>
              </a:r>
              <a:r>
                <a:rPr lang="ko-KR" altLang="en-US" sz="105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Monotype Sorts"/>
                </a:rPr>
                <a:t>지원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953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B9A66A8-B8AC-D540-B696-C54D064C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 </a:t>
            </a:r>
            <a:r>
              <a:rPr kumimoji="1" lang="en-US" altLang="ko-KR" dirty="0"/>
              <a:t>Backup] </a:t>
            </a:r>
            <a:r>
              <a:rPr kumimoji="1" lang="en-US" altLang="ko-Kore-KR" dirty="0"/>
              <a:t>CNAPS 3.0 - </a:t>
            </a:r>
            <a:r>
              <a:rPr kumimoji="1" lang="en-US" altLang="ko-Kore-KR" dirty="0" err="1"/>
              <a:t>Agile</a:t>
            </a:r>
            <a:r>
              <a:rPr kumimoji="1" lang="en-US" altLang="ko-KR" dirty="0" err="1"/>
              <a:t>+MSA</a:t>
            </a:r>
            <a:r>
              <a:rPr kumimoji="1" lang="en-US" altLang="ko-Kore-KR" dirty="0"/>
              <a:t> Delivery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9BD08E-6B31-0C43-9087-BD935C720164}"/>
              </a:ext>
            </a:extLst>
          </p:cNvPr>
          <p:cNvSpPr/>
          <p:nvPr/>
        </p:nvSpPr>
        <p:spPr>
          <a:xfrm>
            <a:off x="4073718" y="1805001"/>
            <a:ext cx="4141513" cy="27320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반복</a:t>
            </a:r>
            <a:endParaRPr lang="ko-Kore-KR" altLang="en-US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갈매기형 수장[C] 5">
            <a:extLst>
              <a:ext uri="{FF2B5EF4-FFF2-40B4-BE49-F238E27FC236}">
                <a16:creationId xmlns:a16="http://schemas.microsoft.com/office/drawing/2014/main" id="{7B39BBAF-1065-5E4B-A11C-038EBD2DC5F2}"/>
              </a:ext>
            </a:extLst>
          </p:cNvPr>
          <p:cNvSpPr/>
          <p:nvPr/>
        </p:nvSpPr>
        <p:spPr>
          <a:xfrm>
            <a:off x="4039808" y="1400226"/>
            <a:ext cx="4201066" cy="325397"/>
          </a:xfrm>
          <a:prstGeom prst="chevron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49530" tIns="24765" rIns="49530" bIns="24765" anchor="ctr"/>
          <a:lstStyle/>
          <a:p>
            <a:pPr algn="ctr"/>
            <a:r>
              <a:rPr lang="en-US" altLang="ko-Kore-KR" sz="1400" b="1" dirty="0">
                <a:solidFill>
                  <a:schemeClr val="bg1"/>
                </a:solidFill>
              </a:rPr>
              <a:t>Executing &amp; Control</a:t>
            </a:r>
            <a:endParaRPr lang="ko-Kore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FA70F1-A0CF-3348-A182-95A359E0D6C1}"/>
              </a:ext>
            </a:extLst>
          </p:cNvPr>
          <p:cNvSpPr/>
          <p:nvPr/>
        </p:nvSpPr>
        <p:spPr>
          <a:xfrm>
            <a:off x="272532" y="1883337"/>
            <a:ext cx="792000" cy="396000"/>
          </a:xfrm>
          <a:prstGeom prst="rect">
            <a:avLst/>
          </a:prstGeom>
          <a:solidFill>
            <a:schemeClr val="bg1"/>
          </a:solidFill>
          <a:ln w="9525">
            <a:solidFill>
              <a:srgbClr val="FF54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ore-KR" sz="900" b="1" dirty="0">
                <a:solidFill>
                  <a:schemeClr val="tx1"/>
                </a:solidFill>
              </a:rPr>
              <a:t>Scrum Team</a:t>
            </a: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구성</a:t>
            </a:r>
            <a:endParaRPr lang="ko-Kore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65666B-8B28-7942-9A98-4B735AA5FA5C}"/>
              </a:ext>
            </a:extLst>
          </p:cNvPr>
          <p:cNvSpPr/>
          <p:nvPr/>
        </p:nvSpPr>
        <p:spPr>
          <a:xfrm>
            <a:off x="784812" y="2367806"/>
            <a:ext cx="919464" cy="396000"/>
          </a:xfrm>
          <a:prstGeom prst="rect">
            <a:avLst/>
          </a:prstGeom>
          <a:solidFill>
            <a:schemeClr val="bg1"/>
          </a:solidFill>
          <a:ln w="9525">
            <a:solidFill>
              <a:srgbClr val="FF54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ore-KR" sz="900" b="1" dirty="0">
                <a:solidFill>
                  <a:schemeClr val="tx1"/>
                </a:solidFill>
              </a:rPr>
              <a:t>Scrum </a:t>
            </a:r>
            <a:r>
              <a:rPr lang="ko-KR" altLang="en-US" sz="900" b="1" dirty="0">
                <a:solidFill>
                  <a:schemeClr val="tx1"/>
                </a:solidFill>
              </a:rPr>
              <a:t>환경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구성</a:t>
            </a:r>
            <a:endParaRPr lang="ko-Kore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3CA5F7-8060-7841-BD92-1D4012DA76D5}"/>
              </a:ext>
            </a:extLst>
          </p:cNvPr>
          <p:cNvSpPr/>
          <p:nvPr/>
        </p:nvSpPr>
        <p:spPr>
          <a:xfrm>
            <a:off x="1892660" y="1884189"/>
            <a:ext cx="792000" cy="39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54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ore-KR" sz="900" b="1" dirty="0">
                <a:solidFill>
                  <a:schemeClr val="tx1"/>
                </a:solidFill>
              </a:rPr>
              <a:t>Product</a:t>
            </a:r>
            <a:br>
              <a:rPr lang="en-US" altLang="ko-Kore-KR" sz="900" b="1" dirty="0">
                <a:solidFill>
                  <a:schemeClr val="tx1"/>
                </a:solidFill>
              </a:rPr>
            </a:br>
            <a:r>
              <a:rPr lang="en-US" altLang="ko-Kore-KR" sz="900" b="1" dirty="0">
                <a:solidFill>
                  <a:schemeClr val="tx1"/>
                </a:solidFill>
              </a:rPr>
              <a:t>Backlog</a:t>
            </a:r>
            <a:r>
              <a:rPr lang="ko-KR" altLang="en-US" sz="900" b="1" dirty="0">
                <a:solidFill>
                  <a:schemeClr val="tx1"/>
                </a:solidFill>
              </a:rPr>
              <a:t> 도출</a:t>
            </a:r>
            <a:endParaRPr lang="ko-Kore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2FC732-5826-234E-B177-192722BD88D9}"/>
              </a:ext>
            </a:extLst>
          </p:cNvPr>
          <p:cNvSpPr/>
          <p:nvPr/>
        </p:nvSpPr>
        <p:spPr>
          <a:xfrm>
            <a:off x="2936864" y="1884189"/>
            <a:ext cx="850740" cy="39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54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ore-KR" sz="900" b="1" dirty="0">
                <a:solidFill>
                  <a:schemeClr val="tx1"/>
                </a:solidFill>
              </a:rPr>
              <a:t>Release</a:t>
            </a:r>
            <a:br>
              <a:rPr lang="en-US" altLang="ko-Kore-KR" sz="900" b="1" dirty="0">
                <a:solidFill>
                  <a:schemeClr val="tx1"/>
                </a:solidFill>
              </a:rPr>
            </a:br>
            <a:r>
              <a:rPr lang="en-US" altLang="ko-Kore-KR" sz="900" b="1" dirty="0">
                <a:solidFill>
                  <a:schemeClr val="tx1"/>
                </a:solidFill>
              </a:rPr>
              <a:t>Planning</a:t>
            </a:r>
            <a:endParaRPr lang="ko-Kore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DDD4FA-4254-9B48-8858-A376A79F52BB}"/>
              </a:ext>
            </a:extLst>
          </p:cNvPr>
          <p:cNvSpPr/>
          <p:nvPr/>
        </p:nvSpPr>
        <p:spPr>
          <a:xfrm>
            <a:off x="2936864" y="2552413"/>
            <a:ext cx="388800" cy="600392"/>
          </a:xfrm>
          <a:prstGeom prst="rect">
            <a:avLst/>
          </a:prstGeom>
          <a:solidFill>
            <a:schemeClr val="bg1"/>
          </a:solidFill>
          <a:ln w="9525">
            <a:solidFill>
              <a:srgbClr val="FF54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일감</a:t>
            </a:r>
            <a:br>
              <a:rPr lang="en-US" altLang="ko-KR" sz="900" b="1" dirty="0">
                <a:solidFill>
                  <a:schemeClr val="tx1"/>
                </a:solidFill>
              </a:rPr>
            </a:br>
            <a:r>
              <a:rPr lang="ko-KR" altLang="en-US" sz="900" b="1" dirty="0">
                <a:solidFill>
                  <a:schemeClr val="tx1"/>
                </a:solidFill>
              </a:rPr>
              <a:t>크기 </a:t>
            </a:r>
            <a:br>
              <a:rPr lang="en-US" altLang="ko-KR" sz="900" b="1" dirty="0">
                <a:solidFill>
                  <a:schemeClr val="tx1"/>
                </a:solidFill>
              </a:rPr>
            </a:br>
            <a:r>
              <a:rPr lang="ko-KR" altLang="en-US" sz="900" b="1" dirty="0">
                <a:solidFill>
                  <a:schemeClr val="tx1"/>
                </a:solidFill>
              </a:rPr>
              <a:t>추정</a:t>
            </a:r>
            <a:endParaRPr lang="ko-Kore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2B69DE-EE49-A743-97F1-D348741BEFC3}"/>
              </a:ext>
            </a:extLst>
          </p:cNvPr>
          <p:cNvSpPr/>
          <p:nvPr/>
        </p:nvSpPr>
        <p:spPr>
          <a:xfrm>
            <a:off x="3388888" y="2557198"/>
            <a:ext cx="388800" cy="595607"/>
          </a:xfrm>
          <a:prstGeom prst="rect">
            <a:avLst/>
          </a:prstGeom>
          <a:solidFill>
            <a:schemeClr val="bg1"/>
          </a:solidFill>
          <a:ln w="9525">
            <a:solidFill>
              <a:srgbClr val="FF5400"/>
            </a:solidFill>
            <a:prstDash val="sys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품질</a:t>
            </a:r>
            <a:br>
              <a:rPr lang="en-US" altLang="ko-KR" sz="900" b="1" dirty="0">
                <a:solidFill>
                  <a:schemeClr val="tx1"/>
                </a:solidFill>
              </a:rPr>
            </a:b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소통</a:t>
            </a:r>
            <a:br>
              <a:rPr lang="en-US" altLang="ko-KR" sz="900" b="1" dirty="0">
                <a:solidFill>
                  <a:schemeClr val="tx1"/>
                </a:solidFill>
              </a:rPr>
            </a:br>
            <a:r>
              <a:rPr lang="ko-KR" altLang="en-US" sz="900" b="1" dirty="0">
                <a:solidFill>
                  <a:schemeClr val="tx1"/>
                </a:solidFill>
              </a:rPr>
              <a:t>계획</a:t>
            </a:r>
            <a:endParaRPr lang="ko-Kore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52E7A45-C2B0-7C4A-B8A0-569A5DE2E7F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684660" y="2082189"/>
            <a:ext cx="252204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F29051-E671-F74C-925B-8427748FB846}"/>
              </a:ext>
            </a:extLst>
          </p:cNvPr>
          <p:cNvSpPr/>
          <p:nvPr/>
        </p:nvSpPr>
        <p:spPr>
          <a:xfrm>
            <a:off x="783583" y="3963897"/>
            <a:ext cx="937196" cy="396000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마이크로서비스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도출</a:t>
            </a:r>
            <a:endParaRPr lang="ko-Kore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F153B5-A8C6-8449-8B35-64E250F88E2C}"/>
              </a:ext>
            </a:extLst>
          </p:cNvPr>
          <p:cNvSpPr/>
          <p:nvPr/>
        </p:nvSpPr>
        <p:spPr>
          <a:xfrm>
            <a:off x="775322" y="3411922"/>
            <a:ext cx="937196" cy="396000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내부 아키텍처</a:t>
            </a:r>
            <a:endParaRPr lang="en-US" altLang="ko-Kore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정의</a:t>
            </a:r>
            <a:endParaRPr lang="ko-Kore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DE791D-BAA6-A749-B7BD-B2D33E341795}"/>
              </a:ext>
            </a:extLst>
          </p:cNvPr>
          <p:cNvSpPr/>
          <p:nvPr/>
        </p:nvSpPr>
        <p:spPr>
          <a:xfrm>
            <a:off x="775322" y="4699337"/>
            <a:ext cx="937196" cy="396000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개발환경 구축</a:t>
            </a:r>
            <a:endParaRPr lang="ko-Kore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CD0326-6B35-0D40-B37C-AF36283B4685}"/>
              </a:ext>
            </a:extLst>
          </p:cNvPr>
          <p:cNvSpPr/>
          <p:nvPr/>
        </p:nvSpPr>
        <p:spPr>
          <a:xfrm>
            <a:off x="2936864" y="4488805"/>
            <a:ext cx="792000" cy="396000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prstDash val="sys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테스트 계획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수립</a:t>
            </a:r>
            <a:endParaRPr lang="en-US" altLang="ko-Kore-KR" sz="9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FCC203-EC5A-994F-B855-38CCDC619746}"/>
              </a:ext>
            </a:extLst>
          </p:cNvPr>
          <p:cNvSpPr/>
          <p:nvPr/>
        </p:nvSpPr>
        <p:spPr>
          <a:xfrm>
            <a:off x="2936864" y="5001145"/>
            <a:ext cx="792000" cy="396000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prstDash val="sys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데이터 이행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계획 수립</a:t>
            </a:r>
            <a:endParaRPr lang="ko-Kore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1349605-EB9D-064C-ACE0-C04CA64AEEBC}"/>
              </a:ext>
            </a:extLst>
          </p:cNvPr>
          <p:cNvSpPr/>
          <p:nvPr/>
        </p:nvSpPr>
        <p:spPr>
          <a:xfrm>
            <a:off x="1904122" y="3477070"/>
            <a:ext cx="792000" cy="396000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ore-KR" sz="900" b="1" dirty="0">
                <a:solidFill>
                  <a:schemeClr val="tx1"/>
                </a:solidFill>
              </a:rPr>
              <a:t>Service Spec</a:t>
            </a: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정의</a:t>
            </a:r>
            <a:endParaRPr lang="ko-Kore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29FB07-73DE-4242-BBEE-B114E5937946}"/>
              </a:ext>
            </a:extLst>
          </p:cNvPr>
          <p:cNvSpPr/>
          <p:nvPr/>
        </p:nvSpPr>
        <p:spPr>
          <a:xfrm>
            <a:off x="4177640" y="3477070"/>
            <a:ext cx="945853" cy="396000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마이크로서비스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모델링</a:t>
            </a:r>
            <a:endParaRPr lang="ko-Kore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817EFC-630C-DD4B-88EC-FAF33A8CC1ED}"/>
              </a:ext>
            </a:extLst>
          </p:cNvPr>
          <p:cNvSpPr/>
          <p:nvPr/>
        </p:nvSpPr>
        <p:spPr>
          <a:xfrm>
            <a:off x="5251068" y="4023649"/>
            <a:ext cx="792000" cy="396000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ore-KR" sz="900" b="1" dirty="0">
                <a:solidFill>
                  <a:schemeClr val="tx1"/>
                </a:solidFill>
              </a:rPr>
              <a:t>Front-End</a:t>
            </a: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구현</a:t>
            </a:r>
            <a:endParaRPr lang="en-US" altLang="ko-Kore-KR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063B0C-040D-9945-A0F5-04E23EE8E2B6}"/>
              </a:ext>
            </a:extLst>
          </p:cNvPr>
          <p:cNvSpPr/>
          <p:nvPr/>
        </p:nvSpPr>
        <p:spPr>
          <a:xfrm>
            <a:off x="5255832" y="3477070"/>
            <a:ext cx="792000" cy="396000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ore-KR" sz="900" b="1" dirty="0">
                <a:solidFill>
                  <a:schemeClr val="tx1"/>
                </a:solidFill>
              </a:rPr>
              <a:t>Back-End</a:t>
            </a: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구현</a:t>
            </a:r>
            <a:endParaRPr lang="en-US" altLang="ko-Kore-KR" sz="9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425588-E371-1947-A16B-BBA4FB7A1FB7}"/>
              </a:ext>
            </a:extLst>
          </p:cNvPr>
          <p:cNvSpPr/>
          <p:nvPr/>
        </p:nvSpPr>
        <p:spPr>
          <a:xfrm>
            <a:off x="6321304" y="3477070"/>
            <a:ext cx="792000" cy="396000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지속적 통합</a:t>
            </a:r>
            <a:endParaRPr lang="en-US" altLang="ko-Kore-KR" sz="9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9417EA-22AB-5648-A1B6-2DA461C26C6F}"/>
              </a:ext>
            </a:extLst>
          </p:cNvPr>
          <p:cNvSpPr/>
          <p:nvPr/>
        </p:nvSpPr>
        <p:spPr>
          <a:xfrm>
            <a:off x="7332512" y="1884189"/>
            <a:ext cx="792000" cy="396000"/>
          </a:xfrm>
          <a:prstGeom prst="rect">
            <a:avLst/>
          </a:prstGeom>
          <a:solidFill>
            <a:schemeClr val="bg1"/>
          </a:solidFill>
          <a:ln w="9525">
            <a:solidFill>
              <a:srgbClr val="FF54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ore-KR" sz="900" b="1" dirty="0">
                <a:solidFill>
                  <a:schemeClr val="tx1"/>
                </a:solidFill>
              </a:rPr>
              <a:t>Sprint </a:t>
            </a:r>
            <a:r>
              <a:rPr lang="ko-KR" altLang="en-US" sz="900" b="1" dirty="0">
                <a:solidFill>
                  <a:schemeClr val="tx1"/>
                </a:solidFill>
              </a:rPr>
              <a:t>리뷰</a:t>
            </a:r>
            <a:endParaRPr lang="en-US" altLang="ko-Kore-KR" sz="900" b="1" dirty="0">
              <a:solidFill>
                <a:schemeClr val="tx1"/>
              </a:solidFill>
            </a:endParaRP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B1CE37DC-226D-4C4B-BCF4-23C449866764}"/>
              </a:ext>
            </a:extLst>
          </p:cNvPr>
          <p:cNvCxnSpPr>
            <a:cxnSpLocks/>
            <a:stCxn id="7" idx="2"/>
            <a:endCxn id="16" idx="1"/>
          </p:cNvCxnSpPr>
          <p:nvPr/>
        </p:nvCxnSpPr>
        <p:spPr>
          <a:xfrm rot="16200000" flipH="1">
            <a:off x="56635" y="2891234"/>
            <a:ext cx="1330585" cy="106790"/>
          </a:xfrm>
          <a:prstGeom prst="bentConnector2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10D99A3-C86A-B24C-9315-F2EEF2FF5C6C}"/>
              </a:ext>
            </a:extLst>
          </p:cNvPr>
          <p:cNvSpPr/>
          <p:nvPr/>
        </p:nvSpPr>
        <p:spPr>
          <a:xfrm>
            <a:off x="4214886" y="5001145"/>
            <a:ext cx="919150" cy="396000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prstDash val="sys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데이터 이행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프로그램 설계</a:t>
            </a:r>
            <a:endParaRPr lang="ko-Kore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E786A2D-D708-1B4F-A921-525AB548AA99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>
            <a:off x="3728864" y="5199145"/>
            <a:ext cx="486022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4B2A20C-D16C-0043-AEAD-2909B2F594C0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>
            <a:off x="2288660" y="2280189"/>
            <a:ext cx="11462" cy="1196881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2FF66AE-B061-1745-AB80-AD70A586F543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047832" y="3675070"/>
            <a:ext cx="273472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2A7042E-BA2F-5748-83B7-370C167A98A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3110637" y="2300816"/>
            <a:ext cx="272224" cy="230970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69357520-E426-D44F-B2AD-0BBBED75B2E8}"/>
              </a:ext>
            </a:extLst>
          </p:cNvPr>
          <p:cNvCxnSpPr>
            <a:cxnSpLocks/>
            <a:stCxn id="171" idx="6"/>
            <a:endCxn id="18" idx="1"/>
          </p:cNvCxnSpPr>
          <p:nvPr/>
        </p:nvCxnSpPr>
        <p:spPr>
          <a:xfrm>
            <a:off x="2691244" y="2187374"/>
            <a:ext cx="245620" cy="2499431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93FB51F9-8B8C-BB42-A21C-907B60E01B7B}"/>
              </a:ext>
            </a:extLst>
          </p:cNvPr>
          <p:cNvCxnSpPr>
            <a:cxnSpLocks/>
            <a:stCxn id="171" idx="6"/>
            <a:endCxn id="19" idx="1"/>
          </p:cNvCxnSpPr>
          <p:nvPr/>
        </p:nvCxnSpPr>
        <p:spPr>
          <a:xfrm>
            <a:off x="2691244" y="2187374"/>
            <a:ext cx="245620" cy="3011771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19319630-488E-6049-A6B7-00A5BB9B3C04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6200000" flipH="1">
            <a:off x="583438" y="2364431"/>
            <a:ext cx="286469" cy="116280"/>
          </a:xfrm>
          <a:prstGeom prst="bentConnector2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42BCD2EF-B001-D04B-B039-C1A16514573D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1720779" y="2082189"/>
            <a:ext cx="171881" cy="2079708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41217E1F-7F37-B84A-85A9-B27068BC6F4B}"/>
              </a:ext>
            </a:extLst>
          </p:cNvPr>
          <p:cNvCxnSpPr>
            <a:cxnSpLocks/>
            <a:stCxn id="7" idx="2"/>
            <a:endCxn id="15" idx="1"/>
          </p:cNvCxnSpPr>
          <p:nvPr/>
        </p:nvCxnSpPr>
        <p:spPr>
          <a:xfrm rot="16200000" flipH="1">
            <a:off x="-215223" y="3163091"/>
            <a:ext cx="1882560" cy="115051"/>
          </a:xfrm>
          <a:prstGeom prst="bentConnector2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069DA27B-54A6-5B42-A58F-8A6972E00B21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6043068" y="3675070"/>
            <a:ext cx="278236" cy="546579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9000613-22B8-1643-829C-49307B8DEB62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5123493" y="3675070"/>
            <a:ext cx="132339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2E198CF-E2B9-1F4E-B9D5-8AE75557FC93}"/>
              </a:ext>
            </a:extLst>
          </p:cNvPr>
          <p:cNvSpPr/>
          <p:nvPr/>
        </p:nvSpPr>
        <p:spPr>
          <a:xfrm>
            <a:off x="7332512" y="2367806"/>
            <a:ext cx="792000" cy="396000"/>
          </a:xfrm>
          <a:prstGeom prst="rect">
            <a:avLst/>
          </a:prstGeom>
          <a:solidFill>
            <a:schemeClr val="bg1"/>
          </a:solidFill>
          <a:ln w="9525">
            <a:solidFill>
              <a:srgbClr val="FF54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ore-KR" sz="900" b="1" dirty="0">
                <a:solidFill>
                  <a:schemeClr val="tx1"/>
                </a:solidFill>
              </a:rPr>
              <a:t>Sprint </a:t>
            </a:r>
            <a:r>
              <a:rPr lang="ko-KR" altLang="en-US" sz="900" b="1" dirty="0">
                <a:solidFill>
                  <a:schemeClr val="tx1"/>
                </a:solidFill>
              </a:rPr>
              <a:t>회고</a:t>
            </a:r>
            <a:endParaRPr lang="en-US" altLang="ko-Kore-KR" sz="900" b="1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A1FA131-AAF0-644E-BDA4-D921E903A5B1}"/>
              </a:ext>
            </a:extLst>
          </p:cNvPr>
          <p:cNvCxnSpPr>
            <a:cxnSpLocks/>
            <a:stCxn id="25" idx="2"/>
            <a:endCxn id="40" idx="0"/>
          </p:cNvCxnSpPr>
          <p:nvPr/>
        </p:nvCxnSpPr>
        <p:spPr>
          <a:xfrm>
            <a:off x="7728512" y="2280189"/>
            <a:ext cx="0" cy="87617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6987F60-1610-BB46-8881-8C56D50FB6B6}"/>
              </a:ext>
            </a:extLst>
          </p:cNvPr>
          <p:cNvSpPr/>
          <p:nvPr/>
        </p:nvSpPr>
        <p:spPr>
          <a:xfrm>
            <a:off x="4216837" y="1890583"/>
            <a:ext cx="945853" cy="39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54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ore-KR" sz="900" b="1" dirty="0">
                <a:solidFill>
                  <a:schemeClr val="tx1"/>
                </a:solidFill>
              </a:rPr>
              <a:t>Sprint</a:t>
            </a:r>
          </a:p>
          <a:p>
            <a:pPr algn="ctr"/>
            <a:r>
              <a:rPr lang="en-US" altLang="ko-Kore-KR" sz="900" b="1" dirty="0">
                <a:solidFill>
                  <a:schemeClr val="tx1"/>
                </a:solidFill>
              </a:rPr>
              <a:t>Planning</a:t>
            </a:r>
            <a:endParaRPr lang="ko-Kore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E048A106-35CA-2643-8801-83DE4E3FDEE2}"/>
              </a:ext>
            </a:extLst>
          </p:cNvPr>
          <p:cNvCxnSpPr>
            <a:cxnSpLocks/>
            <a:stCxn id="57" idx="3"/>
            <a:endCxn id="25" idx="1"/>
          </p:cNvCxnSpPr>
          <p:nvPr/>
        </p:nvCxnSpPr>
        <p:spPr>
          <a:xfrm flipV="1">
            <a:off x="7113304" y="2082189"/>
            <a:ext cx="219208" cy="2139460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D6A7E53-F7B9-524F-8337-2A3B071F073C}"/>
              </a:ext>
            </a:extLst>
          </p:cNvPr>
          <p:cNvSpPr/>
          <p:nvPr/>
        </p:nvSpPr>
        <p:spPr>
          <a:xfrm>
            <a:off x="7337390" y="2871862"/>
            <a:ext cx="792000" cy="396000"/>
          </a:xfrm>
          <a:prstGeom prst="rect">
            <a:avLst/>
          </a:prstGeom>
          <a:solidFill>
            <a:schemeClr val="bg1"/>
          </a:solidFill>
          <a:ln w="9525">
            <a:solidFill>
              <a:srgbClr val="FF5400"/>
            </a:solidFill>
            <a:prstDash val="sys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성과측정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분석</a:t>
            </a:r>
            <a:endParaRPr lang="en-US" altLang="ko-Kore-KR" sz="900" b="1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701FB1B-E736-BD40-9DEE-41F94BA49D33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>
            <a:off x="7728512" y="2763806"/>
            <a:ext cx="4878" cy="108056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698BD87B-01CB-D44A-B613-8F8E9BFB6283}"/>
              </a:ext>
            </a:extLst>
          </p:cNvPr>
          <p:cNvCxnSpPr>
            <a:cxnSpLocks/>
            <a:stCxn id="241" idx="6"/>
            <a:endCxn id="234" idx="2"/>
          </p:cNvCxnSpPr>
          <p:nvPr/>
        </p:nvCxnSpPr>
        <p:spPr>
          <a:xfrm flipV="1">
            <a:off x="2691244" y="2177540"/>
            <a:ext cx="1527146" cy="1404714"/>
          </a:xfrm>
          <a:prstGeom prst="bentConnector3">
            <a:avLst>
              <a:gd name="adj1" fmla="val 84785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1DD7430-6873-754E-A923-E6C76004C8C9}"/>
              </a:ext>
            </a:extLst>
          </p:cNvPr>
          <p:cNvSpPr/>
          <p:nvPr/>
        </p:nvSpPr>
        <p:spPr>
          <a:xfrm>
            <a:off x="5256306" y="1897767"/>
            <a:ext cx="945853" cy="396000"/>
          </a:xfrm>
          <a:prstGeom prst="rect">
            <a:avLst/>
          </a:prstGeom>
          <a:solidFill>
            <a:schemeClr val="bg1"/>
          </a:solidFill>
          <a:ln w="9525">
            <a:solidFill>
              <a:srgbClr val="FF54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ore-KR" sz="900" b="1" dirty="0">
                <a:solidFill>
                  <a:schemeClr val="tx1"/>
                </a:solidFill>
              </a:rPr>
              <a:t>Daily Scrum </a:t>
            </a:r>
            <a:br>
              <a:rPr lang="en-US" altLang="ko-Kore-KR" sz="900" b="1" dirty="0">
                <a:solidFill>
                  <a:schemeClr val="tx1"/>
                </a:solidFill>
              </a:rPr>
            </a:br>
            <a:r>
              <a:rPr lang="en-US" altLang="ko-Kore-KR" sz="900" b="1" dirty="0">
                <a:solidFill>
                  <a:schemeClr val="tx1"/>
                </a:solidFill>
              </a:rPr>
              <a:t>Meeting</a:t>
            </a:r>
            <a:endParaRPr lang="ko-Kore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8" name="오각형[P] 47">
            <a:extLst>
              <a:ext uri="{FF2B5EF4-FFF2-40B4-BE49-F238E27FC236}">
                <a16:creationId xmlns:a16="http://schemas.microsoft.com/office/drawing/2014/main" id="{355E4FE5-379C-E94D-8838-4E1284E2EB51}"/>
              </a:ext>
            </a:extLst>
          </p:cNvPr>
          <p:cNvSpPr/>
          <p:nvPr/>
        </p:nvSpPr>
        <p:spPr>
          <a:xfrm>
            <a:off x="272480" y="1400226"/>
            <a:ext cx="2510050" cy="325397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49530" tIns="24765" rIns="49530" bIns="24765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/>
            <a:r>
              <a:rPr lang="en-US" altLang="ko-Kore-KR" sz="1400" b="1" dirty="0">
                <a:solidFill>
                  <a:schemeClr val="bg1"/>
                </a:solidFill>
              </a:rPr>
              <a:t>Initiating</a:t>
            </a:r>
            <a:endParaRPr lang="ko-Kore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9" name="갈매기형 수장[C] 48">
            <a:extLst>
              <a:ext uri="{FF2B5EF4-FFF2-40B4-BE49-F238E27FC236}">
                <a16:creationId xmlns:a16="http://schemas.microsoft.com/office/drawing/2014/main" id="{C5D4CEA6-009C-5845-A3DC-D510A78346D5}"/>
              </a:ext>
            </a:extLst>
          </p:cNvPr>
          <p:cNvSpPr/>
          <p:nvPr/>
        </p:nvSpPr>
        <p:spPr>
          <a:xfrm>
            <a:off x="2696120" y="1400226"/>
            <a:ext cx="1431969" cy="325397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lIns="49530" tIns="24765" rIns="49530" bIns="24765" anchor="ctr"/>
          <a:lstStyle/>
          <a:p>
            <a:pPr algn="ctr"/>
            <a:r>
              <a:rPr lang="en-US" altLang="ko-Kore-KR" sz="1400" b="1" dirty="0">
                <a:solidFill>
                  <a:schemeClr val="bg1"/>
                </a:solidFill>
              </a:rPr>
              <a:t>Planning</a:t>
            </a:r>
            <a:endParaRPr lang="ko-Kore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0" name="왼쪽 대괄호[L] 49">
            <a:extLst>
              <a:ext uri="{FF2B5EF4-FFF2-40B4-BE49-F238E27FC236}">
                <a16:creationId xmlns:a16="http://schemas.microsoft.com/office/drawing/2014/main" id="{A57C0495-49DA-D141-BB7B-725D74AFDD4E}"/>
              </a:ext>
            </a:extLst>
          </p:cNvPr>
          <p:cNvSpPr/>
          <p:nvPr/>
        </p:nvSpPr>
        <p:spPr>
          <a:xfrm rot="5400000">
            <a:off x="2045904" y="-580394"/>
            <a:ext cx="142459" cy="3689309"/>
          </a:xfrm>
          <a:prstGeom prst="leftBracke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9C123E1-39B1-264C-A0EC-2537396F11C8}"/>
              </a:ext>
            </a:extLst>
          </p:cNvPr>
          <p:cNvSpPr/>
          <p:nvPr/>
        </p:nvSpPr>
        <p:spPr>
          <a:xfrm>
            <a:off x="1525571" y="1012911"/>
            <a:ext cx="1147815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altLang="ko-Kore-KR" sz="1400" b="1" dirty="0">
                <a:solidFill>
                  <a:prstClr val="black"/>
                </a:solidFill>
                <a:latin typeface="맑은 고딕"/>
                <a:ea typeface="+mn-ea"/>
              </a:rPr>
              <a:t>Sprint Zero</a:t>
            </a:r>
            <a:endParaRPr lang="ko-Kore-KR" altLang="en-US" sz="1400" b="1" dirty="0">
              <a:solidFill>
                <a:prstClr val="black"/>
              </a:solidFill>
              <a:latin typeface="맑은 고딕"/>
              <a:ea typeface="+mn-ea"/>
            </a:endParaRPr>
          </a:p>
        </p:txBody>
      </p:sp>
      <p:sp>
        <p:nvSpPr>
          <p:cNvPr id="52" name="왼쪽 대괄호[L] 51">
            <a:extLst>
              <a:ext uri="{FF2B5EF4-FFF2-40B4-BE49-F238E27FC236}">
                <a16:creationId xmlns:a16="http://schemas.microsoft.com/office/drawing/2014/main" id="{5000ECA8-B557-E144-90FC-B2B86AEAAA15}"/>
              </a:ext>
            </a:extLst>
          </p:cNvPr>
          <p:cNvSpPr/>
          <p:nvPr/>
        </p:nvSpPr>
        <p:spPr>
          <a:xfrm rot="5400000">
            <a:off x="6024795" y="-782937"/>
            <a:ext cx="142558" cy="4094295"/>
          </a:xfrm>
          <a:prstGeom prst="leftBracke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DD90E9-255F-7741-959A-F07DBA8E0C6D}"/>
              </a:ext>
            </a:extLst>
          </p:cNvPr>
          <p:cNvSpPr/>
          <p:nvPr/>
        </p:nvSpPr>
        <p:spPr>
          <a:xfrm>
            <a:off x="5313040" y="1029170"/>
            <a:ext cx="147893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altLang="ko-Kore-KR" sz="1400" b="1" dirty="0">
                <a:solidFill>
                  <a:prstClr val="black"/>
                </a:solidFill>
                <a:latin typeface="맑은 고딕"/>
                <a:ea typeface="+mn-ea"/>
              </a:rPr>
              <a:t>Sprint #1 ~ #N</a:t>
            </a:r>
            <a:endParaRPr lang="ko-Kore-KR" altLang="en-US" sz="1400" b="1" dirty="0">
              <a:solidFill>
                <a:prstClr val="black"/>
              </a:solidFill>
              <a:latin typeface="맑은 고딕"/>
              <a:ea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0A5D96D-C528-CD4C-93D5-7019E11016C1}"/>
              </a:ext>
            </a:extLst>
          </p:cNvPr>
          <p:cNvSpPr/>
          <p:nvPr/>
        </p:nvSpPr>
        <p:spPr>
          <a:xfrm>
            <a:off x="783370" y="2871862"/>
            <a:ext cx="937196" cy="396000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외부 아키텍처</a:t>
            </a:r>
            <a:endParaRPr lang="en-US" altLang="ko-Kore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정의</a:t>
            </a:r>
            <a:endParaRPr lang="ko-Kore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391A040-1529-3349-9623-A0AB4F06F045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2696122" y="3675070"/>
            <a:ext cx="1481518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1DF1C074-AEA5-394A-9863-87E142EC8798}"/>
              </a:ext>
            </a:extLst>
          </p:cNvPr>
          <p:cNvCxnSpPr>
            <a:cxnSpLocks/>
            <a:stCxn id="11" idx="2"/>
            <a:endCxn id="42" idx="1"/>
          </p:cNvCxnSpPr>
          <p:nvPr/>
        </p:nvCxnSpPr>
        <p:spPr>
          <a:xfrm rot="5400000" flipH="1" flipV="1">
            <a:off x="3141939" y="2077907"/>
            <a:ext cx="1064222" cy="1085573"/>
          </a:xfrm>
          <a:prstGeom prst="bentConnector4">
            <a:avLst>
              <a:gd name="adj1" fmla="val -21480"/>
              <a:gd name="adj2" fmla="val 70185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0EF395C-4CB9-6E4C-B347-D7A8291823AD}"/>
              </a:ext>
            </a:extLst>
          </p:cNvPr>
          <p:cNvSpPr/>
          <p:nvPr/>
        </p:nvSpPr>
        <p:spPr>
          <a:xfrm>
            <a:off x="6321304" y="4023649"/>
            <a:ext cx="792000" cy="396000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지속적 배포</a:t>
            </a:r>
            <a:endParaRPr lang="en-US" altLang="ko-Kore-KR" sz="900" b="1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CF433BB-16AC-FB46-82BC-40981D8E3E2A}"/>
              </a:ext>
            </a:extLst>
          </p:cNvPr>
          <p:cNvCxnSpPr>
            <a:cxnSpLocks/>
            <a:stCxn id="24" idx="2"/>
            <a:endCxn id="57" idx="0"/>
          </p:cNvCxnSpPr>
          <p:nvPr/>
        </p:nvCxnSpPr>
        <p:spPr>
          <a:xfrm>
            <a:off x="6717304" y="3873070"/>
            <a:ext cx="0" cy="15057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6E9A2A0-9FDD-F94E-BE4F-44562204105F}"/>
              </a:ext>
            </a:extLst>
          </p:cNvPr>
          <p:cNvSpPr/>
          <p:nvPr/>
        </p:nvSpPr>
        <p:spPr>
          <a:xfrm>
            <a:off x="7351222" y="5009386"/>
            <a:ext cx="792000" cy="396000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prstDash val="sys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데이터 이행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리허설</a:t>
            </a:r>
            <a:endParaRPr lang="ko-Kore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0" name="갈매기형 수장[C] 59">
            <a:extLst>
              <a:ext uri="{FF2B5EF4-FFF2-40B4-BE49-F238E27FC236}">
                <a16:creationId xmlns:a16="http://schemas.microsoft.com/office/drawing/2014/main" id="{EEF8D449-707D-5544-824B-2A871ED28487}"/>
              </a:ext>
            </a:extLst>
          </p:cNvPr>
          <p:cNvSpPr/>
          <p:nvPr/>
        </p:nvSpPr>
        <p:spPr>
          <a:xfrm>
            <a:off x="8154307" y="1400226"/>
            <a:ext cx="1551221" cy="325397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49530" tIns="24765" rIns="49530" bIns="24765" anchor="ctr"/>
          <a:lstStyle/>
          <a:p>
            <a:pPr algn="ctr"/>
            <a:r>
              <a:rPr lang="en-US" altLang="ko-Kore-KR" sz="1400" b="1" dirty="0">
                <a:solidFill>
                  <a:schemeClr val="bg1"/>
                </a:solidFill>
              </a:rPr>
              <a:t>Test</a:t>
            </a:r>
            <a:r>
              <a:rPr lang="en-US" altLang="ko-KR" sz="1400" b="1" dirty="0">
                <a:solidFill>
                  <a:schemeClr val="bg1"/>
                </a:solidFill>
              </a:rPr>
              <a:t>/</a:t>
            </a:r>
            <a:r>
              <a:rPr lang="en-US" altLang="ko-Kore-KR" sz="1400" b="1" dirty="0">
                <a:solidFill>
                  <a:schemeClr val="bg1"/>
                </a:solidFill>
              </a:rPr>
              <a:t>Release</a:t>
            </a:r>
            <a:endParaRPr lang="ko-Kore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DA171E8-CE58-CE43-BB32-1D6DB6A415B8}"/>
              </a:ext>
            </a:extLst>
          </p:cNvPr>
          <p:cNvSpPr/>
          <p:nvPr/>
        </p:nvSpPr>
        <p:spPr>
          <a:xfrm>
            <a:off x="8641045" y="3319993"/>
            <a:ext cx="792000" cy="396000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prstDash val="sys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데이터 이행</a:t>
            </a:r>
            <a:endParaRPr lang="ko-Kore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BCC6BF7-61D3-9648-B23D-64FF02B6906D}"/>
              </a:ext>
            </a:extLst>
          </p:cNvPr>
          <p:cNvSpPr/>
          <p:nvPr/>
        </p:nvSpPr>
        <p:spPr>
          <a:xfrm>
            <a:off x="8641305" y="2226457"/>
            <a:ext cx="792000" cy="396000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prstDash val="sys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통합 테스트</a:t>
            </a:r>
            <a:endParaRPr lang="ko-Kore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9323EB3-C479-164D-8259-2F02244B9FD1}"/>
              </a:ext>
            </a:extLst>
          </p:cNvPr>
          <p:cNvSpPr/>
          <p:nvPr/>
        </p:nvSpPr>
        <p:spPr>
          <a:xfrm>
            <a:off x="8641305" y="2773225"/>
            <a:ext cx="792000" cy="396000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prstDash val="sys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성능 테스트</a:t>
            </a:r>
            <a:endParaRPr lang="ko-Kore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48307CE-EBD9-214F-9267-F504A011FA6D}"/>
              </a:ext>
            </a:extLst>
          </p:cNvPr>
          <p:cNvSpPr/>
          <p:nvPr/>
        </p:nvSpPr>
        <p:spPr>
          <a:xfrm>
            <a:off x="4188183" y="4023649"/>
            <a:ext cx="945853" cy="396000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ore-KR" sz="900" b="1" dirty="0">
                <a:solidFill>
                  <a:schemeClr val="tx1"/>
                </a:solidFill>
              </a:rPr>
              <a:t>UI </a:t>
            </a:r>
            <a:r>
              <a:rPr lang="ko-KR" altLang="en-US" sz="900" b="1" dirty="0">
                <a:solidFill>
                  <a:schemeClr val="tx1"/>
                </a:solidFill>
              </a:rPr>
              <a:t>설계</a:t>
            </a:r>
            <a:endParaRPr lang="en-US" altLang="ko-Kore-KR" sz="900" b="1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22631BA-7D30-3642-89C3-B4F1BF7DAE7D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>
            <a:off x="9037305" y="2622457"/>
            <a:ext cx="0" cy="150768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91B2A9C5-A4C2-C34D-8AD0-51ABBA092E3C}"/>
              </a:ext>
            </a:extLst>
          </p:cNvPr>
          <p:cNvCxnSpPr>
            <a:cxnSpLocks/>
            <a:stCxn id="5" idx="3"/>
            <a:endCxn id="62" idx="1"/>
          </p:cNvCxnSpPr>
          <p:nvPr/>
        </p:nvCxnSpPr>
        <p:spPr>
          <a:xfrm flipV="1">
            <a:off x="8215231" y="2424457"/>
            <a:ext cx="426074" cy="746556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F351F93-048D-2B48-A5DA-35A6A23E852E}"/>
              </a:ext>
            </a:extLst>
          </p:cNvPr>
          <p:cNvCxnSpPr>
            <a:cxnSpLocks/>
            <a:stCxn id="63" idx="2"/>
            <a:endCxn id="61" idx="0"/>
          </p:cNvCxnSpPr>
          <p:nvPr/>
        </p:nvCxnSpPr>
        <p:spPr>
          <a:xfrm flipH="1">
            <a:off x="9037045" y="3169225"/>
            <a:ext cx="260" cy="150768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9F106344-5922-924E-9AD8-69FA186297F9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 flipV="1">
            <a:off x="8143222" y="3517993"/>
            <a:ext cx="497823" cy="1689393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F3D88CB-DD89-8C4D-8D4E-CA7C311E1934}"/>
              </a:ext>
            </a:extLst>
          </p:cNvPr>
          <p:cNvCxnSpPr>
            <a:cxnSpLocks/>
            <a:stCxn id="27" idx="3"/>
            <a:endCxn id="59" idx="1"/>
          </p:cNvCxnSpPr>
          <p:nvPr/>
        </p:nvCxnSpPr>
        <p:spPr>
          <a:xfrm>
            <a:off x="5134036" y="5199145"/>
            <a:ext cx="2217186" cy="8241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18ADAC6-4841-714F-8DA7-72C7BC4325CF}"/>
              </a:ext>
            </a:extLst>
          </p:cNvPr>
          <p:cNvSpPr/>
          <p:nvPr/>
        </p:nvSpPr>
        <p:spPr>
          <a:xfrm>
            <a:off x="8641045" y="3866760"/>
            <a:ext cx="792000" cy="396000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prstDash val="sys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</a:rPr>
              <a:t>릴리즈</a:t>
            </a:r>
            <a:endParaRPr lang="ko-Kore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4BD4272-AA03-C448-ABB8-688C18F35448}"/>
              </a:ext>
            </a:extLst>
          </p:cNvPr>
          <p:cNvCxnSpPr>
            <a:cxnSpLocks/>
            <a:stCxn id="61" idx="2"/>
            <a:endCxn id="70" idx="0"/>
          </p:cNvCxnSpPr>
          <p:nvPr/>
        </p:nvCxnSpPr>
        <p:spPr>
          <a:xfrm>
            <a:off x="9037045" y="3715993"/>
            <a:ext cx="0" cy="150767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F0D245F-81FD-3741-81A0-36AF37FA2C2B}"/>
              </a:ext>
            </a:extLst>
          </p:cNvPr>
          <p:cNvCxnSpPr>
            <a:cxnSpLocks/>
            <a:stCxn id="64" idx="3"/>
            <a:endCxn id="22" idx="1"/>
          </p:cNvCxnSpPr>
          <p:nvPr/>
        </p:nvCxnSpPr>
        <p:spPr>
          <a:xfrm>
            <a:off x="5134036" y="4221649"/>
            <a:ext cx="117032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5028068F-682A-654B-84A4-F70CD8735354}"/>
              </a:ext>
            </a:extLst>
          </p:cNvPr>
          <p:cNvCxnSpPr>
            <a:cxnSpLocks/>
            <a:stCxn id="20" idx="3"/>
            <a:endCxn id="64" idx="1"/>
          </p:cNvCxnSpPr>
          <p:nvPr/>
        </p:nvCxnSpPr>
        <p:spPr>
          <a:xfrm>
            <a:off x="2696122" y="3675070"/>
            <a:ext cx="1492061" cy="546579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B367F05B-B8ED-8642-97CB-A182B178E6B1}"/>
              </a:ext>
            </a:extLst>
          </p:cNvPr>
          <p:cNvCxnSpPr/>
          <p:nvPr/>
        </p:nvCxnSpPr>
        <p:spPr>
          <a:xfrm>
            <a:off x="282364" y="5803579"/>
            <a:ext cx="9315152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A37B876-7D8E-0B4D-81EB-A4655CF64498}"/>
              </a:ext>
            </a:extLst>
          </p:cNvPr>
          <p:cNvSpPr txBox="1"/>
          <p:nvPr/>
        </p:nvSpPr>
        <p:spPr>
          <a:xfrm>
            <a:off x="1496616" y="5828738"/>
            <a:ext cx="1120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800" dirty="0">
                <a:latin typeface="+mn-lt"/>
                <a:ea typeface="+mn-ea"/>
              </a:rPr>
              <a:t>- Product Backlog</a:t>
            </a:r>
          </a:p>
          <a:p>
            <a:r>
              <a:rPr lang="en-US" altLang="ko-Kore-KR" sz="800" dirty="0">
                <a:latin typeface="+mn-lt"/>
                <a:ea typeface="+mn-ea"/>
              </a:rPr>
              <a:t>- </a:t>
            </a:r>
            <a:r>
              <a:rPr lang="en-US" altLang="ko-KR" sz="800" dirty="0">
                <a:latin typeface="+mn-lt"/>
                <a:ea typeface="+mn-ea"/>
              </a:rPr>
              <a:t>Microservice</a:t>
            </a:r>
            <a:r>
              <a:rPr lang="ko-KR" altLang="en-US" sz="800" dirty="0">
                <a:latin typeface="+mn-lt"/>
                <a:ea typeface="+mn-ea"/>
              </a:rPr>
              <a:t> 식별</a:t>
            </a:r>
            <a:endParaRPr lang="en-US" altLang="ko-KR" sz="800" dirty="0">
              <a:latin typeface="+mn-lt"/>
              <a:ea typeface="+mn-ea"/>
            </a:endParaRPr>
          </a:p>
          <a:p>
            <a:r>
              <a:rPr lang="en-US" altLang="ko-Kore-KR" sz="800" dirty="0">
                <a:latin typeface="+mn-lt"/>
                <a:ea typeface="+mn-ea"/>
              </a:rPr>
              <a:t>- </a:t>
            </a:r>
            <a:r>
              <a:rPr lang="en-US" altLang="ko-KR" sz="800" dirty="0">
                <a:latin typeface="+mn-lt"/>
                <a:ea typeface="+mn-ea"/>
              </a:rPr>
              <a:t>Service Map</a:t>
            </a:r>
          </a:p>
          <a:p>
            <a:r>
              <a:rPr lang="en-US" altLang="ko-Kore-KR" sz="800" dirty="0">
                <a:latin typeface="+mn-lt"/>
                <a:ea typeface="+mn-ea"/>
              </a:rPr>
              <a:t>-</a:t>
            </a:r>
            <a:r>
              <a:rPr lang="ko-KR" altLang="en-US" sz="800" dirty="0">
                <a:latin typeface="+mn-lt"/>
                <a:ea typeface="+mn-ea"/>
              </a:rPr>
              <a:t> </a:t>
            </a:r>
            <a:r>
              <a:rPr lang="en-US" altLang="ko-KR" sz="800" dirty="0">
                <a:latin typeface="+mn-lt"/>
                <a:ea typeface="+mn-ea"/>
              </a:rPr>
              <a:t>Service Spec</a:t>
            </a:r>
            <a:endParaRPr lang="ko-Kore-KR" altLang="en-US" sz="800" dirty="0">
              <a:latin typeface="+mn-lt"/>
              <a:ea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36447F-AC2E-D34A-8386-68F01551DA44}"/>
              </a:ext>
            </a:extLst>
          </p:cNvPr>
          <p:cNvSpPr txBox="1"/>
          <p:nvPr/>
        </p:nvSpPr>
        <p:spPr>
          <a:xfrm>
            <a:off x="416496" y="5828738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800" dirty="0">
                <a:latin typeface="+mn-lt"/>
                <a:ea typeface="+mn-ea"/>
              </a:rPr>
              <a:t>- </a:t>
            </a:r>
            <a:r>
              <a:rPr lang="ko-KR" altLang="en-US" sz="800" dirty="0">
                <a:latin typeface="+mn-lt"/>
                <a:ea typeface="+mn-ea"/>
              </a:rPr>
              <a:t>아키텍처 정의서</a:t>
            </a:r>
            <a:endParaRPr lang="en-US" altLang="ko-KR" sz="800" dirty="0">
              <a:latin typeface="+mn-lt"/>
              <a:ea typeface="+mn-ea"/>
            </a:endParaRPr>
          </a:p>
          <a:p>
            <a:r>
              <a:rPr lang="en-US" altLang="ko-Kore-KR" sz="800" dirty="0">
                <a:latin typeface="+mn-lt"/>
                <a:ea typeface="+mn-ea"/>
              </a:rPr>
              <a:t>-</a:t>
            </a:r>
            <a:r>
              <a:rPr lang="ko-KR" altLang="en-US" sz="800" dirty="0">
                <a:latin typeface="+mn-lt"/>
                <a:ea typeface="+mn-ea"/>
              </a:rPr>
              <a:t> 개발 표준 정의서</a:t>
            </a:r>
            <a:endParaRPr lang="en-US" altLang="ko-KR" sz="800" dirty="0">
              <a:latin typeface="+mn-lt"/>
              <a:ea typeface="+mn-ea"/>
            </a:endParaRPr>
          </a:p>
          <a:p>
            <a:r>
              <a:rPr lang="en-US" altLang="ko-Kore-KR" sz="800" dirty="0">
                <a:latin typeface="+mn-lt"/>
                <a:ea typeface="+mn-ea"/>
              </a:rPr>
              <a:t>-</a:t>
            </a:r>
            <a:r>
              <a:rPr lang="ko-KR" altLang="en-US" sz="800" dirty="0">
                <a:latin typeface="+mn-lt"/>
                <a:ea typeface="+mn-ea"/>
              </a:rPr>
              <a:t> 개발 환경</a:t>
            </a:r>
            <a:endParaRPr lang="en-US" altLang="ko-KR" sz="800" dirty="0">
              <a:latin typeface="+mn-lt"/>
              <a:ea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DC6C40-8423-D94C-BD7E-2524DC0078C0}"/>
              </a:ext>
            </a:extLst>
          </p:cNvPr>
          <p:cNvSpPr txBox="1"/>
          <p:nvPr/>
        </p:nvSpPr>
        <p:spPr>
          <a:xfrm>
            <a:off x="2735407" y="5828738"/>
            <a:ext cx="1402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+mn-lt"/>
                <a:ea typeface="+mn-ea"/>
              </a:rPr>
              <a:t>-</a:t>
            </a:r>
            <a:r>
              <a:rPr lang="ko-KR" altLang="en-US" sz="800" dirty="0">
                <a:latin typeface="+mn-lt"/>
                <a:ea typeface="+mn-ea"/>
              </a:rPr>
              <a:t> </a:t>
            </a:r>
            <a:r>
              <a:rPr lang="en-US" altLang="ko-KR" sz="800" dirty="0">
                <a:latin typeface="+mn-lt"/>
                <a:ea typeface="+mn-ea"/>
              </a:rPr>
              <a:t>Release Plan</a:t>
            </a:r>
          </a:p>
          <a:p>
            <a:r>
              <a:rPr lang="en-US" altLang="ko-Kore-KR" sz="800" dirty="0">
                <a:latin typeface="+mn-lt"/>
                <a:ea typeface="+mn-ea"/>
              </a:rPr>
              <a:t>- </a:t>
            </a:r>
            <a:r>
              <a:rPr lang="ko-KR" altLang="en-US" sz="800" dirty="0">
                <a:latin typeface="+mn-lt"/>
                <a:ea typeface="+mn-ea"/>
              </a:rPr>
              <a:t>사업수행계획</a:t>
            </a:r>
            <a:br>
              <a:rPr lang="en-US" altLang="ko-KR" sz="800" dirty="0">
                <a:latin typeface="+mn-lt"/>
                <a:ea typeface="+mn-ea"/>
              </a:rPr>
            </a:br>
            <a:r>
              <a:rPr lang="ko-KR" altLang="en-US" sz="800" dirty="0">
                <a:latin typeface="+mn-lt"/>
                <a:ea typeface="+mn-ea"/>
              </a:rPr>
              <a:t>  </a:t>
            </a:r>
            <a:r>
              <a:rPr lang="en-US" altLang="ko-KR" sz="800" dirty="0">
                <a:latin typeface="+mn-lt"/>
                <a:ea typeface="+mn-ea"/>
              </a:rPr>
              <a:t>(</a:t>
            </a:r>
            <a:r>
              <a:rPr lang="en-US" altLang="ko-KR" sz="800" dirty="0"/>
              <a:t>Agile</a:t>
            </a:r>
            <a:r>
              <a:rPr lang="ko-KR" altLang="en-US" sz="800" dirty="0" err="1"/>
              <a:t>적용계획</a:t>
            </a:r>
            <a:r>
              <a:rPr lang="en-US" altLang="ko-KR" sz="800" dirty="0"/>
              <a:t>)</a:t>
            </a:r>
            <a:br>
              <a:rPr lang="en-US" altLang="ko-KR" sz="800" dirty="0">
                <a:latin typeface="+mn-lt"/>
                <a:ea typeface="+mn-ea"/>
              </a:rPr>
            </a:br>
            <a:r>
              <a:rPr lang="en-US" altLang="ko-Kore-KR" sz="800" dirty="0">
                <a:latin typeface="+mn-lt"/>
                <a:ea typeface="+mn-ea"/>
              </a:rPr>
              <a:t>- </a:t>
            </a:r>
            <a:r>
              <a:rPr lang="ko-KR" altLang="en-US" sz="800" dirty="0">
                <a:latin typeface="+mn-lt"/>
                <a:ea typeface="+mn-ea"/>
              </a:rPr>
              <a:t>테스트 계획서</a:t>
            </a:r>
            <a:endParaRPr lang="en-US" altLang="ko-KR" sz="800" dirty="0">
              <a:latin typeface="+mn-lt"/>
              <a:ea typeface="+mn-ea"/>
            </a:endParaRPr>
          </a:p>
          <a:p>
            <a:r>
              <a:rPr lang="en-US" altLang="ko-Kore-KR" sz="800" dirty="0">
                <a:latin typeface="+mn-lt"/>
                <a:ea typeface="+mn-ea"/>
              </a:rPr>
              <a:t>-</a:t>
            </a:r>
            <a:r>
              <a:rPr lang="ko-KR" altLang="en-US" sz="800" dirty="0">
                <a:latin typeface="+mn-lt"/>
                <a:ea typeface="+mn-ea"/>
              </a:rPr>
              <a:t> 데이터 이행 계획</a:t>
            </a:r>
            <a:r>
              <a:rPr lang="en-US" altLang="ko-KR" sz="800" dirty="0">
                <a:latin typeface="+mn-lt"/>
                <a:ea typeface="+mn-ea"/>
              </a:rPr>
              <a:t>/</a:t>
            </a:r>
            <a:r>
              <a:rPr lang="ko-KR" altLang="en-US" sz="800" dirty="0">
                <a:latin typeface="+mn-lt"/>
                <a:ea typeface="+mn-ea"/>
              </a:rPr>
              <a:t>설계서</a:t>
            </a:r>
            <a:endParaRPr lang="ko-Kore-KR" altLang="en-US" sz="800" dirty="0">
              <a:latin typeface="+mn-lt"/>
              <a:ea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42D8F32-6153-734D-AE2F-F36A93EEF0B7}"/>
              </a:ext>
            </a:extLst>
          </p:cNvPr>
          <p:cNvSpPr txBox="1"/>
          <p:nvPr/>
        </p:nvSpPr>
        <p:spPr>
          <a:xfrm>
            <a:off x="4107622" y="5828738"/>
            <a:ext cx="934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+mn-lt"/>
                <a:ea typeface="+mn-ea"/>
              </a:rPr>
              <a:t>-</a:t>
            </a:r>
            <a:r>
              <a:rPr lang="ko-KR" altLang="en-US" sz="800" dirty="0">
                <a:latin typeface="+mn-lt"/>
                <a:ea typeface="+mn-ea"/>
              </a:rPr>
              <a:t> </a:t>
            </a:r>
            <a:r>
              <a:rPr lang="en-US" altLang="ko-KR" sz="800" dirty="0">
                <a:latin typeface="+mn-lt"/>
                <a:ea typeface="+mn-ea"/>
              </a:rPr>
              <a:t>Sprint Backlog</a:t>
            </a:r>
          </a:p>
          <a:p>
            <a:r>
              <a:rPr lang="en-US" altLang="ko-Kore-KR" sz="800" dirty="0">
                <a:latin typeface="+mn-lt"/>
                <a:ea typeface="+mn-ea"/>
              </a:rPr>
              <a:t>- </a:t>
            </a:r>
            <a:r>
              <a:rPr lang="ko-KR" altLang="en-US" sz="800" dirty="0">
                <a:latin typeface="+mn-lt"/>
                <a:ea typeface="+mn-ea"/>
              </a:rPr>
              <a:t>도메인 모델</a:t>
            </a:r>
            <a:endParaRPr lang="en-US" altLang="ko-KR" sz="800" dirty="0">
              <a:latin typeface="+mn-lt"/>
              <a:ea typeface="+mn-ea"/>
            </a:endParaRPr>
          </a:p>
          <a:p>
            <a:r>
              <a:rPr lang="en-US" altLang="ko-Kore-KR" sz="800" dirty="0">
                <a:latin typeface="+mn-lt"/>
                <a:ea typeface="+mn-ea"/>
              </a:rPr>
              <a:t>-</a:t>
            </a:r>
            <a:r>
              <a:rPr lang="ko-KR" altLang="en-US" sz="800" dirty="0">
                <a:latin typeface="+mn-lt"/>
                <a:ea typeface="+mn-ea"/>
              </a:rPr>
              <a:t> </a:t>
            </a:r>
            <a:r>
              <a:rPr lang="en-US" altLang="ko-KR" sz="800" dirty="0">
                <a:latin typeface="+mn-lt"/>
                <a:ea typeface="+mn-ea"/>
              </a:rPr>
              <a:t>API</a:t>
            </a:r>
            <a:r>
              <a:rPr lang="ko-KR" altLang="en-US" sz="800" dirty="0">
                <a:latin typeface="+mn-lt"/>
                <a:ea typeface="+mn-ea"/>
              </a:rPr>
              <a:t>설계서</a:t>
            </a:r>
            <a:endParaRPr lang="en-US" altLang="ko-KR" sz="800" dirty="0">
              <a:latin typeface="+mn-lt"/>
              <a:ea typeface="+mn-ea"/>
            </a:endParaRPr>
          </a:p>
          <a:p>
            <a:r>
              <a:rPr lang="en-US" altLang="ko-Kore-KR" sz="800" dirty="0">
                <a:latin typeface="+mn-lt"/>
                <a:ea typeface="+mn-ea"/>
              </a:rPr>
              <a:t>- </a:t>
            </a:r>
            <a:r>
              <a:rPr lang="en-US" altLang="ko-KR" sz="800" dirty="0">
                <a:latin typeface="+mn-lt"/>
                <a:ea typeface="+mn-ea"/>
              </a:rPr>
              <a:t>IF</a:t>
            </a:r>
            <a:r>
              <a:rPr lang="ko-KR" altLang="en-US" sz="800" dirty="0">
                <a:latin typeface="+mn-lt"/>
                <a:ea typeface="+mn-ea"/>
              </a:rPr>
              <a:t>설계서 </a:t>
            </a:r>
            <a:endParaRPr lang="ko-Kore-KR" altLang="en-US" sz="800" dirty="0">
              <a:latin typeface="+mn-lt"/>
              <a:ea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8D036E4-3AC6-7841-9DB8-CBE79580287C}"/>
              </a:ext>
            </a:extLst>
          </p:cNvPr>
          <p:cNvSpPr txBox="1"/>
          <p:nvPr/>
        </p:nvSpPr>
        <p:spPr>
          <a:xfrm>
            <a:off x="5157647" y="5828738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800" dirty="0">
                <a:latin typeface="+mn-lt"/>
                <a:ea typeface="+mn-ea"/>
              </a:rPr>
              <a:t>- </a:t>
            </a:r>
            <a:r>
              <a:rPr lang="en-US" altLang="ko-KR" sz="800" dirty="0">
                <a:latin typeface="+mn-lt"/>
                <a:ea typeface="+mn-ea"/>
              </a:rPr>
              <a:t>Source Code</a:t>
            </a:r>
          </a:p>
          <a:p>
            <a:r>
              <a:rPr lang="en-US" altLang="ko-KR" sz="800" dirty="0">
                <a:latin typeface="+mn-lt"/>
                <a:ea typeface="+mn-ea"/>
              </a:rPr>
              <a:t>- Test Code</a:t>
            </a:r>
            <a:endParaRPr lang="ko-Kore-KR" altLang="en-US" sz="800" dirty="0">
              <a:latin typeface="+mn-lt"/>
              <a:ea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D1CA1FD-B9F2-FF43-8623-70C618210E12}"/>
              </a:ext>
            </a:extLst>
          </p:cNvPr>
          <p:cNvSpPr txBox="1"/>
          <p:nvPr/>
        </p:nvSpPr>
        <p:spPr>
          <a:xfrm>
            <a:off x="6285148" y="5828738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800" dirty="0"/>
              <a:t>-</a:t>
            </a:r>
            <a:r>
              <a:rPr lang="ko-KR" altLang="en-US" sz="800" dirty="0"/>
              <a:t> 테스트 환경</a:t>
            </a:r>
            <a:endParaRPr lang="en-US" altLang="ko-KR" sz="800" dirty="0"/>
          </a:p>
          <a:p>
            <a:r>
              <a:rPr lang="en-US" altLang="ko-Kore-KR" sz="800" dirty="0"/>
              <a:t>-</a:t>
            </a:r>
            <a:r>
              <a:rPr lang="ko-KR" altLang="en-US" sz="800" dirty="0"/>
              <a:t> </a:t>
            </a:r>
            <a:r>
              <a:rPr lang="ko-KR" altLang="en-US" sz="800" dirty="0" err="1"/>
              <a:t>운영환경</a:t>
            </a:r>
            <a:endParaRPr lang="ko-Kore-KR" altLang="en-US" sz="800" dirty="0"/>
          </a:p>
          <a:p>
            <a:r>
              <a:rPr lang="en-US" altLang="ko-Kore-KR" sz="800" dirty="0">
                <a:latin typeface="+mn-lt"/>
                <a:ea typeface="+mn-ea"/>
              </a:rPr>
              <a:t>- </a:t>
            </a:r>
            <a:r>
              <a:rPr lang="en-US" altLang="ko-KR" sz="800" dirty="0">
                <a:latin typeface="+mn-lt"/>
                <a:ea typeface="+mn-ea"/>
              </a:rPr>
              <a:t>CI/CD </a:t>
            </a:r>
            <a:r>
              <a:rPr lang="ko-KR" altLang="en-US" sz="800" dirty="0">
                <a:latin typeface="+mn-lt"/>
                <a:ea typeface="+mn-ea"/>
              </a:rPr>
              <a:t>환경</a:t>
            </a:r>
            <a:endParaRPr lang="en-US" altLang="ko-KR" sz="800" dirty="0">
              <a:latin typeface="+mn-lt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AED3885-3F36-CE49-9AC3-126F13750F12}"/>
              </a:ext>
            </a:extLst>
          </p:cNvPr>
          <p:cNvSpPr txBox="1"/>
          <p:nvPr/>
        </p:nvSpPr>
        <p:spPr>
          <a:xfrm>
            <a:off x="7293347" y="5828738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+mn-lt"/>
              </a:rPr>
              <a:t>-</a:t>
            </a:r>
            <a:r>
              <a:rPr lang="ko-KR" altLang="en-US" sz="800" dirty="0">
                <a:latin typeface="+mn-lt"/>
              </a:rPr>
              <a:t> </a:t>
            </a:r>
            <a:r>
              <a:rPr lang="en-US" altLang="ko-KR" sz="800" dirty="0">
                <a:latin typeface="+mn-lt"/>
                <a:ea typeface="+mn-ea"/>
              </a:rPr>
              <a:t>Sprint </a:t>
            </a:r>
            <a:r>
              <a:rPr lang="ko-KR" altLang="en-US" sz="800" dirty="0">
                <a:latin typeface="+mn-lt"/>
                <a:ea typeface="+mn-ea"/>
              </a:rPr>
              <a:t>결과</a:t>
            </a:r>
            <a:endParaRPr lang="en-US" altLang="ko-Kore-KR" sz="800" dirty="0">
              <a:latin typeface="+mn-lt"/>
              <a:ea typeface="+mn-ea"/>
            </a:endParaRPr>
          </a:p>
          <a:p>
            <a:r>
              <a:rPr lang="en-US" altLang="ko-Kore-KR" sz="800" dirty="0">
                <a:latin typeface="+mn-lt"/>
                <a:ea typeface="+mn-ea"/>
              </a:rPr>
              <a:t>- </a:t>
            </a:r>
            <a:r>
              <a:rPr lang="ko-KR" altLang="en-US" sz="800" dirty="0">
                <a:latin typeface="+mn-lt"/>
                <a:ea typeface="+mn-ea"/>
              </a:rPr>
              <a:t>데이터 이행</a:t>
            </a:r>
            <a:br>
              <a:rPr lang="en-US" altLang="ko-KR" sz="800" dirty="0">
                <a:latin typeface="+mn-lt"/>
                <a:ea typeface="+mn-ea"/>
              </a:rPr>
            </a:br>
            <a:r>
              <a:rPr lang="ko-KR" altLang="en-US" sz="800" dirty="0">
                <a:latin typeface="+mn-lt"/>
                <a:ea typeface="+mn-ea"/>
              </a:rPr>
              <a:t>  리허설 결과</a:t>
            </a:r>
            <a:endParaRPr lang="en-US" altLang="ko-KR" sz="800" dirty="0">
              <a:latin typeface="+mn-lt"/>
              <a:ea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B498919-3619-754B-905A-D6F657CAA952}"/>
              </a:ext>
            </a:extLst>
          </p:cNvPr>
          <p:cNvSpPr txBox="1"/>
          <p:nvPr/>
        </p:nvSpPr>
        <p:spPr>
          <a:xfrm>
            <a:off x="8481392" y="5828738"/>
            <a:ext cx="1157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800" dirty="0">
                <a:latin typeface="+mn-lt"/>
                <a:ea typeface="+mn-ea"/>
              </a:rPr>
              <a:t>- </a:t>
            </a:r>
            <a:r>
              <a:rPr lang="ko-KR" altLang="en-US" sz="800" dirty="0">
                <a:latin typeface="+mn-lt"/>
                <a:ea typeface="+mn-ea"/>
              </a:rPr>
              <a:t>통합 테스트 </a:t>
            </a:r>
            <a:r>
              <a:rPr lang="ko-KR" altLang="en-US" sz="800" dirty="0" err="1">
                <a:latin typeface="+mn-lt"/>
                <a:ea typeface="+mn-ea"/>
              </a:rPr>
              <a:t>결과서</a:t>
            </a:r>
            <a:endParaRPr lang="en-US" altLang="ko-KR" sz="800" dirty="0">
              <a:latin typeface="+mn-lt"/>
              <a:ea typeface="+mn-ea"/>
            </a:endParaRPr>
          </a:p>
          <a:p>
            <a:r>
              <a:rPr lang="en-US" altLang="ko-KR" sz="800" dirty="0">
                <a:latin typeface="+mn-lt"/>
                <a:ea typeface="+mn-ea"/>
              </a:rPr>
              <a:t>-</a:t>
            </a:r>
            <a:r>
              <a:rPr lang="ko-KR" altLang="en-US" sz="800" dirty="0">
                <a:latin typeface="+mn-lt"/>
                <a:ea typeface="+mn-ea"/>
              </a:rPr>
              <a:t> 성능 테스트 </a:t>
            </a:r>
            <a:r>
              <a:rPr lang="ko-KR" altLang="en-US" sz="800" dirty="0" err="1">
                <a:latin typeface="+mn-lt"/>
                <a:ea typeface="+mn-ea"/>
              </a:rPr>
              <a:t>결과서</a:t>
            </a:r>
            <a:endParaRPr lang="en-US" altLang="ko-KR" sz="800" dirty="0">
              <a:latin typeface="+mn-lt"/>
              <a:ea typeface="+mn-ea"/>
            </a:endParaRPr>
          </a:p>
          <a:p>
            <a:r>
              <a:rPr lang="en-US" altLang="ko-KR" sz="800" dirty="0">
                <a:latin typeface="+mn-lt"/>
                <a:ea typeface="+mn-ea"/>
              </a:rPr>
              <a:t>-</a:t>
            </a:r>
            <a:r>
              <a:rPr lang="ko-KR" altLang="en-US" sz="800" dirty="0">
                <a:latin typeface="+mn-lt"/>
                <a:ea typeface="+mn-ea"/>
              </a:rPr>
              <a:t> 데이터 이행 결과</a:t>
            </a:r>
            <a:endParaRPr lang="en-US" altLang="ko-KR" sz="800" dirty="0">
              <a:latin typeface="+mn-lt"/>
              <a:ea typeface="+mn-ea"/>
            </a:endParaRPr>
          </a:p>
          <a:p>
            <a:r>
              <a:rPr lang="en-US" altLang="ko-KR" sz="800" dirty="0">
                <a:latin typeface="+mn-lt"/>
                <a:ea typeface="+mn-ea"/>
              </a:rPr>
              <a:t>-</a:t>
            </a:r>
            <a:r>
              <a:rPr lang="ko-KR" altLang="en-US" sz="800" dirty="0">
                <a:latin typeface="+mn-lt"/>
                <a:ea typeface="+mn-ea"/>
              </a:rPr>
              <a:t> </a:t>
            </a:r>
            <a:r>
              <a:rPr lang="ko-KR" altLang="en-US" sz="800" dirty="0" err="1">
                <a:latin typeface="+mn-lt"/>
                <a:ea typeface="+mn-ea"/>
              </a:rPr>
              <a:t>운영전환</a:t>
            </a:r>
            <a:r>
              <a:rPr lang="ko-KR" altLang="en-US" sz="800" dirty="0">
                <a:latin typeface="+mn-lt"/>
                <a:ea typeface="+mn-ea"/>
              </a:rPr>
              <a:t> 결과</a:t>
            </a:r>
            <a:endParaRPr lang="en-US" altLang="ko-KR" sz="800" dirty="0">
              <a:latin typeface="+mn-lt"/>
              <a:ea typeface="+mn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006A0E6-D3C7-EE48-93B2-D68BB0D150A2}"/>
              </a:ext>
            </a:extLst>
          </p:cNvPr>
          <p:cNvSpPr/>
          <p:nvPr/>
        </p:nvSpPr>
        <p:spPr>
          <a:xfrm>
            <a:off x="391798" y="5621240"/>
            <a:ext cx="60914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marL="171450" lvl="0" indent="-171450" algn="ctr">
              <a:buFont typeface="Wingdings" pitchFamily="2" charset="2"/>
              <a:buChar char="q"/>
            </a:pPr>
            <a:r>
              <a:rPr lang="en-US" altLang="ko-KR" sz="1000" b="1" dirty="0">
                <a:solidFill>
                  <a:prstClr val="black"/>
                </a:solidFill>
                <a:latin typeface="맑은 고딕"/>
                <a:ea typeface="+mn-ea"/>
              </a:rPr>
              <a:t>Output</a:t>
            </a:r>
            <a:endParaRPr lang="ko-Kore-KR" altLang="en-US" sz="1000" b="1" dirty="0">
              <a:solidFill>
                <a:prstClr val="black"/>
              </a:solidFill>
              <a:latin typeface="맑은 고딕"/>
              <a:ea typeface="+mn-ea"/>
            </a:endParaRPr>
          </a:p>
        </p:txBody>
      </p:sp>
      <p:cxnSp>
        <p:nvCxnSpPr>
          <p:cNvPr id="85" name="꺾인 연결선[E] 84">
            <a:extLst>
              <a:ext uri="{FF2B5EF4-FFF2-40B4-BE49-F238E27FC236}">
                <a16:creationId xmlns:a16="http://schemas.microsoft.com/office/drawing/2014/main" id="{55BD4A8A-827F-0F46-AFA9-A5319F71F712}"/>
              </a:ext>
            </a:extLst>
          </p:cNvPr>
          <p:cNvCxnSpPr>
            <a:cxnSpLocks/>
            <a:stCxn id="7" idx="2"/>
            <a:endCxn id="54" idx="1"/>
          </p:cNvCxnSpPr>
          <p:nvPr/>
        </p:nvCxnSpPr>
        <p:spPr>
          <a:xfrm rot="16200000" flipH="1">
            <a:off x="330689" y="2617180"/>
            <a:ext cx="790525" cy="114838"/>
          </a:xfrm>
          <a:prstGeom prst="bentConnector2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타원 170">
            <a:extLst>
              <a:ext uri="{FF2B5EF4-FFF2-40B4-BE49-F238E27FC236}">
                <a16:creationId xmlns:a16="http://schemas.microsoft.com/office/drawing/2014/main" id="{000D535F-A65C-6949-9BB2-5DC8517D52F6}"/>
              </a:ext>
            </a:extLst>
          </p:cNvPr>
          <p:cNvSpPr/>
          <p:nvPr/>
        </p:nvSpPr>
        <p:spPr>
          <a:xfrm>
            <a:off x="2251617" y="1950291"/>
            <a:ext cx="439627" cy="474166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B671C874-0BE1-5342-8656-513B1755BAF9}"/>
              </a:ext>
            </a:extLst>
          </p:cNvPr>
          <p:cNvSpPr/>
          <p:nvPr/>
        </p:nvSpPr>
        <p:spPr>
          <a:xfrm>
            <a:off x="4218390" y="1940457"/>
            <a:ext cx="439627" cy="474166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4789766B-FD3D-DC4D-8A6A-40214505DC95}"/>
              </a:ext>
            </a:extLst>
          </p:cNvPr>
          <p:cNvSpPr/>
          <p:nvPr/>
        </p:nvSpPr>
        <p:spPr>
          <a:xfrm>
            <a:off x="2251617" y="3345171"/>
            <a:ext cx="439627" cy="474166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36D6D69F-7A84-D248-9D00-2CB7FA642486}"/>
              </a:ext>
            </a:extLst>
          </p:cNvPr>
          <p:cNvSpPr/>
          <p:nvPr/>
        </p:nvSpPr>
        <p:spPr>
          <a:xfrm>
            <a:off x="8818026" y="5081508"/>
            <a:ext cx="615019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FF54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ore-KR" sz="800" dirty="0">
                <a:solidFill>
                  <a:schemeClr val="tx1"/>
                </a:solidFill>
              </a:rPr>
              <a:t>Agile</a:t>
            </a:r>
            <a:r>
              <a:rPr lang="en-US" altLang="ko-KR" sz="800" dirty="0">
                <a:solidFill>
                  <a:schemeClr val="tx1"/>
                </a:solidFill>
              </a:rPr>
              <a:t>/Scrum</a:t>
            </a:r>
            <a:r>
              <a:rPr lang="en-US" altLang="ko-Kore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공정</a:t>
            </a:r>
            <a:endParaRPr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086A19C8-852F-CE4C-8330-D31AA39ACCC0}"/>
              </a:ext>
            </a:extLst>
          </p:cNvPr>
          <p:cNvSpPr/>
          <p:nvPr/>
        </p:nvSpPr>
        <p:spPr>
          <a:xfrm>
            <a:off x="8818026" y="5445671"/>
            <a:ext cx="624889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MSA</a:t>
            </a:r>
            <a:r>
              <a:rPr lang="ko-KR" altLang="en-US" sz="800" dirty="0">
                <a:solidFill>
                  <a:schemeClr val="tx1"/>
                </a:solidFill>
              </a:rPr>
              <a:t> 공정</a:t>
            </a:r>
            <a:endParaRPr lang="ko-Kore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48E3905-9B91-1D45-99C4-0505E51E3176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16200000" flipH="1">
            <a:off x="3334257" y="2308166"/>
            <a:ext cx="277009" cy="221054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[E] 108">
            <a:extLst>
              <a:ext uri="{FF2B5EF4-FFF2-40B4-BE49-F238E27FC236}">
                <a16:creationId xmlns:a16="http://schemas.microsoft.com/office/drawing/2014/main" id="{06FB750C-CD06-B942-9492-FAF0A16D85FE}"/>
              </a:ext>
            </a:extLst>
          </p:cNvPr>
          <p:cNvCxnSpPr>
            <a:cxnSpLocks/>
            <a:stCxn id="12" idx="3"/>
            <a:endCxn id="42" idx="1"/>
          </p:cNvCxnSpPr>
          <p:nvPr/>
        </p:nvCxnSpPr>
        <p:spPr>
          <a:xfrm flipV="1">
            <a:off x="3777688" y="2088583"/>
            <a:ext cx="439149" cy="766419"/>
          </a:xfrm>
          <a:prstGeom prst="bentConnector3">
            <a:avLst>
              <a:gd name="adj1" fmla="val 26203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>
            <a:extLst>
              <a:ext uri="{FF2B5EF4-FFF2-40B4-BE49-F238E27FC236}">
                <a16:creationId xmlns:a16="http://schemas.microsoft.com/office/drawing/2014/main" id="{777C6030-5960-1742-897E-E0A422A6C545}"/>
              </a:ext>
            </a:extLst>
          </p:cNvPr>
          <p:cNvSpPr/>
          <p:nvPr/>
        </p:nvSpPr>
        <p:spPr>
          <a:xfrm>
            <a:off x="4087760" y="4135020"/>
            <a:ext cx="439627" cy="474166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22" name="꺾인 연결선[E] 121">
            <a:extLst>
              <a:ext uri="{FF2B5EF4-FFF2-40B4-BE49-F238E27FC236}">
                <a16:creationId xmlns:a16="http://schemas.microsoft.com/office/drawing/2014/main" id="{7E213A8A-DA9B-EC4F-8CA0-B8BB73C9478B}"/>
              </a:ext>
            </a:extLst>
          </p:cNvPr>
          <p:cNvCxnSpPr>
            <a:cxnSpLocks/>
            <a:endCxn id="121" idx="2"/>
          </p:cNvCxnSpPr>
          <p:nvPr/>
        </p:nvCxnSpPr>
        <p:spPr>
          <a:xfrm flipV="1">
            <a:off x="3728864" y="4372103"/>
            <a:ext cx="358896" cy="739957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6D5ABDF-CBA1-6844-A0D2-62825C873C96}"/>
              </a:ext>
            </a:extLst>
          </p:cNvPr>
          <p:cNvSpPr/>
          <p:nvPr/>
        </p:nvSpPr>
        <p:spPr>
          <a:xfrm>
            <a:off x="5836348" y="4681239"/>
            <a:ext cx="937196" cy="396000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테스트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운영</a:t>
            </a:r>
            <a:br>
              <a:rPr lang="en-US" altLang="ko-KR" sz="900" b="1" dirty="0">
                <a:solidFill>
                  <a:schemeClr val="tx1"/>
                </a:solidFill>
              </a:rPr>
            </a:br>
            <a:r>
              <a:rPr lang="ko-KR" altLang="en-US" sz="900" b="1" dirty="0">
                <a:solidFill>
                  <a:schemeClr val="tx1"/>
                </a:solidFill>
              </a:rPr>
              <a:t>환경 구축</a:t>
            </a:r>
            <a:endParaRPr lang="ko-Kore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53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Agile Delivery Process – Product Backlog </a:t>
            </a:r>
            <a:r>
              <a:rPr lang="ko-KR" altLang="en-US" dirty="0"/>
              <a:t>도출</a:t>
            </a:r>
            <a:endParaRPr lang="ko-KR" altLang="en-US" sz="2600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49F7880-62EE-E64C-A8AA-41F3D4B00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요구사항으로부터 사용자 스토리와 제품 백로그를 만드는 과정이다</a:t>
            </a:r>
            <a:r>
              <a:rPr lang="en-US" altLang="ko-KR"/>
              <a:t>.</a:t>
            </a:r>
            <a:endParaRPr lang="ko-Kore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D78C393-B5AD-814A-ADBC-FBF298E4E6A4}"/>
              </a:ext>
            </a:extLst>
          </p:cNvPr>
          <p:cNvGrpSpPr/>
          <p:nvPr/>
        </p:nvGrpSpPr>
        <p:grpSpPr>
          <a:xfrm>
            <a:off x="777602" y="1129161"/>
            <a:ext cx="8503349" cy="1774779"/>
            <a:chOff x="777602" y="1369400"/>
            <a:chExt cx="8503349" cy="1774779"/>
          </a:xfrm>
        </p:grpSpPr>
        <p:sp>
          <p:nvSpPr>
            <p:cNvPr id="7" name="갈매기형 수장 6"/>
            <p:cNvSpPr/>
            <p:nvPr/>
          </p:nvSpPr>
          <p:spPr>
            <a:xfrm>
              <a:off x="777602" y="1626171"/>
              <a:ext cx="2190289" cy="244874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lIns="49530" tIns="24765" rIns="49530" bIns="24765" anchor="ctr"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marL="0" lvl="1" algn="ctr"/>
              <a:r>
                <a:rPr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  <a:cs typeface="Lato Black" charset="0"/>
                </a:rPr>
                <a:t>Initiating</a:t>
              </a:r>
            </a:p>
          </p:txBody>
        </p:sp>
        <p:sp>
          <p:nvSpPr>
            <p:cNvPr id="8" name="갈매기형 수장 7"/>
            <p:cNvSpPr/>
            <p:nvPr/>
          </p:nvSpPr>
          <p:spPr>
            <a:xfrm>
              <a:off x="2928563" y="1626171"/>
              <a:ext cx="2156435" cy="244874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lIns="49530" tIns="24765" rIns="49530" bIns="24765" anchor="ctr"/>
            <a:lstStyle/>
            <a:p>
              <a:pPr marL="0" lvl="1" algn="ctr"/>
              <a:r>
                <a:rPr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  <a:cs typeface="Lato Black" charset="0"/>
                </a:rPr>
                <a:t>Planning</a:t>
              </a:r>
            </a:p>
          </p:txBody>
        </p:sp>
        <p:sp>
          <p:nvSpPr>
            <p:cNvPr id="10" name="갈매기형 수장 9"/>
            <p:cNvSpPr/>
            <p:nvPr/>
          </p:nvSpPr>
          <p:spPr>
            <a:xfrm>
              <a:off x="5043512" y="1626171"/>
              <a:ext cx="4062490" cy="244874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lIns="49530" tIns="24765" rIns="49530" bIns="24765" anchor="ctr"/>
            <a:lstStyle/>
            <a:p>
              <a:pPr marL="0" lvl="1" algn="ctr"/>
              <a:r>
                <a:rPr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  <a:cs typeface="Lato Black" charset="0"/>
                </a:rPr>
                <a:t>Executing &amp; Control</a:t>
              </a:r>
            </a:p>
          </p:txBody>
        </p:sp>
        <p:cxnSp>
          <p:nvCxnSpPr>
            <p:cNvPr id="11" name="꺾인 연결선 10"/>
            <p:cNvCxnSpPr>
              <a:cxnSpLocks/>
              <a:stCxn id="16" idx="3"/>
              <a:endCxn id="17" idx="2"/>
            </p:cNvCxnSpPr>
            <p:nvPr/>
          </p:nvCxnSpPr>
          <p:spPr bwMode="auto">
            <a:xfrm flipV="1">
              <a:off x="1653063" y="2802735"/>
              <a:ext cx="657653" cy="86035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cxnSpLocks/>
            </p:cNvCxnSpPr>
            <p:nvPr/>
          </p:nvCxnSpPr>
          <p:spPr bwMode="auto">
            <a:xfrm>
              <a:off x="2761268" y="2616807"/>
              <a:ext cx="206623" cy="0"/>
            </a:xfrm>
            <a:prstGeom prst="straightConnector1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cxnSpLocks/>
              <a:stCxn id="15" idx="2"/>
              <a:endCxn id="16" idx="0"/>
            </p:cNvCxnSpPr>
            <p:nvPr/>
          </p:nvCxnSpPr>
          <p:spPr bwMode="auto">
            <a:xfrm>
              <a:off x="1241082" y="2449703"/>
              <a:ext cx="0" cy="184997"/>
            </a:xfrm>
            <a:prstGeom prst="straightConnector1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829101" y="1941563"/>
              <a:ext cx="823962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Scrum </a:t>
              </a:r>
              <a:r>
                <a:rPr lang="en-US" altLang="ko-KR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Team</a:t>
              </a:r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구성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29101" y="2634700"/>
              <a:ext cx="823962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Scrum </a:t>
              </a:r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환경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ko-KR" altLang="en-US" sz="9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구성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801171" y="2294595"/>
              <a:ext cx="1019090" cy="508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1200" b="1" kern="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Product</a:t>
              </a:r>
            </a:p>
            <a:p>
              <a:pPr marL="0" lvl="1" algn="ctr" defTabSz="1407995" eaLnBrk="0" hangingPunct="0"/>
              <a:r>
                <a:rPr lang="en-US" altLang="ko-KR" sz="1200" b="1" kern="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Backlog</a:t>
              </a:r>
              <a:r>
                <a:rPr lang="ko-KR" altLang="en-US" sz="1200" b="1" kern="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도출</a:t>
              </a:r>
              <a:endParaRPr lang="en-US" altLang="ko-KR" sz="1200" b="1" kern="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67892" y="2294595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Release</a:t>
              </a:r>
            </a:p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Planning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047426" y="1932649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ko-KR" altLang="en-US" sz="900" b="1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일감크기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ko-KR" altLang="en-US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추정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155235" y="2282366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</a:p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Planning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95207" y="2631874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성과측정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및 분석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653466" y="1930782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Daily Scrum</a:t>
              </a:r>
            </a:p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Meeting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182805" y="2627557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</a:p>
            <a:p>
              <a:pPr marL="0" lvl="1" algn="ctr" defTabSz="1407995" eaLnBrk="0" hangingPunct="0"/>
              <a:r>
                <a:rPr lang="ko-KR" altLang="en-US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회고</a:t>
              </a:r>
              <a:endParaRPr lang="en-US" altLang="ko-KR" sz="9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130901" y="2294595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</a:p>
            <a:p>
              <a:pPr marL="0" lvl="1" algn="ctr" defTabSz="1407995" eaLnBrk="0" hangingPunct="0"/>
              <a:r>
                <a:rPr lang="en-US" altLang="ko-KR" sz="9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Review</a:t>
              </a:r>
            </a:p>
          </p:txBody>
        </p:sp>
        <p:sp>
          <p:nvSpPr>
            <p:cNvPr id="26" name="object 17"/>
            <p:cNvSpPr txBox="1"/>
            <p:nvPr/>
          </p:nvSpPr>
          <p:spPr>
            <a:xfrm>
              <a:off x="843424" y="1369400"/>
              <a:ext cx="4209828" cy="210938"/>
            </a:xfrm>
            <a:prstGeom prst="rect">
              <a:avLst/>
            </a:prstGeom>
            <a:noFill/>
          </p:spPr>
          <p:txBody>
            <a:bodyPr wrap="square" lIns="56499" tIns="28249" rIns="56499" bIns="28249" rtlCol="0">
              <a:sp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</a:sp3d>
            </a:bodyPr>
            <a:lstStyle>
              <a:defPPr>
                <a:defRPr lang="ko-KR"/>
              </a:defPPr>
              <a:lvl1pPr algn="ctr">
                <a:defRPr sz="120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Lato Black" charset="0"/>
                </a:defRPr>
              </a:lvl1pPr>
            </a:lstStyle>
            <a:p>
              <a:pPr marL="0" lvl="1" algn="ctr" defTabSz="1407995" eaLnBrk="0" hangingPunct="0">
                <a:defRPr/>
              </a:pPr>
              <a:r>
                <a:rPr lang="en-US"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  <a:r>
                <a:rPr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Zero</a:t>
              </a:r>
            </a:p>
          </p:txBody>
        </p:sp>
        <p:sp>
          <p:nvSpPr>
            <p:cNvPr id="27" name="object 17"/>
            <p:cNvSpPr txBox="1"/>
            <p:nvPr/>
          </p:nvSpPr>
          <p:spPr>
            <a:xfrm>
              <a:off x="5071123" y="1369400"/>
              <a:ext cx="4209828" cy="210938"/>
            </a:xfrm>
            <a:prstGeom prst="rect">
              <a:avLst/>
            </a:prstGeom>
            <a:noFill/>
          </p:spPr>
          <p:txBody>
            <a:bodyPr wrap="square" lIns="56499" tIns="28249" rIns="56499" bIns="28249" rtlCol="0">
              <a:sp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</a:sp3d>
            </a:bodyPr>
            <a:lstStyle>
              <a:defPPr>
                <a:defRPr lang="ko-KR"/>
              </a:defPPr>
              <a:lvl1pPr algn="ctr" defTabSz="914400" latinLnBrk="0">
                <a:defRPr sz="900" b="1" kern="0">
                  <a:solidFill>
                    <a:srgbClr val="F79646">
                      <a:lumMod val="75000"/>
                    </a:srgb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Lato Black" charset="0"/>
                </a:defRPr>
              </a:lvl1pPr>
            </a:lstStyle>
            <a:p>
              <a:pPr marL="0" lvl="1" algn="ctr" defTabSz="1407995" eaLnBrk="0" hangingPunct="0"/>
              <a:r>
                <a:rPr lang="en-US"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Sprint</a:t>
              </a:r>
              <a:r>
                <a:rPr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lang="en-US" sz="1000" kern="0" dirty="0">
                  <a:solidFill>
                    <a:srgbClr val="0070C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#1 ~ #N</a:t>
              </a:r>
              <a:endParaRPr sz="1000" kern="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28" name="꺾인 연결선 27"/>
            <p:cNvCxnSpPr>
              <a:cxnSpLocks/>
              <a:stCxn id="15" idx="3"/>
              <a:endCxn id="17" idx="0"/>
            </p:cNvCxnSpPr>
            <p:nvPr/>
          </p:nvCxnSpPr>
          <p:spPr>
            <a:xfrm>
              <a:off x="1653063" y="2195633"/>
              <a:ext cx="657653" cy="98962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4047029" y="2636039"/>
              <a:ext cx="872911" cy="508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  <a:bevelB w="0" h="0"/>
                <a:contourClr>
                  <a:schemeClr val="tx1">
                    <a:lumMod val="65000"/>
                    <a:lumOff val="35000"/>
                  </a:schemeClr>
                </a:contourClr>
              </a:sp3d>
            </a:bodyPr>
            <a:lstStyle/>
            <a:p>
              <a:pPr marL="0" lvl="1" algn="ctr" defTabSz="1407995" eaLnBrk="0" hangingPunct="0"/>
              <a:r>
                <a: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품질</a:t>
              </a:r>
              <a:r>
                <a:rPr lang="en-US" altLang="ko-KR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/</a:t>
              </a:r>
              <a:r>
                <a: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소통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0" lvl="1" algn="ctr" defTabSz="1407995" eaLnBrk="0" hangingPunct="0"/>
              <a:r>
                <a:rPr lang="en-US" altLang="ko-KR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Planning</a:t>
              </a:r>
            </a:p>
          </p:txBody>
        </p:sp>
        <p:cxnSp>
          <p:nvCxnSpPr>
            <p:cNvPr id="31" name="꺾인 연결선 30"/>
            <p:cNvCxnSpPr>
              <a:stCxn id="19" idx="3"/>
              <a:endCxn id="21" idx="1"/>
            </p:cNvCxnSpPr>
            <p:nvPr/>
          </p:nvCxnSpPr>
          <p:spPr>
            <a:xfrm>
              <a:off x="4920337" y="2186719"/>
              <a:ext cx="234898" cy="349717"/>
            </a:xfrm>
            <a:prstGeom prst="bentConnector3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>
              <a:stCxn id="18" idx="0"/>
              <a:endCxn id="19" idx="1"/>
            </p:cNvCxnSpPr>
            <p:nvPr/>
          </p:nvCxnSpPr>
          <p:spPr>
            <a:xfrm rot="5400000" flipH="1" flipV="1">
              <a:off x="3671949" y="1919118"/>
              <a:ext cx="107876" cy="643078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cxnSpLocks/>
              <a:stCxn id="18" idx="2"/>
              <a:endCxn id="29" idx="1"/>
            </p:cNvCxnSpPr>
            <p:nvPr/>
          </p:nvCxnSpPr>
          <p:spPr>
            <a:xfrm rot="16200000" flipH="1">
              <a:off x="3682001" y="2525081"/>
              <a:ext cx="87374" cy="642681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>
              <a:stCxn id="21" idx="0"/>
              <a:endCxn id="23" idx="1"/>
            </p:cNvCxnSpPr>
            <p:nvPr/>
          </p:nvCxnSpPr>
          <p:spPr>
            <a:xfrm rot="5400000" flipH="1" flipV="1">
              <a:off x="6073821" y="1702722"/>
              <a:ext cx="97514" cy="1061775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>
              <a:stCxn id="23" idx="3"/>
              <a:endCxn id="25" idx="0"/>
            </p:cNvCxnSpPr>
            <p:nvPr/>
          </p:nvCxnSpPr>
          <p:spPr>
            <a:xfrm>
              <a:off x="7526377" y="2184852"/>
              <a:ext cx="1040980" cy="109743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 35"/>
            <p:cNvCxnSpPr>
              <a:stCxn id="25" idx="2"/>
              <a:endCxn id="24" idx="3"/>
            </p:cNvCxnSpPr>
            <p:nvPr/>
          </p:nvCxnSpPr>
          <p:spPr>
            <a:xfrm rot="5400000">
              <a:off x="8272091" y="2586361"/>
              <a:ext cx="78892" cy="511641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24" idx="1"/>
              <a:endCxn id="22" idx="3"/>
            </p:cNvCxnSpPr>
            <p:nvPr/>
          </p:nvCxnSpPr>
          <p:spPr>
            <a:xfrm flipH="1">
              <a:off x="6968118" y="2881627"/>
              <a:ext cx="214687" cy="4317"/>
            </a:xfrm>
            <a:prstGeom prst="straightConnector1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22" idx="1"/>
              <a:endCxn id="21" idx="2"/>
            </p:cNvCxnSpPr>
            <p:nvPr/>
          </p:nvCxnSpPr>
          <p:spPr>
            <a:xfrm rot="10800000">
              <a:off x="5591691" y="2790506"/>
              <a:ext cx="503516" cy="95438"/>
            </a:xfrm>
            <a:prstGeom prst="bentConnector2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>
              <a:stCxn id="29" idx="3"/>
              <a:endCxn id="21" idx="1"/>
            </p:cNvCxnSpPr>
            <p:nvPr/>
          </p:nvCxnSpPr>
          <p:spPr>
            <a:xfrm flipV="1">
              <a:off x="4919940" y="2536436"/>
              <a:ext cx="235295" cy="353673"/>
            </a:xfrm>
            <a:prstGeom prst="bentConnector3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DC503DA-2405-CA44-A982-067AB48275F1}"/>
              </a:ext>
            </a:extLst>
          </p:cNvPr>
          <p:cNvSpPr txBox="1"/>
          <p:nvPr/>
        </p:nvSpPr>
        <p:spPr bwMode="auto">
          <a:xfrm>
            <a:off x="481781" y="3051352"/>
            <a:ext cx="4003410" cy="354629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43984" tIns="35996" rIns="71991" bIns="35996" rtlCol="0" anchor="ctr">
            <a:noAutofit/>
          </a:bodyPr>
          <a:lstStyle>
            <a:defPPr>
              <a:defRPr lang="ko-KR"/>
            </a:defPPr>
            <a:lvl1pPr marL="171450" indent="-171450" defTabSz="198438" eaLnBrk="0" latinLnBrk="0" hangingPunct="0">
              <a:spcAft>
                <a:spcPts val="600"/>
              </a:spcAft>
              <a:buFont typeface="Wingdings" panose="05000000000000000000" pitchFamily="2" charset="2"/>
              <a:buChar char="§"/>
              <a:defRPr sz="1400" b="1">
                <a:solidFill>
                  <a:schemeClr val="dk1"/>
                </a:solidFill>
                <a:latin typeface="+mn-ea"/>
                <a:ea typeface="+mn-ea"/>
                <a:cs typeface="Times New Roman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A3C06B5-2AAE-5C41-ABA0-33156EB77F79}"/>
              </a:ext>
            </a:extLst>
          </p:cNvPr>
          <p:cNvSpPr txBox="1"/>
          <p:nvPr/>
        </p:nvSpPr>
        <p:spPr bwMode="auto">
          <a:xfrm>
            <a:off x="4553004" y="3050738"/>
            <a:ext cx="4994120" cy="354629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43984" tIns="35996" rIns="71991" bIns="35996" rtlCol="0" anchor="ctr">
            <a:noAutofit/>
          </a:bodyPr>
          <a:lstStyle>
            <a:defPPr>
              <a:defRPr lang="ko-KR"/>
            </a:defPPr>
            <a:lvl1pPr marL="171450" indent="-171450" defTabSz="198438" eaLnBrk="0" latinLnBrk="0" hangingPunct="0">
              <a:spcAft>
                <a:spcPts val="600"/>
              </a:spcAft>
              <a:buFont typeface="Wingdings" panose="05000000000000000000" pitchFamily="2" charset="2"/>
              <a:buChar char="§"/>
              <a:defRPr sz="1400" b="1">
                <a:solidFill>
                  <a:schemeClr val="dk1"/>
                </a:solidFill>
                <a:latin typeface="+mn-ea"/>
                <a:ea typeface="+mn-ea"/>
                <a:cs typeface="Times New Roman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lvl="0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이야기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(User Story)</a:t>
            </a:r>
          </a:p>
          <a:p>
            <a:pPr marL="357148" indent="-179367">
              <a:buFont typeface="시스템 서체 일반체"/>
              <a:buChar char="-"/>
            </a:pP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관점에서 짧게 기술된 기능에 대한 설명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7148" indent="-179367">
              <a:buFont typeface="시스템 서체 일반체"/>
              <a:buChar char="-"/>
            </a:pP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제품에 담고자 하는 기능 및 요구사항이라 볼 수도 있음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7148" indent="-179367">
              <a:buFont typeface="시스템 서체 일반체"/>
              <a:buChar char="-"/>
            </a:pP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제품과 관련하여 해야 할 일을 의미하는 것은 무엇이나 제품 </a:t>
            </a:r>
            <a:r>
              <a:rPr lang="ko-KR" altLang="en-US" sz="1100" b="0">
                <a:latin typeface="맑은 고딕" panose="020B0503020000020004" pitchFamily="50" charset="-127"/>
                <a:ea typeface="맑은 고딕" panose="020B0503020000020004" pitchFamily="50" charset="-127"/>
              </a:rPr>
              <a:t>백로그에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포함됨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 특징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개선사항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오류 등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57148" indent="-179367">
              <a:buFont typeface="시스템 서체 일반체"/>
              <a:buChar char="-"/>
            </a:pPr>
            <a:endParaRPr lang="en-US" altLang="ko-KR" sz="1100" b="0" dirty="0"/>
          </a:p>
          <a:p>
            <a:pPr marL="171431" lvl="0" indent="-171431">
              <a:spcAft>
                <a:spcPts val="400"/>
              </a:spcAft>
              <a:defRPr/>
            </a:pP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제품 </a:t>
            </a:r>
            <a:r>
              <a:rPr lang="ko-KR" altLang="en-US" sz="1200" kern="0" dirty="0" err="1">
                <a:solidFill>
                  <a:prstClr val="black"/>
                </a:solidFill>
                <a:latin typeface="맑은 고딕"/>
                <a:ea typeface="맑은 고딕"/>
              </a:rPr>
              <a:t>백로그</a:t>
            </a:r>
            <a:r>
              <a:rPr lang="en-US" altLang="ko-KR" sz="1200" kern="0" dirty="0">
                <a:solidFill>
                  <a:prstClr val="black"/>
                </a:solidFill>
                <a:latin typeface="맑은 고딕"/>
                <a:ea typeface="맑은 고딕"/>
              </a:rPr>
              <a:t>(Product Backlog)</a:t>
            </a:r>
          </a:p>
          <a:p>
            <a:pPr marL="357148" indent="-179367">
              <a:buFont typeface="시스템 서체 일반체"/>
              <a:buChar char="-"/>
              <a:defRPr/>
            </a:pP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우선순위가 부여된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User Story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집합체 목록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7148" lvl="0" indent="-179367">
              <a:buFont typeface="시스템 서체 일반체"/>
              <a:buChar char="-"/>
              <a:defRPr/>
            </a:pPr>
            <a:r>
              <a:rPr lang="ko-KR" altLang="en-US" sz="1100" dirty="0"/>
              <a:t>제품 백로그의 </a:t>
            </a:r>
            <a:r>
              <a:rPr lang="en-US" altLang="ko-KR" sz="1100" dirty="0"/>
              <a:t>Ownership</a:t>
            </a:r>
            <a:r>
              <a:rPr lang="ko-KR" altLang="en-US" sz="1100" dirty="0"/>
              <a:t>은 제품 책임자가 가짐 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781" indent="0">
              <a:buNone/>
            </a:pPr>
            <a:endParaRPr lang="en-US" altLang="ko-KR" sz="1100" b="0" dirty="0"/>
          </a:p>
          <a:p>
            <a:pPr lvl="0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요구사항 </a:t>
            </a:r>
            <a:r>
              <a:rPr lang="en-US" altLang="ko-KR" sz="1100" dirty="0"/>
              <a:t>≒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사용자스토리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≒ </a:t>
            </a:r>
            <a:r>
              <a:rPr lang="ko-KR" altLang="en-US" sz="1100" dirty="0" err="1"/>
              <a:t>백로그</a:t>
            </a:r>
            <a:r>
              <a:rPr lang="en-US" altLang="ko-KR" sz="1100" dirty="0"/>
              <a:t> ≒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일감 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0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팀이 일하는 근거는 백로그가 되며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모든 커뮤니케이션 및 성과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측정은 백로그를 중심으로 이루어짐</a:t>
            </a:r>
          </a:p>
        </p:txBody>
      </p:sp>
      <p:pic>
        <p:nvPicPr>
          <p:cNvPr id="70" name="Picture 2" descr="Product Backlog – How to Create a Product Backlog | ReQtest">
            <a:extLst>
              <a:ext uri="{FF2B5EF4-FFF2-40B4-BE49-F238E27FC236}">
                <a16:creationId xmlns:a16="http://schemas.microsoft.com/office/drawing/2014/main" id="{C374DEC8-13F7-4287-9E01-E08E9AB9A1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64579" y="4716642"/>
            <a:ext cx="1413793" cy="166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모서리가 접힌 도형 83">
            <a:extLst>
              <a:ext uri="{FF2B5EF4-FFF2-40B4-BE49-F238E27FC236}">
                <a16:creationId xmlns:a16="http://schemas.microsoft.com/office/drawing/2014/main" id="{BD9F6193-66AA-42E3-B6ED-529CB2EB2F4C}"/>
              </a:ext>
            </a:extLst>
          </p:cNvPr>
          <p:cNvSpPr/>
          <p:nvPr/>
        </p:nvSpPr>
        <p:spPr>
          <a:xfrm>
            <a:off x="630393" y="3121350"/>
            <a:ext cx="2564352" cy="1772388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000" tIns="72000" rIns="72000" bIns="0" rtlCol="0" anchor="ctr"/>
          <a:lstStyle/>
          <a:p>
            <a:pPr algn="ctr" latinLnBrk="0"/>
            <a:r>
              <a:rPr lang="ko-KR" altLang="en-US" sz="1000" b="1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유저스토리 제목</a:t>
            </a:r>
            <a:endParaRPr lang="en-US" altLang="ko-KR" sz="1000" b="1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endParaRPr lang="en-US" altLang="ko-KR" sz="900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역할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(user role)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목적을 이루기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(goal)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위해 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활동 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작업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(task)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하기 원한다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/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Definition of Done</a:t>
            </a:r>
          </a:p>
          <a:p>
            <a:pPr latinLnBrk="0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 완료 여부를 판단하는 검증 기준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]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도형 70">
            <a:extLst>
              <a:ext uri="{FF2B5EF4-FFF2-40B4-BE49-F238E27FC236}">
                <a16:creationId xmlns:a16="http://schemas.microsoft.com/office/drawing/2014/main" id="{D18A47E4-3CE8-4CDD-991B-3A030E5B6D60}"/>
              </a:ext>
            </a:extLst>
          </p:cNvPr>
          <p:cNvSpPr/>
          <p:nvPr/>
        </p:nvSpPr>
        <p:spPr>
          <a:xfrm rot="3851127">
            <a:off x="2609217" y="4793632"/>
            <a:ext cx="751948" cy="432000"/>
          </a:xfrm>
          <a:prstGeom prst="swooshArrow">
            <a:avLst>
              <a:gd name="adj1" fmla="val 44050"/>
              <a:gd name="adj2" fmla="val 45624"/>
            </a:avLst>
          </a:prstGeom>
          <a:solidFill>
            <a:srgbClr val="FF9933"/>
          </a:solidFill>
          <a:ln>
            <a:noFill/>
          </a:ln>
          <a:effectLst/>
        </p:spPr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635C8BC0-12CD-194B-AE24-FB18242ADE24}"/>
              </a:ext>
            </a:extLst>
          </p:cNvPr>
          <p:cNvSpPr/>
          <p:nvPr/>
        </p:nvSpPr>
        <p:spPr>
          <a:xfrm>
            <a:off x="3063213" y="3184706"/>
            <a:ext cx="777590" cy="2511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Title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4CED458A-1A28-264B-873F-2800A3D1A39A}"/>
              </a:ext>
            </a:extLst>
          </p:cNvPr>
          <p:cNvSpPr/>
          <p:nvPr/>
        </p:nvSpPr>
        <p:spPr>
          <a:xfrm>
            <a:off x="3063213" y="3506609"/>
            <a:ext cx="777590" cy="2511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Role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736534B0-3001-2B43-A405-A122C71CA712}"/>
              </a:ext>
            </a:extLst>
          </p:cNvPr>
          <p:cNvSpPr/>
          <p:nvPr/>
        </p:nvSpPr>
        <p:spPr>
          <a:xfrm>
            <a:off x="3063213" y="3828512"/>
            <a:ext cx="777590" cy="2511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Goal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578921FC-CC75-EF42-8E0A-242416231C18}"/>
              </a:ext>
            </a:extLst>
          </p:cNvPr>
          <p:cNvSpPr/>
          <p:nvPr/>
        </p:nvSpPr>
        <p:spPr>
          <a:xfrm>
            <a:off x="3063213" y="4147025"/>
            <a:ext cx="777590" cy="2511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DoD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022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BE963-3ACC-4949-A245-346F8311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 Backup ] User Story </a:t>
            </a:r>
            <a:r>
              <a:rPr lang="ko-KR" altLang="en-US" dirty="0"/>
              <a:t>워크샵 </a:t>
            </a:r>
            <a:r>
              <a:rPr lang="en-US" altLang="ko-KR" dirty="0"/>
              <a:t>#0</a:t>
            </a:r>
            <a:endParaRPr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54D279-F49D-4D43-A752-0703417FC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User Story </a:t>
            </a:r>
            <a:r>
              <a:rPr lang="ko-KR" altLang="en-US" dirty="0"/>
              <a:t>워크샵을 통해 전체 기능의 이해 및 요구사항을 확인하고</a:t>
            </a:r>
            <a:r>
              <a:rPr lang="en-US" altLang="ko-KR" dirty="0"/>
              <a:t>,</a:t>
            </a:r>
            <a:r>
              <a:rPr lang="ko-KR" altLang="en-US" dirty="0"/>
              <a:t> 제품 </a:t>
            </a:r>
            <a:r>
              <a:rPr lang="ko-KR" altLang="en-US" dirty="0" err="1"/>
              <a:t>백로그를</a:t>
            </a:r>
            <a:r>
              <a:rPr lang="ko-KR" altLang="en-US" dirty="0"/>
              <a:t> 도출할 수 있다</a:t>
            </a:r>
            <a:r>
              <a:rPr lang="en-US" altLang="ko-KR" dirty="0"/>
              <a:t>.</a:t>
            </a:r>
            <a:endParaRPr lang="ko-Kore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584847" y="1451570"/>
            <a:ext cx="2736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15" rIns="0" bIns="45715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User Story 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도출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701488" y="1451570"/>
            <a:ext cx="2736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15" rIns="0" bIns="45715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Epic 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207" y="1451570"/>
            <a:ext cx="2736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15" rIns="0" bIns="45715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User Role </a:t>
            </a: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도출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8" name="직선 화살표 연결선 57"/>
          <p:cNvCxnSpPr>
            <a:stCxn id="53" idx="3"/>
            <a:endCxn id="48" idx="1"/>
          </p:cNvCxnSpPr>
          <p:nvPr/>
        </p:nvCxnSpPr>
        <p:spPr>
          <a:xfrm>
            <a:off x="3204207" y="1775570"/>
            <a:ext cx="380640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8" idx="3"/>
            <a:endCxn id="52" idx="1"/>
          </p:cNvCxnSpPr>
          <p:nvPr/>
        </p:nvCxnSpPr>
        <p:spPr>
          <a:xfrm>
            <a:off x="6320847" y="1775570"/>
            <a:ext cx="380641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68207" y="2149142"/>
            <a:ext cx="27360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9" tIns="45715" rIns="91429" bIns="45715" rtlCol="0" anchor="t" anchorCtr="0">
            <a:noAutofit/>
          </a:bodyPr>
          <a:lstStyle/>
          <a:p>
            <a:pPr marL="180955" indent="-18095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역할 도출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55" indent="-18095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역할 다듬기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701488" y="2142481"/>
            <a:ext cx="27360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9" tIns="45715" rIns="91429" bIns="45715" rtlCol="0" anchor="t" anchorCtr="0">
            <a:noAutofit/>
          </a:bodyPr>
          <a:lstStyle/>
          <a:p>
            <a:pPr marL="180955" indent="-18095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User Story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그룹핑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다듬기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55" indent="-18095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User Story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번호 매기기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84847" y="2142481"/>
            <a:ext cx="2926319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9" tIns="45715" rIns="91429" bIns="45715" rtlCol="0" anchor="t" anchorCtr="0">
            <a:noAutofit/>
          </a:bodyPr>
          <a:lstStyle/>
          <a:p>
            <a:pPr marL="180955" indent="-18095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필요기능 도출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55" indent="-18095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스토리 다듬기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55" indent="-180955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854DA8A-7B9F-954D-92B9-C9FFADC2D7B3}"/>
              </a:ext>
            </a:extLst>
          </p:cNvPr>
          <p:cNvSpPr txBox="1"/>
          <p:nvPr/>
        </p:nvSpPr>
        <p:spPr>
          <a:xfrm>
            <a:off x="468207" y="2149142"/>
            <a:ext cx="27360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9" tIns="45715" rIns="91429" bIns="45715" rtlCol="0" anchor="t" anchorCtr="0">
            <a:noAutofit/>
          </a:bodyPr>
          <a:lstStyle/>
          <a:p>
            <a:pPr marL="180955" indent="-18095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역할 도출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55" indent="-18095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역할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Picture 2" descr="Experience mapping tools. — Pattern | Experience map, User story ...">
            <a:extLst>
              <a:ext uri="{FF2B5EF4-FFF2-40B4-BE49-F238E27FC236}">
                <a16:creationId xmlns:a16="http://schemas.microsoft.com/office/drawing/2014/main" id="{CC96CCC4-3D9D-424B-A6CC-700D395EEB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44683" y="2833392"/>
            <a:ext cx="4424743" cy="334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301045C-ED83-4B8E-88F9-13957250FEFC}"/>
              </a:ext>
            </a:extLst>
          </p:cNvPr>
          <p:cNvGrpSpPr/>
          <p:nvPr/>
        </p:nvGrpSpPr>
        <p:grpSpPr>
          <a:xfrm>
            <a:off x="273051" y="3165427"/>
            <a:ext cx="3847382" cy="2684774"/>
            <a:chOff x="5522044" y="3090502"/>
            <a:chExt cx="3847382" cy="2684774"/>
          </a:xfrm>
        </p:grpSpPr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10FB47C1-4983-9A43-A445-3B0952F2B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3224" y="3266996"/>
              <a:ext cx="3776202" cy="250828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E5177E9-FBBA-491B-9B01-DD27E02A51A4}"/>
                </a:ext>
              </a:extLst>
            </p:cNvPr>
            <p:cNvSpPr/>
            <p:nvPr/>
          </p:nvSpPr>
          <p:spPr>
            <a:xfrm>
              <a:off x="5522044" y="3090502"/>
              <a:ext cx="634701" cy="82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768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BE963-3ACC-4949-A245-346F8311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 Backup ] User Story </a:t>
            </a:r>
            <a:r>
              <a:rPr lang="ko-KR" altLang="en-US" dirty="0"/>
              <a:t>워크샵</a:t>
            </a:r>
            <a:r>
              <a:rPr lang="en-US" altLang="ko-KR" dirty="0"/>
              <a:t> #1</a:t>
            </a:r>
            <a:endParaRPr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939EAF-8C9F-4CED-9093-944AAEECB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584847" y="789142"/>
            <a:ext cx="2736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15" rIns="0" bIns="45715"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User Story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도출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701488" y="789142"/>
            <a:ext cx="2736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15" rIns="0" bIns="45715"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Epic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207" y="789142"/>
            <a:ext cx="2736000" cy="64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15" rIns="0" bIns="45715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User Role 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도출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8" name="직선 화살표 연결선 57"/>
          <p:cNvCxnSpPr>
            <a:stCxn id="53" idx="3"/>
            <a:endCxn id="48" idx="1"/>
          </p:cNvCxnSpPr>
          <p:nvPr/>
        </p:nvCxnSpPr>
        <p:spPr>
          <a:xfrm>
            <a:off x="3204207" y="1113142"/>
            <a:ext cx="380640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8" idx="3"/>
            <a:endCxn id="52" idx="1"/>
          </p:cNvCxnSpPr>
          <p:nvPr/>
        </p:nvCxnSpPr>
        <p:spPr>
          <a:xfrm>
            <a:off x="6320847" y="1113142"/>
            <a:ext cx="380641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68207" y="1486714"/>
            <a:ext cx="27360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9" tIns="45715" rIns="91429" bIns="45715" rtlCol="0" anchor="t" anchorCtr="0">
            <a:noAutofit/>
          </a:bodyPr>
          <a:lstStyle/>
          <a:p>
            <a:pPr marL="180955" indent="-18095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역할 도출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55" indent="-18095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역할 다듬기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701488" y="1480053"/>
            <a:ext cx="27360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9" tIns="45715" rIns="91429" bIns="45715" rtlCol="0" anchor="t" anchorCtr="0">
            <a:noAutofit/>
          </a:bodyPr>
          <a:lstStyle/>
          <a:p>
            <a:pPr marL="180955" indent="-18095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 Story </a:t>
            </a:r>
            <a:r>
              <a:rPr lang="ko-KR" alt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그룹핑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다듬기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55" indent="-18095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 Story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번호 매기기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84847" y="1480053"/>
            <a:ext cx="2926319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9" tIns="45715" rIns="91429" bIns="45715" rtlCol="0" anchor="t" anchorCtr="0">
            <a:noAutofit/>
          </a:bodyPr>
          <a:lstStyle/>
          <a:p>
            <a:pPr marL="180955" indent="-18095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필요기능 도출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55" indent="-18095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스토리 다듬기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55" indent="-180955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오각형 3">
            <a:extLst>
              <a:ext uri="{FF2B5EF4-FFF2-40B4-BE49-F238E27FC236}">
                <a16:creationId xmlns:a16="http://schemas.microsoft.com/office/drawing/2014/main" id="{DE999F0D-AD17-6C4B-A8C9-BB8911D1E931}"/>
              </a:ext>
            </a:extLst>
          </p:cNvPr>
          <p:cNvSpPr/>
          <p:nvPr/>
        </p:nvSpPr>
        <p:spPr>
          <a:xfrm>
            <a:off x="468207" y="2390292"/>
            <a:ext cx="4260516" cy="1478079"/>
          </a:xfrm>
          <a:prstGeom prst="homePlate">
            <a:avLst>
              <a:gd name="adj" fmla="val 11838"/>
            </a:avLst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lvl="0" latinLnBrk="0">
              <a:spcBef>
                <a:spcPts val="600"/>
              </a:spcBef>
              <a:spcAft>
                <a:spcPts val="600"/>
              </a:spcAft>
            </a:pPr>
            <a:r>
              <a:rPr kumimoji="0" lang="ko-KR" altLang="en-US" sz="1200" b="1" dirty="0" err="1">
                <a:solidFill>
                  <a:prstClr val="black"/>
                </a:solidFill>
              </a:rPr>
              <a:t>브레인스토밍</a:t>
            </a:r>
            <a:r>
              <a:rPr kumimoji="0" lang="ko-KR" altLang="en-US" sz="1200" b="1" dirty="0">
                <a:solidFill>
                  <a:prstClr val="black"/>
                </a:solidFill>
              </a:rPr>
              <a:t> </a:t>
            </a:r>
            <a:r>
              <a:rPr kumimoji="0" lang="en-US" altLang="ko-KR" sz="1200" b="1" dirty="0">
                <a:solidFill>
                  <a:prstClr val="black"/>
                </a:solidFill>
              </a:rPr>
              <a:t>(5</a:t>
            </a:r>
            <a:r>
              <a:rPr kumimoji="0" lang="ko-KR" altLang="en-US" sz="1200" b="1" dirty="0">
                <a:solidFill>
                  <a:prstClr val="black"/>
                </a:solidFill>
              </a:rPr>
              <a:t>분</a:t>
            </a:r>
            <a:r>
              <a:rPr kumimoji="0" lang="en-US" altLang="ko-KR" sz="1200" b="1" dirty="0">
                <a:solidFill>
                  <a:prstClr val="black"/>
                </a:solidFill>
              </a:rPr>
              <a:t>)</a:t>
            </a:r>
          </a:p>
          <a:p>
            <a:pPr lvl="0" latinLnBrk="0">
              <a:spcBef>
                <a:spcPts val="600"/>
              </a:spcBef>
              <a:spcAft>
                <a:spcPts val="60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</a:rPr>
              <a:t>사용자별</a:t>
            </a:r>
            <a:r>
              <a:rPr kumimoji="0" lang="ko-KR" altLang="en-US" sz="1200" dirty="0">
                <a:solidFill>
                  <a:prstClr val="black"/>
                </a:solidFill>
              </a:rPr>
              <a:t> 사용 상황과 목적을 생각하면서</a:t>
            </a:r>
            <a:r>
              <a:rPr kumimoji="0" lang="en-US" altLang="ko-KR" sz="1200" dirty="0">
                <a:solidFill>
                  <a:prstClr val="black"/>
                </a:solidFill>
              </a:rPr>
              <a:t>,</a:t>
            </a:r>
            <a:br>
              <a:rPr kumimoji="0" lang="en-US" altLang="ko-KR" sz="1200" dirty="0">
                <a:solidFill>
                  <a:prstClr val="black"/>
                </a:solidFill>
              </a:rPr>
            </a:br>
            <a:r>
              <a:rPr kumimoji="0" lang="ko-KR" altLang="en-US" sz="1200" dirty="0">
                <a:solidFill>
                  <a:prstClr val="black"/>
                </a:solidFill>
              </a:rPr>
              <a:t>각자 생각나는 사용자 역할을 적어 보드에 붙인다</a:t>
            </a:r>
            <a:r>
              <a:rPr kumimoji="0" lang="en-US" altLang="ko-KR" sz="1200" dirty="0">
                <a:solidFill>
                  <a:prstClr val="black"/>
                </a:solidFill>
              </a:rPr>
              <a:t>. </a:t>
            </a:r>
          </a:p>
          <a:p>
            <a:pPr marL="177800" lvl="0" indent="-177800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ko-KR" altLang="en-US" sz="1100" dirty="0">
                <a:solidFill>
                  <a:prstClr val="black"/>
                </a:solidFill>
              </a:rPr>
              <a:t>어떤 상황에서 사용하는가</a:t>
            </a:r>
            <a:r>
              <a:rPr kumimoji="0" lang="en-US" altLang="ko-KR" sz="1100" dirty="0">
                <a:solidFill>
                  <a:prstClr val="black"/>
                </a:solidFill>
              </a:rPr>
              <a:t>?</a:t>
            </a:r>
          </a:p>
          <a:p>
            <a:pPr marL="177800" lvl="0" indent="-177800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ko-KR" altLang="en-US" sz="1100" dirty="0">
                <a:solidFill>
                  <a:prstClr val="black"/>
                </a:solidFill>
              </a:rPr>
              <a:t>사용자가 가진 목적이나</a:t>
            </a:r>
            <a:r>
              <a:rPr kumimoji="0" lang="en-US" altLang="ko-KR" sz="1100" dirty="0">
                <a:solidFill>
                  <a:prstClr val="black"/>
                </a:solidFill>
              </a:rPr>
              <a:t>, </a:t>
            </a:r>
            <a:r>
              <a:rPr kumimoji="0" lang="ko-KR" altLang="en-US" sz="1100" dirty="0">
                <a:solidFill>
                  <a:prstClr val="black"/>
                </a:solidFill>
              </a:rPr>
              <a:t>문제가 무엇인가</a:t>
            </a:r>
            <a:r>
              <a:rPr kumimoji="0" lang="en-US" altLang="ko-KR" sz="1100" dirty="0">
                <a:solidFill>
                  <a:prstClr val="black"/>
                </a:solidFill>
              </a:rPr>
              <a:t>?</a:t>
            </a:r>
          </a:p>
        </p:txBody>
      </p:sp>
      <p:sp>
        <p:nvSpPr>
          <p:cNvPr id="47" name="오각형 21">
            <a:extLst>
              <a:ext uri="{FF2B5EF4-FFF2-40B4-BE49-F238E27FC236}">
                <a16:creationId xmlns:a16="http://schemas.microsoft.com/office/drawing/2014/main" id="{BE8A021D-932A-8A47-B705-73A9F9EF14FB}"/>
              </a:ext>
            </a:extLst>
          </p:cNvPr>
          <p:cNvSpPr/>
          <p:nvPr/>
        </p:nvSpPr>
        <p:spPr>
          <a:xfrm>
            <a:off x="5048968" y="2401315"/>
            <a:ext cx="4260516" cy="1478079"/>
          </a:xfrm>
          <a:prstGeom prst="homePlate">
            <a:avLst>
              <a:gd name="adj" fmla="val 19825"/>
            </a:avLst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latinLnBrk="0">
              <a:spcBef>
                <a:spcPts val="600"/>
              </a:spcBef>
              <a:spcAft>
                <a:spcPts val="600"/>
              </a:spcAft>
            </a:pPr>
            <a:r>
              <a:rPr kumimoji="0" lang="ko-KR" altLang="en-US" sz="1200" b="1" dirty="0">
                <a:solidFill>
                  <a:prstClr val="black"/>
                </a:solidFill>
              </a:rPr>
              <a:t>역할 초안 조직화 </a:t>
            </a:r>
            <a:r>
              <a:rPr kumimoji="0" lang="en-US" altLang="ko-KR" sz="1200" b="1" dirty="0">
                <a:solidFill>
                  <a:prstClr val="black"/>
                </a:solidFill>
              </a:rPr>
              <a:t>(10</a:t>
            </a:r>
            <a:r>
              <a:rPr kumimoji="0" lang="ko-KR" altLang="en-US" sz="1200" b="1" dirty="0">
                <a:solidFill>
                  <a:prstClr val="black"/>
                </a:solidFill>
              </a:rPr>
              <a:t>분</a:t>
            </a:r>
            <a:r>
              <a:rPr kumimoji="0" lang="en-US" altLang="ko-KR" sz="1200" b="1" dirty="0">
                <a:solidFill>
                  <a:prstClr val="black"/>
                </a:solidFill>
              </a:rPr>
              <a:t>)</a:t>
            </a:r>
          </a:p>
          <a:p>
            <a:pPr latinLnBrk="0">
              <a:spcBef>
                <a:spcPts val="600"/>
              </a:spcBef>
              <a:spcAft>
                <a:spcPts val="600"/>
              </a:spcAft>
            </a:pPr>
            <a:r>
              <a:rPr kumimoji="0" lang="ko-KR" altLang="en-US" sz="1200" dirty="0">
                <a:solidFill>
                  <a:prstClr val="black"/>
                </a:solidFill>
              </a:rPr>
              <a:t>각 역할이 의미하는 바를 함께 토론하면서</a:t>
            </a:r>
            <a:r>
              <a:rPr kumimoji="0" lang="en-US" altLang="ko-KR" sz="1200" dirty="0">
                <a:solidFill>
                  <a:prstClr val="black"/>
                </a:solidFill>
              </a:rPr>
              <a:t>,</a:t>
            </a:r>
            <a:br>
              <a:rPr kumimoji="0" lang="en-US" altLang="ko-KR" sz="1200" dirty="0">
                <a:solidFill>
                  <a:prstClr val="black"/>
                </a:solidFill>
              </a:rPr>
            </a:br>
            <a:r>
              <a:rPr kumimoji="0" lang="ko-KR" altLang="en-US" sz="1200" dirty="0">
                <a:solidFill>
                  <a:prstClr val="black"/>
                </a:solidFill>
              </a:rPr>
              <a:t>역할을 합치거나 좀더 포괄적인 역할로 묶는다</a:t>
            </a:r>
            <a:r>
              <a:rPr kumimoji="0" lang="en-US" altLang="ko-KR" sz="1200" dirty="0">
                <a:solidFill>
                  <a:prstClr val="black"/>
                </a:solidFill>
              </a:rPr>
              <a:t>. </a:t>
            </a:r>
          </a:p>
          <a:p>
            <a:pPr marL="177800" indent="-177800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ko-KR" altLang="en-US" sz="1100" dirty="0">
                <a:solidFill>
                  <a:prstClr val="black"/>
                </a:solidFill>
              </a:rPr>
              <a:t>중복되는 겹쳐놓는다</a:t>
            </a:r>
            <a:r>
              <a:rPr kumimoji="0" lang="en-US" altLang="ko-KR" sz="1100" dirty="0">
                <a:solidFill>
                  <a:prstClr val="black"/>
                </a:solidFill>
              </a:rPr>
              <a:t>.</a:t>
            </a:r>
          </a:p>
          <a:p>
            <a:pPr marL="177800" indent="-177800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ko-KR" altLang="en-US" sz="1100" dirty="0">
                <a:solidFill>
                  <a:prstClr val="black"/>
                </a:solidFill>
              </a:rPr>
              <a:t>완전히 같다면 포개 놓는다</a:t>
            </a:r>
            <a:r>
              <a:rPr kumimoji="0" lang="en-US" altLang="ko-KR" sz="11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51" name="모서리가 접힌 도형 43">
            <a:extLst>
              <a:ext uri="{FF2B5EF4-FFF2-40B4-BE49-F238E27FC236}">
                <a16:creationId xmlns:a16="http://schemas.microsoft.com/office/drawing/2014/main" id="{8E8C3AD0-3032-1949-BC26-FDE9C9AC2CA4}"/>
              </a:ext>
            </a:extLst>
          </p:cNvPr>
          <p:cNvSpPr/>
          <p:nvPr/>
        </p:nvSpPr>
        <p:spPr>
          <a:xfrm>
            <a:off x="1408598" y="4454918"/>
            <a:ext cx="669619" cy="466332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36000" rIns="36000" anchor="ctr">
            <a:noAutofit/>
          </a:bodyPr>
          <a:lstStyle/>
          <a:p>
            <a:pPr algn="ctr" latinLnBrk="0">
              <a:spcAft>
                <a:spcPts val="600"/>
              </a:spcAft>
            </a:pPr>
            <a:r>
              <a:rPr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최초</a:t>
            </a:r>
            <a:br>
              <a:rPr lang="en-US" altLang="ko-KR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구직자</a:t>
            </a:r>
            <a:endParaRPr lang="en-US" altLang="ko-KR" sz="105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모서리가 접힌 도형 44">
            <a:extLst>
              <a:ext uri="{FF2B5EF4-FFF2-40B4-BE49-F238E27FC236}">
                <a16:creationId xmlns:a16="http://schemas.microsoft.com/office/drawing/2014/main" id="{1D7BDFE1-5DC8-3544-965F-54B8E0D0494D}"/>
              </a:ext>
            </a:extLst>
          </p:cNvPr>
          <p:cNvSpPr/>
          <p:nvPr/>
        </p:nvSpPr>
        <p:spPr>
          <a:xfrm>
            <a:off x="2003114" y="4962481"/>
            <a:ext cx="669619" cy="466332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36000" rIns="36000" anchor="ctr">
            <a:noAutofit/>
          </a:bodyPr>
          <a:lstStyle/>
          <a:p>
            <a:pPr algn="ctr" latinLnBrk="0">
              <a:spcAft>
                <a:spcPts val="600"/>
              </a:spcAft>
            </a:pPr>
            <a:r>
              <a:rPr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대학</a:t>
            </a:r>
            <a:br>
              <a:rPr lang="en-US" altLang="ko-KR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졸업자</a:t>
            </a:r>
            <a:endParaRPr lang="en-US" altLang="ko-KR" sz="105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모서리가 접힌 도형 45">
            <a:extLst>
              <a:ext uri="{FF2B5EF4-FFF2-40B4-BE49-F238E27FC236}">
                <a16:creationId xmlns:a16="http://schemas.microsoft.com/office/drawing/2014/main" id="{ABEB3DA5-CD59-9843-A164-328D3B09AD34}"/>
              </a:ext>
            </a:extLst>
          </p:cNvPr>
          <p:cNvSpPr/>
          <p:nvPr/>
        </p:nvSpPr>
        <p:spPr>
          <a:xfrm>
            <a:off x="1222880" y="5311441"/>
            <a:ext cx="669619" cy="466332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36000" rIns="36000" anchor="ctr">
            <a:noAutofit/>
          </a:bodyPr>
          <a:lstStyle/>
          <a:p>
            <a:pPr algn="ctr" latinLnBrk="0">
              <a:spcAft>
                <a:spcPts val="600"/>
              </a:spcAft>
            </a:pPr>
            <a:r>
              <a:rPr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해고</a:t>
            </a:r>
            <a:br>
              <a:rPr lang="en-US" altLang="ko-KR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피해자</a:t>
            </a:r>
            <a:endParaRPr lang="en-US" altLang="ko-KR" sz="105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모서리가 접힌 도형 46">
            <a:extLst>
              <a:ext uri="{FF2B5EF4-FFF2-40B4-BE49-F238E27FC236}">
                <a16:creationId xmlns:a16="http://schemas.microsoft.com/office/drawing/2014/main" id="{AABA3C17-5876-DC4F-AA91-B2B84D411075}"/>
              </a:ext>
            </a:extLst>
          </p:cNvPr>
          <p:cNvSpPr/>
          <p:nvPr/>
        </p:nvSpPr>
        <p:spPr>
          <a:xfrm>
            <a:off x="2857489" y="5058434"/>
            <a:ext cx="669619" cy="466332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36000" rIns="36000" anchor="ctr">
            <a:noAutofit/>
          </a:bodyPr>
          <a:lstStyle/>
          <a:p>
            <a:pPr algn="ctr" latinLnBrk="0">
              <a:spcAft>
                <a:spcPts val="600"/>
              </a:spcAft>
            </a:pPr>
            <a:r>
              <a:rPr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채용공고</a:t>
            </a:r>
            <a:br>
              <a:rPr lang="en-US" altLang="ko-KR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게시자</a:t>
            </a:r>
            <a:endParaRPr lang="en-US" altLang="ko-KR" sz="105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모서리가 접힌 도형 47">
            <a:extLst>
              <a:ext uri="{FF2B5EF4-FFF2-40B4-BE49-F238E27FC236}">
                <a16:creationId xmlns:a16="http://schemas.microsoft.com/office/drawing/2014/main" id="{D087C177-80EB-8D41-BB13-1F38DBAC0AB8}"/>
              </a:ext>
            </a:extLst>
          </p:cNvPr>
          <p:cNvSpPr/>
          <p:nvPr/>
        </p:nvSpPr>
        <p:spPr>
          <a:xfrm>
            <a:off x="1678355" y="5940409"/>
            <a:ext cx="669619" cy="466332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36000" rIns="36000" anchor="ctr">
            <a:noAutofit/>
          </a:bodyPr>
          <a:lstStyle/>
          <a:p>
            <a:pPr algn="ctr" latinLnBrk="0">
              <a:spcAft>
                <a:spcPts val="600"/>
              </a:spcAft>
            </a:pPr>
            <a:r>
              <a:rPr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 선호자</a:t>
            </a:r>
            <a:endParaRPr lang="en-US" altLang="ko-KR" sz="105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모서리가 접힌 도형 50">
            <a:extLst>
              <a:ext uri="{FF2B5EF4-FFF2-40B4-BE49-F238E27FC236}">
                <a16:creationId xmlns:a16="http://schemas.microsoft.com/office/drawing/2014/main" id="{10C330B0-10F6-8A48-B615-B0B24C481A41}"/>
              </a:ext>
            </a:extLst>
          </p:cNvPr>
          <p:cNvSpPr/>
          <p:nvPr/>
        </p:nvSpPr>
        <p:spPr>
          <a:xfrm>
            <a:off x="2554893" y="4415673"/>
            <a:ext cx="669619" cy="466332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36000" rIns="36000" anchor="ctr">
            <a:noAutofit/>
          </a:bodyPr>
          <a:lstStyle/>
          <a:p>
            <a:pPr algn="ctr" latinLnBrk="0">
              <a:spcAft>
                <a:spcPts val="600"/>
              </a:spcAft>
            </a:pPr>
            <a:r>
              <a:rPr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관찰자</a:t>
            </a:r>
            <a:endParaRPr lang="en-US" altLang="ko-KR" sz="105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모서리가 접힌 도형 51">
            <a:extLst>
              <a:ext uri="{FF2B5EF4-FFF2-40B4-BE49-F238E27FC236}">
                <a16:creationId xmlns:a16="http://schemas.microsoft.com/office/drawing/2014/main" id="{C396077F-36D7-B843-B083-8DE834765C2B}"/>
              </a:ext>
            </a:extLst>
          </p:cNvPr>
          <p:cNvSpPr/>
          <p:nvPr/>
        </p:nvSpPr>
        <p:spPr>
          <a:xfrm>
            <a:off x="2414968" y="5892088"/>
            <a:ext cx="669619" cy="466332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36000" rIns="36000" anchor="ctr">
            <a:noAutofit/>
          </a:bodyPr>
          <a:lstStyle/>
          <a:p>
            <a:pPr algn="ctr" latinLnBrk="0">
              <a:spcAft>
                <a:spcPts val="600"/>
              </a:spcAft>
            </a:pPr>
            <a:r>
              <a:rPr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이력서 조회자</a:t>
            </a:r>
            <a:endParaRPr lang="en-US" altLang="ko-KR" sz="105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모서리가 접힌 도형 52">
            <a:extLst>
              <a:ext uri="{FF2B5EF4-FFF2-40B4-BE49-F238E27FC236}">
                <a16:creationId xmlns:a16="http://schemas.microsoft.com/office/drawing/2014/main" id="{A9029289-4D79-654B-8E64-1C3F932A33B6}"/>
              </a:ext>
            </a:extLst>
          </p:cNvPr>
          <p:cNvSpPr/>
          <p:nvPr/>
        </p:nvSpPr>
        <p:spPr>
          <a:xfrm>
            <a:off x="5709084" y="4284482"/>
            <a:ext cx="799291" cy="466332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36000" tIns="36000" rIns="36000" bIns="36000" anchor="ctr">
            <a:noAutofit/>
          </a:bodyPr>
          <a:lstStyle/>
          <a:p>
            <a:pPr algn="ctr" latinLnBrk="0">
              <a:spcAft>
                <a:spcPts val="600"/>
              </a:spcAft>
            </a:pPr>
            <a:r>
              <a:rPr lang="ko-KR" altLang="en-US" sz="105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구직자</a:t>
            </a:r>
            <a:endParaRPr lang="en-US" altLang="ko-KR" sz="105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모서리가 접힌 도형 53">
            <a:extLst>
              <a:ext uri="{FF2B5EF4-FFF2-40B4-BE49-F238E27FC236}">
                <a16:creationId xmlns:a16="http://schemas.microsoft.com/office/drawing/2014/main" id="{6E75BF3C-D1B3-C248-8D4E-6F10BF068FF0}"/>
              </a:ext>
            </a:extLst>
          </p:cNvPr>
          <p:cNvSpPr/>
          <p:nvPr/>
        </p:nvSpPr>
        <p:spPr>
          <a:xfrm>
            <a:off x="6729886" y="5002212"/>
            <a:ext cx="669619" cy="466332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36000" rIns="36000" anchor="ctr">
            <a:noAutofit/>
          </a:bodyPr>
          <a:lstStyle/>
          <a:p>
            <a:pPr algn="ctr" latinLnBrk="0">
              <a:spcAft>
                <a:spcPts val="600"/>
              </a:spcAft>
            </a:pPr>
            <a:r>
              <a:rPr lang="ko-KR" altLang="en-US" sz="105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내부채용 담당자</a:t>
            </a:r>
            <a:endParaRPr lang="en-US" altLang="ko-KR" sz="105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모서리가 접힌 도형 54">
            <a:extLst>
              <a:ext uri="{FF2B5EF4-FFF2-40B4-BE49-F238E27FC236}">
                <a16:creationId xmlns:a16="http://schemas.microsoft.com/office/drawing/2014/main" id="{384B7A99-5FB9-1A49-ACA3-C92F6526EE30}"/>
              </a:ext>
            </a:extLst>
          </p:cNvPr>
          <p:cNvSpPr/>
          <p:nvPr/>
        </p:nvSpPr>
        <p:spPr>
          <a:xfrm>
            <a:off x="7521460" y="4284482"/>
            <a:ext cx="799291" cy="466332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36000" tIns="36000" rIns="36000" bIns="36000" anchor="ctr">
            <a:noAutofit/>
          </a:bodyPr>
          <a:lstStyle/>
          <a:p>
            <a:pPr algn="ctr" latinLnBrk="0">
              <a:spcAft>
                <a:spcPts val="600"/>
              </a:spcAft>
            </a:pPr>
            <a:r>
              <a:rPr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endParaRPr lang="en-US" altLang="ko-KR" sz="105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모서리가 접힌 도형 55">
            <a:extLst>
              <a:ext uri="{FF2B5EF4-FFF2-40B4-BE49-F238E27FC236}">
                <a16:creationId xmlns:a16="http://schemas.microsoft.com/office/drawing/2014/main" id="{3CB6E04F-5DE1-6E47-B641-B6A7AD0764EB}"/>
              </a:ext>
            </a:extLst>
          </p:cNvPr>
          <p:cNvSpPr/>
          <p:nvPr/>
        </p:nvSpPr>
        <p:spPr>
          <a:xfrm>
            <a:off x="5838756" y="5002212"/>
            <a:ext cx="669619" cy="466332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36000" rIns="36000" anchor="ctr">
            <a:noAutofit/>
          </a:bodyPr>
          <a:lstStyle/>
          <a:p>
            <a:pPr algn="ctr" latinLnBrk="0">
              <a:spcAft>
                <a:spcPts val="600"/>
              </a:spcAft>
            </a:pPr>
            <a:r>
              <a:rPr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최초</a:t>
            </a:r>
            <a:br>
              <a:rPr lang="en-US" altLang="ko-KR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구직자</a:t>
            </a:r>
            <a:endParaRPr lang="en-US" altLang="ko-KR" sz="105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모서리가 접힌 도형 57">
            <a:extLst>
              <a:ext uri="{FF2B5EF4-FFF2-40B4-BE49-F238E27FC236}">
                <a16:creationId xmlns:a16="http://schemas.microsoft.com/office/drawing/2014/main" id="{A70EC24E-3251-C548-A4AC-6497C6A216B8}"/>
              </a:ext>
            </a:extLst>
          </p:cNvPr>
          <p:cNvSpPr/>
          <p:nvPr/>
        </p:nvSpPr>
        <p:spPr>
          <a:xfrm>
            <a:off x="5838756" y="5544607"/>
            <a:ext cx="669619" cy="466332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36000" rIns="36000" anchor="ctr">
            <a:noAutofit/>
          </a:bodyPr>
          <a:lstStyle/>
          <a:p>
            <a:pPr algn="ctr" latinLnBrk="0">
              <a:spcAft>
                <a:spcPts val="600"/>
              </a:spcAft>
            </a:pPr>
            <a:r>
              <a:rPr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해고</a:t>
            </a:r>
            <a:br>
              <a:rPr lang="en-US" altLang="ko-KR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피해자</a:t>
            </a:r>
            <a:endParaRPr lang="en-US" altLang="ko-KR" sz="105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모서리가 접힌 도형 58">
            <a:extLst>
              <a:ext uri="{FF2B5EF4-FFF2-40B4-BE49-F238E27FC236}">
                <a16:creationId xmlns:a16="http://schemas.microsoft.com/office/drawing/2014/main" id="{9E420E75-7247-524E-A448-5508A6B01DFC}"/>
              </a:ext>
            </a:extLst>
          </p:cNvPr>
          <p:cNvSpPr/>
          <p:nvPr/>
        </p:nvSpPr>
        <p:spPr>
          <a:xfrm>
            <a:off x="5838756" y="6087003"/>
            <a:ext cx="669619" cy="466332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36000" rIns="36000" anchor="ctr">
            <a:noAutofit/>
          </a:bodyPr>
          <a:lstStyle/>
          <a:p>
            <a:pPr algn="ctr" latinLnBrk="0">
              <a:spcAft>
                <a:spcPts val="600"/>
              </a:spcAft>
            </a:pPr>
            <a:r>
              <a:rPr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 선호자</a:t>
            </a:r>
            <a:endParaRPr lang="en-US" altLang="ko-KR" sz="105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모서리가 접힌 도형 59">
            <a:extLst>
              <a:ext uri="{FF2B5EF4-FFF2-40B4-BE49-F238E27FC236}">
                <a16:creationId xmlns:a16="http://schemas.microsoft.com/office/drawing/2014/main" id="{765A915F-CD8D-BE4B-8D5E-DD2903AEC9A8}"/>
              </a:ext>
            </a:extLst>
          </p:cNvPr>
          <p:cNvSpPr/>
          <p:nvPr/>
        </p:nvSpPr>
        <p:spPr>
          <a:xfrm>
            <a:off x="6635510" y="4284482"/>
            <a:ext cx="799291" cy="466332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36000" tIns="36000" rIns="36000" bIns="36000" anchor="ctr">
            <a:noAutofit/>
          </a:bodyPr>
          <a:lstStyle/>
          <a:p>
            <a:pPr algn="ctr" latinLnBrk="0">
              <a:spcAft>
                <a:spcPts val="600"/>
              </a:spcAft>
            </a:pPr>
            <a:r>
              <a:rPr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채용</a:t>
            </a:r>
            <a:br>
              <a:rPr lang="en-US" altLang="ko-KR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</a:t>
            </a:r>
            <a:endParaRPr lang="en-US" altLang="ko-KR" sz="105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모서리가 접힌 도형 60">
            <a:extLst>
              <a:ext uri="{FF2B5EF4-FFF2-40B4-BE49-F238E27FC236}">
                <a16:creationId xmlns:a16="http://schemas.microsoft.com/office/drawing/2014/main" id="{C1D02F10-A839-0C40-9F86-9DFD00BA472E}"/>
              </a:ext>
            </a:extLst>
          </p:cNvPr>
          <p:cNvSpPr/>
          <p:nvPr/>
        </p:nvSpPr>
        <p:spPr>
          <a:xfrm>
            <a:off x="6722705" y="5544607"/>
            <a:ext cx="669619" cy="466332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36000" rIns="36000" anchor="ctr">
            <a:noAutofit/>
          </a:bodyPr>
          <a:lstStyle/>
          <a:p>
            <a:pPr algn="ctr" latinLnBrk="0">
              <a:spcAft>
                <a:spcPts val="600"/>
              </a:spcAft>
            </a:pPr>
            <a:r>
              <a:rPr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외부채용 담당자</a:t>
            </a:r>
            <a:endParaRPr lang="en-US" altLang="ko-KR" sz="105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모서리가 접힌 도형 61">
            <a:extLst>
              <a:ext uri="{FF2B5EF4-FFF2-40B4-BE49-F238E27FC236}">
                <a16:creationId xmlns:a16="http://schemas.microsoft.com/office/drawing/2014/main" id="{F8AEC7B9-BA47-D143-990B-D13077AD39ED}"/>
              </a:ext>
            </a:extLst>
          </p:cNvPr>
          <p:cNvSpPr/>
          <p:nvPr/>
        </p:nvSpPr>
        <p:spPr>
          <a:xfrm>
            <a:off x="3552353" y="5639178"/>
            <a:ext cx="669619" cy="466332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36000" rIns="36000" anchor="ctr">
            <a:noAutofit/>
          </a:bodyPr>
          <a:lstStyle/>
          <a:p>
            <a:pPr algn="ctr" latinLnBrk="0">
              <a:spcAft>
                <a:spcPts val="600"/>
              </a:spcAft>
            </a:pPr>
            <a:r>
              <a:rPr lang="ko-KR" altLang="en-US" sz="105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endParaRPr lang="en-US" altLang="ko-KR" sz="105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모서리가 접힌 도형 62">
            <a:extLst>
              <a:ext uri="{FF2B5EF4-FFF2-40B4-BE49-F238E27FC236}">
                <a16:creationId xmlns:a16="http://schemas.microsoft.com/office/drawing/2014/main" id="{D9136690-C6A4-B443-AD63-426662E88E13}"/>
              </a:ext>
            </a:extLst>
          </p:cNvPr>
          <p:cNvSpPr/>
          <p:nvPr/>
        </p:nvSpPr>
        <p:spPr>
          <a:xfrm>
            <a:off x="7635282" y="5002212"/>
            <a:ext cx="669619" cy="466332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36000" rIns="36000" anchor="ctr">
            <a:noAutofit/>
          </a:bodyPr>
          <a:lstStyle/>
          <a:p>
            <a:pPr algn="ctr" latinLnBrk="0">
              <a:spcAft>
                <a:spcPts val="600"/>
              </a:spcAft>
            </a:pPr>
            <a:r>
              <a:rPr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br>
              <a:rPr lang="en-US" altLang="ko-KR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운영자</a:t>
            </a:r>
            <a:endParaRPr lang="en-US" altLang="ko-KR" sz="105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모서리가 접힌 도형 63">
            <a:extLst>
              <a:ext uri="{FF2B5EF4-FFF2-40B4-BE49-F238E27FC236}">
                <a16:creationId xmlns:a16="http://schemas.microsoft.com/office/drawing/2014/main" id="{43FFBB5E-3B28-1B47-BC0F-03668A70D499}"/>
              </a:ext>
            </a:extLst>
          </p:cNvPr>
          <p:cNvSpPr/>
          <p:nvPr/>
        </p:nvSpPr>
        <p:spPr>
          <a:xfrm>
            <a:off x="7645760" y="5572012"/>
            <a:ext cx="669619" cy="466332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36000" rIns="36000" anchor="ctr">
            <a:noAutofit/>
          </a:bodyPr>
          <a:lstStyle/>
          <a:p>
            <a:pPr algn="ctr" latinLnBrk="0">
              <a:spcAft>
                <a:spcPts val="600"/>
              </a:spcAft>
            </a:pPr>
            <a:r>
              <a:rPr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br>
              <a:rPr lang="en-US" altLang="ko-KR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운영자</a:t>
            </a:r>
            <a:endParaRPr lang="en-US" altLang="ko-KR" sz="105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3897544"/>
      </p:ext>
    </p:extLst>
  </p:cSld>
  <p:clrMapOvr>
    <a:masterClrMapping/>
  </p:clrMapOvr>
</p:sld>
</file>

<file path=ppt/theme/theme1.xml><?xml version="1.0" encoding="utf-8"?>
<a:theme xmlns:a="http://schemas.openxmlformats.org/drawingml/2006/main" name="sk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Pub돋움체 Medium">
      <a:majorFont>
        <a:latin typeface="KoPub돋움체 Medium" panose="02040503050406030204"/>
        <a:ea typeface=""/>
        <a:cs typeface=""/>
        <a:font script="Jpan" typeface="HG明朝B"/>
        <a:font script="Hang" typeface="KoPub돋움체 Medium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KoPub돋움체 Medium" panose="02040503050406030204"/>
        <a:ea typeface=""/>
        <a:cs typeface=""/>
        <a:font script="Jpan" typeface="HG明朝B"/>
        <a:font script="Hang" typeface="KoPub돋움체 Medium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B050"/>
        </a:solidFill>
        <a:ln>
          <a:noFill/>
        </a:ln>
      </a:spPr>
      <a:bodyPr rtlCol="0" anchor="ctr"/>
      <a:lstStyle>
        <a:defPPr algn="ctr">
          <a:spcBef>
            <a:spcPts val="600"/>
          </a:spcBef>
          <a:defRPr sz="1200" b="1" smtClean="0">
            <a:solidFill>
              <a:schemeClr val="tx1"/>
            </a:solidFill>
            <a:latin typeface="KoPub돋움체 Medium" panose="02040503050406030204" pitchFamily="18" charset="0"/>
            <a:ea typeface="KoPub돋움체 Medium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9388" indent="-179388">
          <a:lnSpc>
            <a:spcPct val="110000"/>
          </a:lnSpc>
          <a:spcBef>
            <a:spcPts val="600"/>
          </a:spcBef>
          <a:buFont typeface="KoPub돋움체 Medium" panose="020B0604020202020204" pitchFamily="34" charset="0"/>
          <a:buChar char="•"/>
          <a:defRPr sz="1200" b="1" dirty="0" smtClean="0">
            <a:latin typeface="KoPub돋움체 Medium" panose="02040503050406030204" pitchFamily="18" charset="0"/>
            <a:ea typeface="KoPub돋움체 Medium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k테마" id="{90C234DC-DE9C-4179-8A7F-F67E6D6C394B}" vid="{6F55C6FF-6A4A-4E1F-8FC9-16D4DC467A8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KoPub돋움체 Medium"/>
        <a:ea typeface=""/>
        <a:cs typeface=""/>
        <a:font script="Jpan" typeface="游ゴシック Light"/>
        <a:font script="Hang" typeface="KoPub돋움체 Medium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KoPub돋움체 Medium"/>
        <a:ea typeface=""/>
        <a:cs typeface=""/>
        <a:font script="Jpan" typeface="游ゴシック"/>
        <a:font script="Hang" typeface="KoPub돋움체 Medium"/>
        <a:font script="Hans" typeface="等线"/>
        <a:font script="Hant" typeface="新細明體"/>
        <a:font script="Arab" typeface="KoPub돋움체 Medium"/>
        <a:font script="Hebr" typeface="KoPub돋움체 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KoPub돋움체 Medium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KoPub돋움체 Medium" panose="020F0302020204030204"/>
        <a:ea typeface=""/>
        <a:cs typeface=""/>
        <a:font script="Jpan" typeface="游ゴシック Light"/>
        <a:font script="Hang" typeface="KoPub돋움체 Medium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KoPub돋움체 Medium" panose="020F0502020204030204"/>
        <a:ea typeface=""/>
        <a:cs typeface=""/>
        <a:font script="Jpan" typeface="游ゴシック"/>
        <a:font script="Hang" typeface="KoPub돋움체 Medium"/>
        <a:font script="Hans" typeface="等线"/>
        <a:font script="Hant" typeface="新細明體"/>
        <a:font script="Arab" typeface="KoPub돋움체 Medium"/>
        <a:font script="Hebr" typeface="KoPub돋움체 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KoPub돋움체 Medium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ECC120E6FB4F4F865CFEBC79383C10" ma:contentTypeVersion="9" ma:contentTypeDescription="Create a new document." ma:contentTypeScope="" ma:versionID="2c66cb018a45967458f837c7a28cb74b">
  <xsd:schema xmlns:xsd="http://www.w3.org/2001/XMLSchema" xmlns:xs="http://www.w3.org/2001/XMLSchema" xmlns:p="http://schemas.microsoft.com/office/2006/metadata/properties" xmlns:ns3="004c3549-55d9-4609-8a36-cec1dcd634a5" xmlns:ns4="b8bbb838-277e-4a48-8250-7513e354bba9" targetNamespace="http://schemas.microsoft.com/office/2006/metadata/properties" ma:root="true" ma:fieldsID="a5fa6bfb689894e64b512fd0ed4ad8c2" ns3:_="" ns4:_="">
    <xsd:import namespace="004c3549-55d9-4609-8a36-cec1dcd634a5"/>
    <xsd:import namespace="b8bbb838-277e-4a48-8250-7513e354bb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4c3549-55d9-4609-8a36-cec1dcd63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bbb838-277e-4a48-8250-7513e354bba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4FC288-7742-4EF2-8E5D-EE8FFE31B8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83F5E2-6D42-489A-A195-8ED80A46B392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b8bbb838-277e-4a48-8250-7513e354bba9"/>
    <ds:schemaRef ds:uri="http://purl.org/dc/terms/"/>
    <ds:schemaRef ds:uri="http://schemas.microsoft.com/office/infopath/2007/PartnerControls"/>
    <ds:schemaRef ds:uri="http://schemas.microsoft.com/office/2006/documentManagement/types"/>
    <ds:schemaRef ds:uri="004c3549-55d9-4609-8a36-cec1dcd634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807BC7E-C24B-4935-8A33-D92A3491BC6E}">
  <ds:schemaRefs>
    <ds:schemaRef ds:uri="004c3549-55d9-4609-8a36-cec1dcd634a5"/>
    <ds:schemaRef ds:uri="b8bbb838-277e-4a48-8250-7513e354bba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7590</TotalTime>
  <Words>4166</Words>
  <Application>Microsoft Macintosh PowerPoint</Application>
  <PresentationFormat>A4 용지(210x297mm)</PresentationFormat>
  <Paragraphs>1064</Paragraphs>
  <Slides>32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3" baseType="lpstr">
      <vt:lpstr>시스템 서체 일반체</vt:lpstr>
      <vt:lpstr>굴림</vt:lpstr>
      <vt:lpstr>KoPub돋움체 Medium</vt:lpstr>
      <vt:lpstr>Malgun Gothic</vt:lpstr>
      <vt:lpstr>Malgun Gothic</vt:lpstr>
      <vt:lpstr>Arial</vt:lpstr>
      <vt:lpstr>Britannic Bold</vt:lpstr>
      <vt:lpstr>HY견고딕</vt:lpstr>
      <vt:lpstr>Matura MT Script Capitals</vt:lpstr>
      <vt:lpstr>Wingdings</vt:lpstr>
      <vt:lpstr>sk테마</vt:lpstr>
      <vt:lpstr>PowerPoint 프레젠테이션</vt:lpstr>
      <vt:lpstr>PowerPoint 프레젠테이션</vt:lpstr>
      <vt:lpstr>Agile Delivery Process – Scrum팀 구성</vt:lpstr>
      <vt:lpstr>[ Backup ] Scrum 팀의 역할</vt:lpstr>
      <vt:lpstr>[ Backup ] Scrum 팀 조직도 예시</vt:lpstr>
      <vt:lpstr>[ Backup] CNAPS 3.0 - Agile+MSA Delivery</vt:lpstr>
      <vt:lpstr>Agile Delivery Process – Product Backlog 도출</vt:lpstr>
      <vt:lpstr>[ Backup ] User Story 워크샵 #0</vt:lpstr>
      <vt:lpstr>[ Backup ] User Story 워크샵 #1</vt:lpstr>
      <vt:lpstr>[ Backup ] User Story 워크샵 #2</vt:lpstr>
      <vt:lpstr>[ Backup ] User Story 워크샵 #3</vt:lpstr>
      <vt:lpstr>[ Backup ] MSA 프로젝트의 백로그 도출</vt:lpstr>
      <vt:lpstr>Agile Delivery Process – Release Planning</vt:lpstr>
      <vt:lpstr>[ Backup ] Release Planning #1</vt:lpstr>
      <vt:lpstr>[ Backup ] Release Planning #2</vt:lpstr>
      <vt:lpstr>Agile Delivery Process – 일감크기 추정</vt:lpstr>
      <vt:lpstr>Agile Delivery Process – Sprint Planning</vt:lpstr>
      <vt:lpstr>[ Backup ] 스프린트 백로그(Sprint Backlog) #1</vt:lpstr>
      <vt:lpstr>[ Backup ] 스프린트 백로그(Sprint Backlog) #2</vt:lpstr>
      <vt:lpstr>Agile Delivery Process – Daily Scrum</vt:lpstr>
      <vt:lpstr>[ Backup ] Daily Scrum 사례</vt:lpstr>
      <vt:lpstr>Agile Delivery Process – Sprint Review</vt:lpstr>
      <vt:lpstr>Agile Delivery Process – Sprint Retrospective</vt:lpstr>
      <vt:lpstr>[ Backup ] 다양한 Retrospective 방법</vt:lpstr>
      <vt:lpstr>[ Backup ] TimeLine 회고</vt:lpstr>
      <vt:lpstr>[ Backup ] TimeLine 회고</vt:lpstr>
      <vt:lpstr>Agile Delivery Process – Scrum 환경 구성</vt:lpstr>
      <vt:lpstr>Agile Delivery Process – 품질/소통 계획</vt:lpstr>
      <vt:lpstr>Agile Delivery Process – 품질/소통 계획</vt:lpstr>
      <vt:lpstr>Agile Delivery Process – 성과측정 및 분석</vt:lpstr>
      <vt:lpstr>PowerPoint 프레젠테이션</vt:lpstr>
      <vt:lpstr>https://engineering-skcc.github.io/ - SDM Unit운영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Jo Magaret</cp:lastModifiedBy>
  <cp:revision>460</cp:revision>
  <cp:lastPrinted>2020-10-16T00:29:06Z</cp:lastPrinted>
  <dcterms:created xsi:type="dcterms:W3CDTF">2017-08-20T16:44:18Z</dcterms:created>
  <dcterms:modified xsi:type="dcterms:W3CDTF">2021-06-29T07:36:33Z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0x010100C5ECC120E6FB4F4F865CFEBC79383C10</vt:lpwstr>
  </property>
</Properties>
</file>