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6" r:id="rId2"/>
    <p:sldId id="278" r:id="rId3"/>
    <p:sldId id="280" r:id="rId4"/>
    <p:sldId id="279" r:id="rId5"/>
    <p:sldId id="282" r:id="rId6"/>
    <p:sldId id="283" r:id="rId7"/>
    <p:sldId id="285" r:id="rId8"/>
    <p:sldId id="277" r:id="rId9"/>
    <p:sldId id="287" r:id="rId10"/>
    <p:sldId id="288" r:id="rId11"/>
    <p:sldId id="286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526B957-7D94-4C1F-9810-447F1C532776}">
          <p14:sldIdLst>
            <p14:sldId id="276"/>
            <p14:sldId id="278"/>
            <p14:sldId id="280"/>
            <p14:sldId id="279"/>
            <p14:sldId id="282"/>
            <p14:sldId id="283"/>
            <p14:sldId id="285"/>
            <p14:sldId id="277"/>
            <p14:sldId id="287"/>
            <p14:sldId id="288"/>
            <p14:sldId id="286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88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3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3D7F7-97BD-49D0-B9CE-923848E1B6BB}" type="datetimeFigureOut">
              <a:rPr lang="en-GB" smtClean="0"/>
              <a:t>09/03/2020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8408D-2EBE-4F4F-8185-A57A1590B9A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280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16E7C-9FB2-4C78-B869-2DBBDE9D585A}" type="datetimeFigureOut">
              <a:rPr lang="en-GB" smtClean="0"/>
              <a:t>09/03/2020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BD7BB-E197-40C5-BACD-84078B0DCDC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614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BD7BB-E197-40C5-BACD-84078B0DCDC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1245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Pros: Highly normalised, extremely robust, modifiable and extensible.</a:t>
            </a:r>
          </a:p>
          <a:p>
            <a:r>
              <a:rPr lang="en-GB" dirty="0"/>
              <a:t>Cons: Slow access due to distributed 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BD7BB-E197-40C5-BACD-84078B0DCDC5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569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86967"/>
            <a:ext cx="8062664" cy="14700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789040"/>
            <a:ext cx="737686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94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16832"/>
            <a:ext cx="8229600" cy="42093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471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34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1700809"/>
            <a:ext cx="8208912" cy="720080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95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06900"/>
            <a:ext cx="802716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906713"/>
            <a:ext cx="80271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314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772816"/>
            <a:ext cx="6707088" cy="93610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24944"/>
            <a:ext cx="4038600" cy="32012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924944"/>
            <a:ext cx="4038600" cy="32012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09/03/2020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887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6832"/>
            <a:ext cx="6707088" cy="93610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09/03/2020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223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74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44824"/>
            <a:ext cx="5111750" cy="42813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281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09/03/2020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96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772816"/>
            <a:ext cx="5486400" cy="29547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09/03/2020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89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7C3808-D0E5-4D15-A9FF-8BA6ECFFB88B}" type="datetimeFigureOut">
              <a:rPr lang="en-GB" smtClean="0"/>
              <a:pPr/>
              <a:t>09/03/2020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D2E422D-0E65-4B81-9088-EA407164B4A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00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50" r:id="rId3"/>
    <p:sldLayoutId id="2147483651" r:id="rId4"/>
    <p:sldLayoutId id="2147483652" r:id="rId5"/>
    <p:sldLayoutId id="2147483654" r:id="rId6"/>
    <p:sldLayoutId id="2147483664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724F-C1B2-477E-9E1C-9C2D95540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1886967"/>
            <a:ext cx="8062664" cy="1902073"/>
          </a:xfrm>
        </p:spPr>
        <p:txBody>
          <a:bodyPr/>
          <a:lstStyle/>
          <a:p>
            <a:r>
              <a:rPr lang="en-GB" dirty="0"/>
              <a:t>Support tool for visualisation of undergraduate module information in EEE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EDA75-638F-424A-BAB0-1E12331D8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3980656"/>
            <a:ext cx="7376864" cy="1752600"/>
          </a:xfrm>
        </p:spPr>
        <p:txBody>
          <a:bodyPr/>
          <a:lstStyle/>
          <a:p>
            <a:r>
              <a:rPr lang="en-GB" dirty="0"/>
              <a:t>Andrew Fagan &amp; Dr. Graeme West</a:t>
            </a:r>
          </a:p>
        </p:txBody>
      </p:sp>
    </p:spTree>
    <p:extLst>
      <p:ext uri="{BB962C8B-B14F-4D97-AF65-F5344CB8AC3E}">
        <p14:creationId xmlns:p14="http://schemas.microsoft.com/office/powerpoint/2010/main" val="31420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1B7D68-89BC-44E2-90E3-338D9ED55DC5}"/>
              </a:ext>
            </a:extLst>
          </p:cNvPr>
          <p:cNvSpPr txBox="1"/>
          <p:nvPr/>
        </p:nvSpPr>
        <p:spPr>
          <a:xfrm>
            <a:off x="611560" y="4046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E1C909B-4F36-4DBD-B41C-8A88A6C378AC}"/>
              </a:ext>
            </a:extLst>
          </p:cNvPr>
          <p:cNvSpPr txBox="1">
            <a:spLocks/>
          </p:cNvSpPr>
          <p:nvPr/>
        </p:nvSpPr>
        <p:spPr>
          <a:xfrm>
            <a:off x="467544" y="215886"/>
            <a:ext cx="8208912" cy="72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dirty="0"/>
              <a:t>Sample MDF – Old Vs New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5869E-0813-409F-A65B-768D1F706867}"/>
              </a:ext>
            </a:extLst>
          </p:cNvPr>
          <p:cNvSpPr txBox="1"/>
          <p:nvPr/>
        </p:nvSpPr>
        <p:spPr>
          <a:xfrm>
            <a:off x="395536" y="1486525"/>
            <a:ext cx="7641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can easily pull all the same data back out, and it can look however we want.</a:t>
            </a:r>
          </a:p>
          <a:p>
            <a:r>
              <a:rPr lang="en-GB" dirty="0"/>
              <a:t>Colour and other aesthetics are easy to change.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BCBD38B-FCD0-4793-B019-C4BF6678C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208"/>
          <a:stretch/>
        </p:blipFill>
        <p:spPr>
          <a:xfrm>
            <a:off x="-20303" y="3401755"/>
            <a:ext cx="4592303" cy="345624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27057E6-9CB4-427F-84A5-6CA247FE3979}"/>
              </a:ext>
            </a:extLst>
          </p:cNvPr>
          <p:cNvSpPr/>
          <p:nvPr/>
        </p:nvSpPr>
        <p:spPr>
          <a:xfrm>
            <a:off x="1115616" y="3429000"/>
            <a:ext cx="1152128" cy="273630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05487DF-D5BB-4012-9EBB-C6593CF28F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" r="6887"/>
          <a:stretch/>
        </p:blipFill>
        <p:spPr>
          <a:xfrm>
            <a:off x="4545092" y="2592110"/>
            <a:ext cx="4598907" cy="429327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ACED172-364B-46F6-A33E-71C0604EC7FE}"/>
              </a:ext>
            </a:extLst>
          </p:cNvPr>
          <p:cNvSpPr/>
          <p:nvPr/>
        </p:nvSpPr>
        <p:spPr>
          <a:xfrm>
            <a:off x="4932040" y="3140968"/>
            <a:ext cx="388843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36BFEA3-4840-4724-851B-E751DD9AE881}"/>
              </a:ext>
            </a:extLst>
          </p:cNvPr>
          <p:cNvSpPr/>
          <p:nvPr/>
        </p:nvSpPr>
        <p:spPr>
          <a:xfrm>
            <a:off x="3553189" y="4509120"/>
            <a:ext cx="991903" cy="72008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A7ABD-438B-4DB3-BD27-A809CFA2C88F}"/>
              </a:ext>
            </a:extLst>
          </p:cNvPr>
          <p:cNvSpPr/>
          <p:nvPr/>
        </p:nvSpPr>
        <p:spPr>
          <a:xfrm>
            <a:off x="5004048" y="4103583"/>
            <a:ext cx="3816424" cy="16230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A080F4A-A3D3-41C5-92ED-44AA05E17AE1}"/>
              </a:ext>
            </a:extLst>
          </p:cNvPr>
          <p:cNvSpPr/>
          <p:nvPr/>
        </p:nvSpPr>
        <p:spPr>
          <a:xfrm>
            <a:off x="3553189" y="5238100"/>
            <a:ext cx="991903" cy="72008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5DCDC8-6D5A-4F62-9744-68E79295CBA7}"/>
              </a:ext>
            </a:extLst>
          </p:cNvPr>
          <p:cNvSpPr/>
          <p:nvPr/>
        </p:nvSpPr>
        <p:spPr>
          <a:xfrm>
            <a:off x="5004048" y="4293096"/>
            <a:ext cx="3816424" cy="46916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163D82-97F8-4402-8292-9D4D508B040A}"/>
              </a:ext>
            </a:extLst>
          </p:cNvPr>
          <p:cNvSpPr/>
          <p:nvPr/>
        </p:nvSpPr>
        <p:spPr>
          <a:xfrm>
            <a:off x="4968044" y="5001369"/>
            <a:ext cx="3888432" cy="370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03653B-47D6-4881-BE26-FBEE664B0E52}"/>
              </a:ext>
            </a:extLst>
          </p:cNvPr>
          <p:cNvSpPr/>
          <p:nvPr/>
        </p:nvSpPr>
        <p:spPr>
          <a:xfrm>
            <a:off x="4968044" y="6048294"/>
            <a:ext cx="3888432" cy="405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99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1B7D68-89BC-44E2-90E3-338D9ED55DC5}"/>
              </a:ext>
            </a:extLst>
          </p:cNvPr>
          <p:cNvSpPr txBox="1"/>
          <p:nvPr/>
        </p:nvSpPr>
        <p:spPr>
          <a:xfrm>
            <a:off x="611560" y="4046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E1C909B-4F36-4DBD-B41C-8A88A6C378AC}"/>
              </a:ext>
            </a:extLst>
          </p:cNvPr>
          <p:cNvSpPr txBox="1">
            <a:spLocks/>
          </p:cNvSpPr>
          <p:nvPr/>
        </p:nvSpPr>
        <p:spPr>
          <a:xfrm>
            <a:off x="467544" y="215886"/>
            <a:ext cx="8208912" cy="72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dirty="0"/>
              <a:t>Extensibility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3817D137-59B3-47AB-96DD-216E85B61590}"/>
              </a:ext>
            </a:extLst>
          </p:cNvPr>
          <p:cNvSpPr txBox="1">
            <a:spLocks/>
          </p:cNvSpPr>
          <p:nvPr/>
        </p:nvSpPr>
        <p:spPr>
          <a:xfrm>
            <a:off x="457200" y="1484784"/>
            <a:ext cx="8229600" cy="496855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Decoupling -&gt; easy addition of new features. </a:t>
            </a:r>
          </a:p>
          <a:p>
            <a:r>
              <a:rPr lang="en-GB" dirty="0"/>
              <a:t>Simple data structures -&gt; can create new views and span the DB in many ways</a:t>
            </a:r>
          </a:p>
          <a:p>
            <a:r>
              <a:rPr lang="en-GB" dirty="0"/>
              <a:t>Highly normalised DB -&gt; changes can be made painlessly, and additional data sources can be brought in with little or no updating.</a:t>
            </a:r>
          </a:p>
          <a:p>
            <a:r>
              <a:rPr lang="en-GB" dirty="0"/>
              <a:t>Example: Could connect to existing DBs of staff, or classes easily to combine data into meaningful views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2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29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39057F-0F60-44A1-AC85-86122257A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Web based system for managing undergraduate module information</a:t>
            </a:r>
          </a:p>
          <a:p>
            <a:r>
              <a:rPr lang="en-GB" dirty="0"/>
              <a:t>Improve access to MDF information at year and course level</a:t>
            </a:r>
          </a:p>
          <a:p>
            <a:r>
              <a:rPr lang="en-GB" dirty="0"/>
              <a:t>Improve management of MDF 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62F131-CB90-4838-BB9A-A1F0B7460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1700809"/>
            <a:ext cx="8208912" cy="720080"/>
          </a:xfrm>
        </p:spPr>
        <p:txBody>
          <a:bodyPr/>
          <a:lstStyle/>
          <a:p>
            <a:r>
              <a:rPr lang="en-GB" dirty="0"/>
              <a:t>Aims</a:t>
            </a:r>
          </a:p>
        </p:txBody>
      </p:sp>
    </p:spTree>
    <p:extLst>
      <p:ext uri="{BB962C8B-B14F-4D97-AF65-F5344CB8AC3E}">
        <p14:creationId xmlns:p14="http://schemas.microsoft.com/office/powerpoint/2010/main" val="157336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B41E6D-2FBF-4C61-9FE1-8C5FD8706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Database structure based on MDF template, with additional fields/tables which might be useful </a:t>
            </a:r>
            <a:endParaRPr lang="en-GB" dirty="0"/>
          </a:p>
          <a:p>
            <a:pPr lvl="0"/>
            <a:r>
              <a:rPr lang="en-US" dirty="0"/>
              <a:t>Bulk pre-populated with existing MDF descriptors (45 UG classes).  </a:t>
            </a:r>
            <a:endParaRPr lang="en-GB" dirty="0"/>
          </a:p>
          <a:p>
            <a:pPr lvl="0"/>
            <a:r>
              <a:rPr lang="en-US" dirty="0"/>
              <a:t>Front end to allow MDF details to be updated</a:t>
            </a:r>
            <a:endParaRPr lang="en-GB" dirty="0"/>
          </a:p>
          <a:p>
            <a:pPr lvl="0"/>
            <a:r>
              <a:rPr lang="en-US" dirty="0"/>
              <a:t>Function to autogenerate MDF document as pdf/web </a:t>
            </a:r>
            <a:endParaRPr lang="en-GB" dirty="0"/>
          </a:p>
          <a:p>
            <a:pPr lvl="1"/>
            <a:r>
              <a:rPr lang="en-GB" dirty="0"/>
              <a:t>Easier to maintain and use than existing MDF</a:t>
            </a:r>
          </a:p>
          <a:p>
            <a:pPr lvl="1"/>
            <a:r>
              <a:rPr lang="en-US" dirty="0"/>
              <a:t>Once the info is in the database, there is no need to duplicate</a:t>
            </a:r>
            <a:endParaRPr lang="en-GB" dirty="0"/>
          </a:p>
          <a:p>
            <a:pPr lvl="0"/>
            <a:r>
              <a:rPr lang="en-US" dirty="0"/>
              <a:t>Additional views (assessment schedule, module prerequisites, Rudimentary staff to module association)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50AA7E-5F45-4DA5-BBAF-2A4040D55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Key Functions</a:t>
            </a:r>
          </a:p>
        </p:txBody>
      </p:sp>
    </p:spTree>
    <p:extLst>
      <p:ext uri="{BB962C8B-B14F-4D97-AF65-F5344CB8AC3E}">
        <p14:creationId xmlns:p14="http://schemas.microsoft.com/office/powerpoint/2010/main" val="288891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1B7D68-89BC-44E2-90E3-338D9ED55DC5}"/>
              </a:ext>
            </a:extLst>
          </p:cNvPr>
          <p:cNvSpPr txBox="1"/>
          <p:nvPr/>
        </p:nvSpPr>
        <p:spPr>
          <a:xfrm>
            <a:off x="611560" y="4046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E1C909B-4F36-4DBD-B41C-8A88A6C378AC}"/>
              </a:ext>
            </a:extLst>
          </p:cNvPr>
          <p:cNvSpPr txBox="1">
            <a:spLocks/>
          </p:cNvSpPr>
          <p:nvPr/>
        </p:nvSpPr>
        <p:spPr>
          <a:xfrm>
            <a:off x="467544" y="215886"/>
            <a:ext cx="8208912" cy="72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dirty="0"/>
              <a:t>Sample MDF – Old Vs New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0E8D31-1047-4B83-9C06-302DDBD3B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"/>
          <a:stretch/>
        </p:blipFill>
        <p:spPr>
          <a:xfrm>
            <a:off x="0" y="2204864"/>
            <a:ext cx="4572000" cy="46805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AF1BA69-D7B6-4FDC-8B48-A32C07C479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13" t="28846" r="13042" b="5665"/>
          <a:stretch/>
        </p:blipFill>
        <p:spPr>
          <a:xfrm>
            <a:off x="4545093" y="2204864"/>
            <a:ext cx="4598907" cy="4680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65869E-0813-409F-A65B-768D1F706867}"/>
              </a:ext>
            </a:extLst>
          </p:cNvPr>
          <p:cNvSpPr txBox="1"/>
          <p:nvPr/>
        </p:nvSpPr>
        <p:spPr>
          <a:xfrm>
            <a:off x="395536" y="1486525"/>
            <a:ext cx="7641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can easily pull all the same data back out, and it can look however we want.</a:t>
            </a:r>
          </a:p>
          <a:p>
            <a:r>
              <a:rPr lang="en-GB" dirty="0"/>
              <a:t>Colour and other aesthetics are easy to change.</a:t>
            </a:r>
          </a:p>
        </p:txBody>
      </p:sp>
    </p:spTree>
    <p:extLst>
      <p:ext uri="{BB962C8B-B14F-4D97-AF65-F5344CB8AC3E}">
        <p14:creationId xmlns:p14="http://schemas.microsoft.com/office/powerpoint/2010/main" val="232349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1B7D68-89BC-44E2-90E3-338D9ED55DC5}"/>
              </a:ext>
            </a:extLst>
          </p:cNvPr>
          <p:cNvSpPr txBox="1"/>
          <p:nvPr/>
        </p:nvSpPr>
        <p:spPr>
          <a:xfrm>
            <a:off x="611560" y="4046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E1C909B-4F36-4DBD-B41C-8A88A6C378AC}"/>
              </a:ext>
            </a:extLst>
          </p:cNvPr>
          <p:cNvSpPr txBox="1">
            <a:spLocks/>
          </p:cNvSpPr>
          <p:nvPr/>
        </p:nvSpPr>
        <p:spPr>
          <a:xfrm>
            <a:off x="467544" y="215886"/>
            <a:ext cx="8208912" cy="72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dirty="0"/>
              <a:t>Examination Timeline View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F1BA69-D7B6-4FDC-8B48-A32C07C47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" y="3068960"/>
            <a:ext cx="9071074" cy="37170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65869E-0813-409F-A65B-768D1F706867}"/>
              </a:ext>
            </a:extLst>
          </p:cNvPr>
          <p:cNvSpPr txBox="1"/>
          <p:nvPr/>
        </p:nvSpPr>
        <p:spPr>
          <a:xfrm>
            <a:off x="395536" y="1486525"/>
            <a:ext cx="854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new view made possible by the database representation. Shows each semester broken </a:t>
            </a:r>
          </a:p>
          <a:p>
            <a:r>
              <a:rPr lang="en-GB" dirty="0"/>
              <a:t>down into 11 week + Exam period timelines with all deadlines represented</a:t>
            </a:r>
          </a:p>
        </p:txBody>
      </p:sp>
    </p:spTree>
    <p:extLst>
      <p:ext uri="{BB962C8B-B14F-4D97-AF65-F5344CB8AC3E}">
        <p14:creationId xmlns:p14="http://schemas.microsoft.com/office/powerpoint/2010/main" val="384352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1BA69-D7B6-4FDC-8B48-A32C07C479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56" r="11920"/>
          <a:stretch/>
        </p:blipFill>
        <p:spPr>
          <a:xfrm>
            <a:off x="4427984" y="909528"/>
            <a:ext cx="3816424" cy="5948473"/>
          </a:xfrm>
          <a:prstGeom prst="snip1Rect">
            <a:avLst>
              <a:gd name="adj" fmla="val 37250"/>
            </a:avLst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1B7D68-89BC-44E2-90E3-338D9ED55DC5}"/>
              </a:ext>
            </a:extLst>
          </p:cNvPr>
          <p:cNvSpPr txBox="1"/>
          <p:nvPr/>
        </p:nvSpPr>
        <p:spPr>
          <a:xfrm>
            <a:off x="611560" y="4046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E1C909B-4F36-4DBD-B41C-8A88A6C378AC}"/>
              </a:ext>
            </a:extLst>
          </p:cNvPr>
          <p:cNvSpPr txBox="1">
            <a:spLocks/>
          </p:cNvSpPr>
          <p:nvPr/>
        </p:nvSpPr>
        <p:spPr>
          <a:xfrm>
            <a:off x="467544" y="215886"/>
            <a:ext cx="8208912" cy="72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dirty="0"/>
              <a:t>Class Dependency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5869E-0813-409F-A65B-768D1F706867}"/>
              </a:ext>
            </a:extLst>
          </p:cNvPr>
          <p:cNvSpPr txBox="1"/>
          <p:nvPr/>
        </p:nvSpPr>
        <p:spPr>
          <a:xfrm>
            <a:off x="382639" y="1052736"/>
            <a:ext cx="3816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also span the data to </a:t>
            </a:r>
          </a:p>
          <a:p>
            <a:r>
              <a:rPr lang="en-GB" dirty="0"/>
              <a:t>automatically derive classes which follow on from or require one another. </a:t>
            </a:r>
          </a:p>
          <a:p>
            <a:r>
              <a:rPr lang="en-GB" dirty="0"/>
              <a:t>Shown here are all classes which require EE107 (→) and all classes which are required for EE468 (↓).</a:t>
            </a:r>
          </a:p>
          <a:p>
            <a:endParaRPr lang="en-GB" dirty="0"/>
          </a:p>
          <a:p>
            <a:r>
              <a:rPr lang="en-GB" dirty="0"/>
              <a:t>Note the repetition: classes are represented under several parents. This is deliberate, to show all requirements of each class in the tree, and is easy to change for other views.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F4DE0F-F956-4FB3-885F-22EF3B33A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15" y="4620184"/>
            <a:ext cx="3562847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7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1B7D68-89BC-44E2-90E3-338D9ED55DC5}"/>
              </a:ext>
            </a:extLst>
          </p:cNvPr>
          <p:cNvSpPr txBox="1"/>
          <p:nvPr/>
        </p:nvSpPr>
        <p:spPr>
          <a:xfrm>
            <a:off x="611560" y="4046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E1C909B-4F36-4DBD-B41C-8A88A6C378AC}"/>
              </a:ext>
            </a:extLst>
          </p:cNvPr>
          <p:cNvSpPr txBox="1">
            <a:spLocks/>
          </p:cNvSpPr>
          <p:nvPr/>
        </p:nvSpPr>
        <p:spPr>
          <a:xfrm>
            <a:off x="467544" y="215886"/>
            <a:ext cx="8208912" cy="72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dirty="0"/>
              <a:t>Example: Staff workload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3817D137-59B3-47AB-96DD-216E85B61590}"/>
              </a:ext>
            </a:extLst>
          </p:cNvPr>
          <p:cNvSpPr txBox="1">
            <a:spLocks/>
          </p:cNvSpPr>
          <p:nvPr/>
        </p:nvSpPr>
        <p:spPr>
          <a:xfrm>
            <a:off x="457200" y="1484784"/>
            <a:ext cx="8229600" cy="496855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System already supports named staff members and class – staff relationships. </a:t>
            </a:r>
          </a:p>
          <a:p>
            <a:r>
              <a:rPr lang="en-GB" dirty="0"/>
              <a:t>We know the total number of lecture, tutorial and lab hours for a single student from the existing MDFs. By accounting for either class size or number of lab/tutorial groups, it would be easy to calculate the total number of staff hours required of a given module.</a:t>
            </a:r>
          </a:p>
          <a:p>
            <a:r>
              <a:rPr lang="en-GB" dirty="0"/>
              <a:t>This could also allow staff to see their total teaching commitment at any given time.</a:t>
            </a:r>
          </a:p>
        </p:txBody>
      </p:sp>
    </p:spTree>
    <p:extLst>
      <p:ext uri="{BB962C8B-B14F-4D97-AF65-F5344CB8AC3E}">
        <p14:creationId xmlns:p14="http://schemas.microsoft.com/office/powerpoint/2010/main" val="129802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2EBF33-A08D-4E8E-A41A-B293FED68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208"/>
          <a:stretch/>
        </p:blipFill>
        <p:spPr>
          <a:xfrm>
            <a:off x="1045173" y="1484784"/>
            <a:ext cx="7053653" cy="530869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C7E173F-6B9C-4999-83F7-9A8A7BF2F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215886"/>
            <a:ext cx="8208912" cy="720080"/>
          </a:xfrm>
        </p:spPr>
        <p:txBody>
          <a:bodyPr/>
          <a:lstStyle/>
          <a:p>
            <a:r>
              <a:rPr lang="en-GB" dirty="0"/>
              <a:t>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7624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1B7D68-89BC-44E2-90E3-338D9ED55DC5}"/>
              </a:ext>
            </a:extLst>
          </p:cNvPr>
          <p:cNvSpPr txBox="1"/>
          <p:nvPr/>
        </p:nvSpPr>
        <p:spPr>
          <a:xfrm>
            <a:off x="611560" y="4046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E1C909B-4F36-4DBD-B41C-8A88A6C378AC}"/>
              </a:ext>
            </a:extLst>
          </p:cNvPr>
          <p:cNvSpPr txBox="1">
            <a:spLocks/>
          </p:cNvSpPr>
          <p:nvPr/>
        </p:nvSpPr>
        <p:spPr>
          <a:xfrm>
            <a:off x="467544" y="215886"/>
            <a:ext cx="8208912" cy="72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dirty="0"/>
              <a:t>Sample MDF – Old Vs New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F1BA69-D7B6-4FDC-8B48-A32C07C47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13" t="28846" r="13042" b="5665"/>
          <a:stretch/>
        </p:blipFill>
        <p:spPr>
          <a:xfrm>
            <a:off x="4545093" y="2204865"/>
            <a:ext cx="4598907" cy="4680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65869E-0813-409F-A65B-768D1F706867}"/>
              </a:ext>
            </a:extLst>
          </p:cNvPr>
          <p:cNvSpPr txBox="1"/>
          <p:nvPr/>
        </p:nvSpPr>
        <p:spPr>
          <a:xfrm>
            <a:off x="395536" y="1486525"/>
            <a:ext cx="7641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can easily pull all the same data back out, and it can look however we want.</a:t>
            </a:r>
          </a:p>
          <a:p>
            <a:r>
              <a:rPr lang="en-GB" dirty="0"/>
              <a:t>Colour and other aesthetics are easy to change.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BCBD38B-FCD0-4793-B019-C4BF6678C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208"/>
          <a:stretch/>
        </p:blipFill>
        <p:spPr>
          <a:xfrm>
            <a:off x="-20303" y="3401755"/>
            <a:ext cx="4592303" cy="345624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27057E6-9CB4-427F-84A5-6CA247FE3979}"/>
              </a:ext>
            </a:extLst>
          </p:cNvPr>
          <p:cNvSpPr/>
          <p:nvPr/>
        </p:nvSpPr>
        <p:spPr>
          <a:xfrm>
            <a:off x="1115616" y="3429000"/>
            <a:ext cx="1152128" cy="273630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D06F58-F852-44C0-B1EA-5A4E1327BC0E}"/>
              </a:ext>
            </a:extLst>
          </p:cNvPr>
          <p:cNvSpPr/>
          <p:nvPr/>
        </p:nvSpPr>
        <p:spPr>
          <a:xfrm>
            <a:off x="5148064" y="3140968"/>
            <a:ext cx="1368152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399A52-15C1-4750-B4EC-B36D5ADBDD1E}"/>
              </a:ext>
            </a:extLst>
          </p:cNvPr>
          <p:cNvSpPr/>
          <p:nvPr/>
        </p:nvSpPr>
        <p:spPr>
          <a:xfrm>
            <a:off x="5174882" y="3403211"/>
            <a:ext cx="837278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8A53BA-9147-43B9-8558-84E1CB5B9369}"/>
              </a:ext>
            </a:extLst>
          </p:cNvPr>
          <p:cNvSpPr/>
          <p:nvPr/>
        </p:nvSpPr>
        <p:spPr>
          <a:xfrm>
            <a:off x="7524328" y="335699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A37BAC-CB70-4342-8092-ADEFB1C0E95E}"/>
              </a:ext>
            </a:extLst>
          </p:cNvPr>
          <p:cNvSpPr/>
          <p:nvPr/>
        </p:nvSpPr>
        <p:spPr>
          <a:xfrm>
            <a:off x="5164595" y="3933056"/>
            <a:ext cx="1476000" cy="10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113E28-DEA5-4767-A5FF-7F41DE741FA5}"/>
              </a:ext>
            </a:extLst>
          </p:cNvPr>
          <p:cNvSpPr/>
          <p:nvPr/>
        </p:nvSpPr>
        <p:spPr>
          <a:xfrm>
            <a:off x="-20303" y="3500421"/>
            <a:ext cx="1152128" cy="108012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6C52FD-9C7B-4ADA-AF07-597F4CE75630}"/>
              </a:ext>
            </a:extLst>
          </p:cNvPr>
          <p:cNvSpPr/>
          <p:nvPr/>
        </p:nvSpPr>
        <p:spPr>
          <a:xfrm>
            <a:off x="5164596" y="3589322"/>
            <a:ext cx="2287724" cy="34373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2C4356-317F-41BA-9B5A-4370A3C9A4B9}"/>
              </a:ext>
            </a:extLst>
          </p:cNvPr>
          <p:cNvSpPr/>
          <p:nvPr/>
        </p:nvSpPr>
        <p:spPr>
          <a:xfrm>
            <a:off x="2411760" y="4509120"/>
            <a:ext cx="991903" cy="72008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BFAD6A-0075-4D4B-B97F-7EFD77978937}"/>
              </a:ext>
            </a:extLst>
          </p:cNvPr>
          <p:cNvSpPr/>
          <p:nvPr/>
        </p:nvSpPr>
        <p:spPr>
          <a:xfrm>
            <a:off x="5160044" y="4051283"/>
            <a:ext cx="1212156" cy="14401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3DDF55-D986-45A4-809C-2EC8B4FC4A62}"/>
              </a:ext>
            </a:extLst>
          </p:cNvPr>
          <p:cNvSpPr/>
          <p:nvPr/>
        </p:nvSpPr>
        <p:spPr>
          <a:xfrm>
            <a:off x="5155282" y="4473116"/>
            <a:ext cx="2287724" cy="2520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A32DED-ECE1-4AD2-8F3E-AB3BBAE18ED3}"/>
              </a:ext>
            </a:extLst>
          </p:cNvPr>
          <p:cNvSpPr/>
          <p:nvPr/>
        </p:nvSpPr>
        <p:spPr>
          <a:xfrm>
            <a:off x="5164594" y="5205880"/>
            <a:ext cx="3511861" cy="383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41EDBC-EDE7-4FC9-9EE7-54A9D9126280}"/>
              </a:ext>
            </a:extLst>
          </p:cNvPr>
          <p:cNvSpPr/>
          <p:nvPr/>
        </p:nvSpPr>
        <p:spPr>
          <a:xfrm>
            <a:off x="5174882" y="6043886"/>
            <a:ext cx="3501573" cy="697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797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520</Words>
  <Application>Microsoft Office PowerPoint</Application>
  <PresentationFormat>On-screen Show (4:3)</PresentationFormat>
  <Paragraphs>53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Support tool for visualisation of undergraduate module information in EEE</vt:lpstr>
      <vt:lpstr>Aims</vt:lpstr>
      <vt:lpstr>Key Functions</vt:lpstr>
      <vt:lpstr>PowerPoint Presentation</vt:lpstr>
      <vt:lpstr>PowerPoint Presentation</vt:lpstr>
      <vt:lpstr>PowerPoint Presentation</vt:lpstr>
      <vt:lpstr>PowerPoint Presentation</vt:lpstr>
      <vt:lpstr>Database Schema</vt:lpstr>
      <vt:lpstr>PowerPoint Presentation</vt:lpstr>
      <vt:lpstr>PowerPoint Presentation</vt:lpstr>
      <vt:lpstr>PowerPoint Presentation</vt:lpstr>
      <vt:lpstr>PowerPoint Presentation</vt:lpstr>
    </vt:vector>
  </TitlesOfParts>
  <Company>University of Strathclyde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Services</dc:creator>
  <cp:lastModifiedBy>Andrew Fagan</cp:lastModifiedBy>
  <cp:revision>59</cp:revision>
  <dcterms:created xsi:type="dcterms:W3CDTF">2011-09-15T12:59:51Z</dcterms:created>
  <dcterms:modified xsi:type="dcterms:W3CDTF">2020-03-09T16:12:06Z</dcterms:modified>
</cp:coreProperties>
</file>