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76" r:id="rId5"/>
    <p:sldId id="259" r:id="rId6"/>
    <p:sldId id="260" r:id="rId7"/>
    <p:sldId id="261" r:id="rId8"/>
    <p:sldId id="275" r:id="rId9"/>
    <p:sldId id="277" r:id="rId10"/>
    <p:sldId id="262" r:id="rId11"/>
    <p:sldId id="263" r:id="rId12"/>
    <p:sldId id="280" r:id="rId13"/>
    <p:sldId id="281" r:id="rId14"/>
    <p:sldId id="264" r:id="rId15"/>
    <p:sldId id="268" r:id="rId16"/>
    <p:sldId id="265" r:id="rId17"/>
    <p:sldId id="278" r:id="rId18"/>
    <p:sldId id="274" r:id="rId19"/>
    <p:sldId id="279"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946"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MG-190e-EVO2/Smart_Parking_Syste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07/s11277-022-09705-y" TargetMode="External"/><Relationship Id="rId2" Type="http://schemas.openxmlformats.org/officeDocument/2006/relationships/hyperlink" Target="https://ieeexplore.ieee.org/document/979577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2800">
                <a:solidFill>
                  <a:schemeClr val="tx1"/>
                </a:solidFill>
                <a:latin typeface="Cambria" panose="02040503050406030204" pitchFamily="18" charset="0"/>
                <a:ea typeface="Cambria" panose="02040503050406030204" pitchFamily="18" charset="0"/>
              </a:rPr>
              <a:t>SMART PARKING MANAGEMENT SYSTEM</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Sudha Y</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CSE-IOT</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S P ANANDRAJ </a:t>
            </a: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Dr. NAGARAJA S R</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7269FA81-B22E-1E44-295E-0860C8D767F9}"/>
              </a:ext>
            </a:extLst>
          </p:cNvPr>
          <p:cNvGraphicFramePr>
            <a:graphicFrameLocks noGrp="1"/>
          </p:cNvGraphicFramePr>
          <p:nvPr>
            <p:extLst>
              <p:ext uri="{D42A27DB-BD31-4B8C-83A1-F6EECF244321}">
                <p14:modId xmlns:p14="http://schemas.microsoft.com/office/powerpoint/2010/main" val="859420108"/>
              </p:ext>
            </p:extLst>
          </p:nvPr>
        </p:nvGraphicFramePr>
        <p:xfrm>
          <a:off x="553356" y="3083360"/>
          <a:ext cx="5418666" cy="138177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2236661684"/>
                    </a:ext>
                  </a:extLst>
                </a:gridCol>
                <a:gridCol w="3333666">
                  <a:extLst>
                    <a:ext uri="{9D8B030D-6E8A-4147-A177-3AD203B41FA5}">
                      <a16:colId xmlns:a16="http://schemas.microsoft.com/office/drawing/2014/main" val="1882630812"/>
                    </a:ext>
                  </a:extLst>
                </a:gridCol>
              </a:tblGrid>
              <a:tr h="370840">
                <a:tc>
                  <a:txBody>
                    <a:bodyPr/>
                    <a:lstStyle/>
                    <a:p>
                      <a:pPr marL="0" marR="0" lvl="0" indent="0" algn="ctr" rtl="0">
                        <a:spcBef>
                          <a:spcPts val="0"/>
                        </a:spcBef>
                        <a:spcAft>
                          <a:spcPts val="0"/>
                        </a:spcAft>
                        <a:buFont typeface="+mj-lt"/>
                        <a:buNone/>
                      </a:pPr>
                      <a:r>
                        <a:rPr lang="en-IN" sz="1800" u="none" strike="noStrike" cap="none" dirty="0"/>
                        <a:t>20211CIT0159</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IN" sz="1800" u="none" strike="noStrike" cap="none" dirty="0"/>
                        <a:t>VENKATESH N DHARWARD</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48521786"/>
                  </a:ext>
                </a:extLst>
              </a:tr>
              <a:tr h="370840">
                <a:tc>
                  <a:txBody>
                    <a:bodyPr/>
                    <a:lstStyle/>
                    <a:p>
                      <a:pPr marL="0" marR="0" lvl="0" indent="0" algn="ctr" rtl="0">
                        <a:spcBef>
                          <a:spcPts val="0"/>
                        </a:spcBef>
                        <a:spcAft>
                          <a:spcPts val="0"/>
                        </a:spcAft>
                        <a:buNone/>
                      </a:pPr>
                      <a:r>
                        <a:rPr lang="en-IN" sz="1800" u="none" strike="noStrike" cap="none" dirty="0"/>
                        <a:t>20211CIT0142</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IN" sz="1800" u="none" strike="noStrike" cap="none" dirty="0"/>
                        <a:t>SANIYA KOUSAR</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922276623"/>
                  </a:ext>
                </a:extLst>
              </a:tr>
              <a:tr h="370840">
                <a:tc>
                  <a:txBody>
                    <a:bodyPr/>
                    <a:lstStyle/>
                    <a:p>
                      <a:pPr marL="0" marR="0" lvl="0" indent="0" algn="ctr" rtl="0">
                        <a:spcBef>
                          <a:spcPts val="0"/>
                        </a:spcBef>
                        <a:spcAft>
                          <a:spcPts val="0"/>
                        </a:spcAft>
                        <a:buNone/>
                      </a:pPr>
                      <a:r>
                        <a:rPr lang="en-IN" sz="1800" u="none" strike="noStrike" cap="none" dirty="0"/>
                        <a:t>20211CIT0155</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IN" sz="1800" u="none" strike="noStrike" cap="none" dirty="0"/>
                        <a:t>JAGRUTHI S REDDY</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90394869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Picture 3">
            <a:extLst>
              <a:ext uri="{FF2B5EF4-FFF2-40B4-BE49-F238E27FC236}">
                <a16:creationId xmlns:a16="http://schemas.microsoft.com/office/drawing/2014/main" id="{6A46DB33-8826-4735-9904-3D51F15B4C41}"/>
              </a:ext>
            </a:extLst>
          </p:cNvPr>
          <p:cNvPicPr>
            <a:picLocks/>
          </p:cNvPicPr>
          <p:nvPr/>
        </p:nvPicPr>
        <p:blipFill>
          <a:blip r:embed="rId2"/>
          <a:stretch>
            <a:fillRect/>
          </a:stretch>
        </p:blipFill>
        <p:spPr>
          <a:xfrm>
            <a:off x="762000" y="1428475"/>
            <a:ext cx="10668000" cy="3807758"/>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sp>
        <p:nvSpPr>
          <p:cNvPr id="3" name="Content Placeholder 2"/>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The expected outcomes of this research are: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Improved accuracy:</a:t>
            </a:r>
            <a:r>
              <a:rPr lang="en-US" dirty="0">
                <a:latin typeface="Times New Roman" panose="02020603050405020304" pitchFamily="18" charset="0"/>
                <a:cs typeface="Times New Roman" panose="02020603050405020304" pitchFamily="18" charset="0"/>
              </a:rPr>
              <a:t> The proposed smart parking system is expected to achieve significantly higher accuracy in detecting empty parking spaces compared to existing methods, even in challenging conditions.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Reduced manual effort:</a:t>
            </a:r>
            <a:r>
              <a:rPr lang="en-US" dirty="0">
                <a:latin typeface="Times New Roman" panose="02020603050405020304" pitchFamily="18" charset="0"/>
                <a:cs typeface="Times New Roman" panose="02020603050405020304" pitchFamily="18" charset="0"/>
              </a:rPr>
              <a:t> The system will eliminate the need for manual marking of parking spaces, saving time and resources.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Real-time updates:</a:t>
            </a:r>
            <a:r>
              <a:rPr lang="en-US" dirty="0">
                <a:latin typeface="Times New Roman" panose="02020603050405020304" pitchFamily="18" charset="0"/>
                <a:cs typeface="Times New Roman" panose="02020603050405020304" pitchFamily="18" charset="0"/>
              </a:rPr>
              <a:t> The system will provide real-time information about parking availability, enabling drivers to make informed decisions and reduce search times.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The system will be designed to handle large parking areas and adapt to changes in camera configurations or environmental conditions.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Enhanced user experience:</a:t>
            </a:r>
            <a:r>
              <a:rPr lang="en-US" dirty="0">
                <a:latin typeface="Times New Roman" panose="02020603050405020304" pitchFamily="18" charset="0"/>
                <a:cs typeface="Times New Roman" panose="02020603050405020304" pitchFamily="18" charset="0"/>
              </a:rPr>
              <a:t> The system will provide a more convenient and efficient parking experience for drivers, reducing frustration and improving overall satisfaction.</a:t>
            </a:r>
          </a:p>
          <a:p>
            <a:endParaRPr lang="en-GB" dirty="0"/>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4E28F-E708-4704-FEBB-5F8A59104D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EB118D-09C8-EBF8-919F-8D23EBB6F5A2}"/>
              </a:ext>
            </a:extLst>
          </p:cNvPr>
          <p:cNvSpPr>
            <a:spLocks noGrp="1"/>
          </p:cNvSpPr>
          <p:nvPr>
            <p:ph type="title"/>
          </p:nvPr>
        </p:nvSpPr>
        <p:spPr/>
        <p:txBody>
          <a:bodyPr/>
          <a:lstStyle/>
          <a:p>
            <a:r>
              <a:rPr lang="en-GB" dirty="0"/>
              <a:t>Outcomes</a:t>
            </a:r>
          </a:p>
        </p:txBody>
      </p:sp>
      <p:pic>
        <p:nvPicPr>
          <p:cNvPr id="9" name="Picture 8">
            <a:extLst>
              <a:ext uri="{FF2B5EF4-FFF2-40B4-BE49-F238E27FC236}">
                <a16:creationId xmlns:a16="http://schemas.microsoft.com/office/drawing/2014/main" id="{A068BB4C-2FB6-DABA-EF2F-DD566073E5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flipH="1" flipV="1">
            <a:off x="6004560" y="1084582"/>
            <a:ext cx="5476240" cy="2735578"/>
          </a:xfrm>
          <a:prstGeom prst="rect">
            <a:avLst/>
          </a:prstGeom>
        </p:spPr>
      </p:pic>
      <p:pic>
        <p:nvPicPr>
          <p:cNvPr id="11" name="Picture 10">
            <a:extLst>
              <a:ext uri="{FF2B5EF4-FFF2-40B4-BE49-F238E27FC236}">
                <a16:creationId xmlns:a16="http://schemas.microsoft.com/office/drawing/2014/main" id="{55F1EF31-E3E4-70A4-2C28-1EE7AB2490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00" y="1084581"/>
            <a:ext cx="5090160" cy="2735579"/>
          </a:xfrm>
          <a:prstGeom prst="rect">
            <a:avLst/>
          </a:prstGeom>
        </p:spPr>
      </p:pic>
      <p:pic>
        <p:nvPicPr>
          <p:cNvPr id="13" name="Picture 12">
            <a:extLst>
              <a:ext uri="{FF2B5EF4-FFF2-40B4-BE49-F238E27FC236}">
                <a16:creationId xmlns:a16="http://schemas.microsoft.com/office/drawing/2014/main" id="{0AD6704A-0FB8-7A7C-EFD7-2F74A53AD8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4560" y="3964943"/>
            <a:ext cx="5476240" cy="2472874"/>
          </a:xfrm>
          <a:prstGeom prst="rect">
            <a:avLst/>
          </a:prstGeom>
        </p:spPr>
      </p:pic>
      <p:pic>
        <p:nvPicPr>
          <p:cNvPr id="15" name="Picture 14">
            <a:extLst>
              <a:ext uri="{FF2B5EF4-FFF2-40B4-BE49-F238E27FC236}">
                <a16:creationId xmlns:a16="http://schemas.microsoft.com/office/drawing/2014/main" id="{C11D3011-6151-948D-8549-3124724304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2800" y="3964944"/>
            <a:ext cx="5090160" cy="2472874"/>
          </a:xfrm>
          <a:prstGeom prst="rect">
            <a:avLst/>
          </a:prstGeom>
        </p:spPr>
      </p:pic>
    </p:spTree>
    <p:extLst>
      <p:ext uri="{BB962C8B-B14F-4D97-AF65-F5344CB8AC3E}">
        <p14:creationId xmlns:p14="http://schemas.microsoft.com/office/powerpoint/2010/main" val="3345581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A7624-AE3E-8234-8C19-13C9ACBBBE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FB29E8-C935-10CA-CCF0-435CDF4977A4}"/>
              </a:ext>
            </a:extLst>
          </p:cNvPr>
          <p:cNvSpPr>
            <a:spLocks noGrp="1"/>
          </p:cNvSpPr>
          <p:nvPr>
            <p:ph type="title"/>
          </p:nvPr>
        </p:nvSpPr>
        <p:spPr/>
        <p:txBody>
          <a:bodyPr/>
          <a:lstStyle/>
          <a:p>
            <a:r>
              <a:rPr lang="en-GB" dirty="0"/>
              <a:t>Future Enhancements</a:t>
            </a:r>
          </a:p>
        </p:txBody>
      </p:sp>
      <p:sp>
        <p:nvSpPr>
          <p:cNvPr id="3" name="Rectangle 1">
            <a:extLst>
              <a:ext uri="{FF2B5EF4-FFF2-40B4-BE49-F238E27FC236}">
                <a16:creationId xmlns:a16="http://schemas.microsoft.com/office/drawing/2014/main" id="{A2DC2638-9044-018B-E05D-C16034A331DC}"/>
              </a:ext>
            </a:extLst>
          </p:cNvPr>
          <p:cNvSpPr>
            <a:spLocks noChangeArrowheads="1"/>
          </p:cNvSpPr>
          <p:nvPr/>
        </p:nvSpPr>
        <p:spPr bwMode="auto">
          <a:xfrm>
            <a:off x="797560" y="1037689"/>
            <a:ext cx="1059688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Implementation of Edge AI for Decentralization: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Deploying advanced edge computing devices like NVIDIA Jetson Orin for on-site processing to further reduce latency and reliance on centralized servers.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 for Multi-Level Parking Structures: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Extending the system to handle complex multi-level parking facilities by integrating additional cameras and 3D mapping technologies.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Incorporation of Predictive Analytics: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Leveraging historical parking data and machine learning algorithms to predict parking slot availability, aiding drivers in planning ahead.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Solar-Powered Camera and Edge Units: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Enhancing sustainability by using solar-powered hardware components to reduce energy consumption and operational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Traffic Integration: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Connecting the parking system with city traffic management systems to direct vehicles to less-congested areas with available parking.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Augmented User Interfaces: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Developing mobile applications or dashboard interfaces with advanced features like navigation to vacant slots, parking history tracking, and real-time notifications.</a:t>
            </a:r>
          </a:p>
        </p:txBody>
      </p:sp>
    </p:spTree>
    <p:extLst>
      <p:ext uri="{BB962C8B-B14F-4D97-AF65-F5344CB8AC3E}">
        <p14:creationId xmlns:p14="http://schemas.microsoft.com/office/powerpoint/2010/main" val="4135287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conclusion, this research aims to develop a robust and efficient smart parking system that can address the challenges of current approaches. By leveraging deep learning techniques, the proposed system is expected to achieve significant improvements in accuracy, automation, and scalability. The expected outcomes of this research have the potential to make a significant impact on urban parking management and improve the quality of life for city dwellers.</a:t>
            </a:r>
            <a:endParaRPr lang="en-GB"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GitHub: AMG-190e-EVO2</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https://github.com/AMG-190e-EVO2/Smart_Parking_System</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Chen, Y., &amp; Wu, S. (2019). A Deep Learning-Based Smart Parking System for Real-Time Occupancy Detection.</a:t>
            </a:r>
            <a:r>
              <a:rPr lang="en-US" dirty="0">
                <a:latin typeface="Times New Roman" panose="02020603050405020304" pitchFamily="18" charset="0"/>
                <a:cs typeface="Times New Roman" panose="02020603050405020304" pitchFamily="18" charset="0"/>
              </a:rPr>
              <a:t> IEEE Transactions on Intelligent Transportation Systems, 20(1), 321-332.</a:t>
            </a:r>
          </a:p>
          <a:p>
            <a:r>
              <a:rPr lang="en-US" b="1" dirty="0">
                <a:latin typeface="Times New Roman" panose="02020603050405020304" pitchFamily="18" charset="0"/>
                <a:cs typeface="Times New Roman" panose="02020603050405020304" pitchFamily="18" charset="0"/>
              </a:rPr>
              <a:t>Zhang, X., &amp; Li, Z. (2015). A Deep Learning-Based Smart Parking System for Real-Time Occupancy Detection.</a:t>
            </a:r>
            <a:r>
              <a:rPr lang="en-US" dirty="0">
                <a:latin typeface="Times New Roman" panose="02020603050405020304" pitchFamily="18" charset="0"/>
                <a:cs typeface="Times New Roman" panose="02020603050405020304" pitchFamily="18" charset="0"/>
              </a:rPr>
              <a:t> IEEE Transactions on Intelligent Transportation Systems, 16(1), 321-332.</a:t>
            </a:r>
          </a:p>
          <a:p>
            <a:r>
              <a:rPr lang="en-US" b="1" dirty="0">
                <a:latin typeface="Times New Roman" panose="02020603050405020304" pitchFamily="18" charset="0"/>
                <a:cs typeface="Times New Roman" panose="02020603050405020304" pitchFamily="18" charset="0"/>
              </a:rPr>
              <a:t>Wang, J., &amp; Chen, Y. (2016). A Real-Time Smart Parking System Using Deep Learning and IoT.</a:t>
            </a:r>
            <a:r>
              <a:rPr lang="en-US" dirty="0">
                <a:latin typeface="Times New Roman" panose="02020603050405020304" pitchFamily="18" charset="0"/>
                <a:cs typeface="Times New Roman" panose="02020603050405020304" pitchFamily="18" charset="0"/>
              </a:rPr>
              <a:t> IEEE Internet of Things Journal, 3(1), 123-132.</a:t>
            </a:r>
          </a:p>
          <a:p>
            <a:r>
              <a:rPr lang="en-IN" dirty="0" err="1">
                <a:latin typeface="Cambria" panose="02040503050406030204" pitchFamily="18" charset="0"/>
                <a:ea typeface="Cambria" panose="02040503050406030204" pitchFamily="18" charset="0"/>
              </a:rPr>
              <a:t>Raktim</a:t>
            </a:r>
            <a:r>
              <a:rPr lang="en-IN" dirty="0">
                <a:latin typeface="Cambria" panose="02040503050406030204" pitchFamily="18" charset="0"/>
                <a:ea typeface="Cambria" panose="02040503050406030204" pitchFamily="18" charset="0"/>
              </a:rPr>
              <a:t> Raihan </a:t>
            </a:r>
            <a:r>
              <a:rPr lang="en-IN" dirty="0" err="1">
                <a:latin typeface="Cambria" panose="02040503050406030204" pitchFamily="18" charset="0"/>
                <a:ea typeface="Cambria" panose="02040503050406030204" pitchFamily="18" charset="0"/>
              </a:rPr>
              <a:t>Prova</a:t>
            </a:r>
            <a:r>
              <a:rPr lang="en-IN" dirty="0">
                <a:latin typeface="Cambria" panose="02040503050406030204" pitchFamily="18" charset="0"/>
                <a:ea typeface="Cambria" panose="02040503050406030204" pitchFamily="18" charset="0"/>
              </a:rPr>
              <a:t>, Title </a:t>
            </a:r>
            <a:r>
              <a:rPr lang="en-IN" dirty="0" err="1">
                <a:latin typeface="Cambria" panose="02040503050406030204" pitchFamily="18" charset="0"/>
                <a:ea typeface="Cambria" panose="02040503050406030204" pitchFamily="18" charset="0"/>
              </a:rPr>
              <a:t>Shinha</a:t>
            </a:r>
            <a:r>
              <a:rPr lang="en-IN" dirty="0">
                <a:latin typeface="Cambria" panose="02040503050406030204" pitchFamily="18" charset="0"/>
                <a:ea typeface="Cambria" panose="02040503050406030204" pitchFamily="18" charset="0"/>
              </a:rPr>
              <a:t>, Anamika </a:t>
            </a:r>
            <a:r>
              <a:rPr lang="en-IN" dirty="0" err="1">
                <a:latin typeface="Cambria" panose="02040503050406030204" pitchFamily="18" charset="0"/>
                <a:ea typeface="Cambria" panose="02040503050406030204" pitchFamily="18" charset="0"/>
              </a:rPr>
              <a:t>Basak</a:t>
            </a:r>
            <a:r>
              <a:rPr lang="en-IN" dirty="0">
                <a:latin typeface="Cambria" panose="02040503050406030204" pitchFamily="18" charset="0"/>
                <a:ea typeface="Cambria" panose="02040503050406030204" pitchFamily="18" charset="0"/>
              </a:rPr>
              <a:t> Pew, </a:t>
            </a:r>
            <a:r>
              <a:rPr lang="en-IN" dirty="0" err="1">
                <a:latin typeface="Cambria" panose="02040503050406030204" pitchFamily="18" charset="0"/>
                <a:ea typeface="Cambria" panose="02040503050406030204" pitchFamily="18" charset="0"/>
              </a:rPr>
              <a:t>Rashedur</a:t>
            </a:r>
            <a:r>
              <a:rPr lang="en-IN" dirty="0">
                <a:latin typeface="Cambria" panose="02040503050406030204" pitchFamily="18" charset="0"/>
                <a:ea typeface="Cambria" panose="02040503050406030204" pitchFamily="18" charset="0"/>
              </a:rPr>
              <a:t> M. Rahman (2010). </a:t>
            </a:r>
            <a:r>
              <a:rPr lang="en-US" dirty="0">
                <a:latin typeface="Cambria" panose="02040503050406030204" pitchFamily="18" charset="0"/>
                <a:ea typeface="Cambria" panose="02040503050406030204" pitchFamily="18" charset="0"/>
              </a:rPr>
              <a:t>A Real-Time Parking Space Occupancy Detection Using Deep Learning Model. </a:t>
            </a:r>
            <a:r>
              <a:rPr lang="en-IN" dirty="0">
                <a:latin typeface="Cambria" panose="02040503050406030204" pitchFamily="18" charset="0"/>
                <a:ea typeface="Cambria" panose="02040503050406030204" pitchFamily="18" charset="0"/>
                <a:hlinkClick r:id="rId2"/>
              </a:rPr>
              <a:t>https://ieeexplore.ieee.org/document/9795771</a:t>
            </a:r>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Nithya, R., Priya, V., </a:t>
            </a:r>
            <a:r>
              <a:rPr lang="en-IN" dirty="0" err="1">
                <a:latin typeface="Cambria" panose="02040503050406030204" pitchFamily="18" charset="0"/>
                <a:ea typeface="Cambria" panose="02040503050406030204" pitchFamily="18" charset="0"/>
              </a:rPr>
              <a:t>Sathiya</a:t>
            </a:r>
            <a:r>
              <a:rPr lang="en-IN" dirty="0">
                <a:latin typeface="Cambria" panose="02040503050406030204" pitchFamily="18" charset="0"/>
                <a:ea typeface="Cambria" panose="02040503050406030204" pitchFamily="18" charset="0"/>
              </a:rPr>
              <a:t> Kumar, C. et al. A Smart Parking System: An IoT Based Computer Vision Approach for Free Parking Spot Detection Using Faster R-CNN with YOLOv3 Method. Wireless </a:t>
            </a:r>
            <a:r>
              <a:rPr lang="en-IN" dirty="0" err="1">
                <a:latin typeface="Cambria" panose="02040503050406030204" pitchFamily="18" charset="0"/>
                <a:ea typeface="Cambria" panose="02040503050406030204" pitchFamily="18" charset="0"/>
              </a:rPr>
              <a:t>Pers</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Commun</a:t>
            </a:r>
            <a:r>
              <a:rPr lang="en-IN" dirty="0">
                <a:latin typeface="Cambria" panose="02040503050406030204" pitchFamily="18" charset="0"/>
                <a:ea typeface="Cambria" panose="02040503050406030204" pitchFamily="18" charset="0"/>
              </a:rPr>
              <a:t> 125, 3205–3225 (2022). </a:t>
            </a:r>
            <a:r>
              <a:rPr lang="en-IN" dirty="0">
                <a:latin typeface="Cambria" panose="02040503050406030204" pitchFamily="18" charset="0"/>
                <a:ea typeface="Cambria" panose="02040503050406030204" pitchFamily="18" charset="0"/>
                <a:hlinkClick r:id="rId3"/>
              </a:rPr>
              <a:t>https://doi.org/10.1007/s11277-022-09705-y</a:t>
            </a:r>
            <a:endParaRPr lang="en-IN" dirty="0">
              <a:latin typeface="Cambria" panose="02040503050406030204" pitchFamily="18" charset="0"/>
              <a:ea typeface="Cambria" panose="02040503050406030204" pitchFamily="18" charset="0"/>
            </a:endParaRPr>
          </a:p>
          <a:p>
            <a:endParaRPr lang="en-GB"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Park, H., &amp; Kim, C. (2023). A Deep Learning-Based Smart Parking System for Real-Time Occupancy Detection.</a:t>
            </a:r>
            <a:r>
              <a:rPr lang="en-US" dirty="0">
                <a:latin typeface="Times New Roman" panose="02020603050405020304" pitchFamily="18" charset="0"/>
                <a:cs typeface="Times New Roman" panose="02020603050405020304" pitchFamily="18" charset="0"/>
              </a:rPr>
              <a:t> IEEE Transactions on Intelligent Transportation Systems, 24(1), 102-113.</a:t>
            </a:r>
          </a:p>
          <a:p>
            <a:r>
              <a:rPr lang="en-US" b="1" dirty="0">
                <a:latin typeface="Times New Roman" panose="02020603050405020304" pitchFamily="18" charset="0"/>
                <a:cs typeface="Times New Roman" panose="02020603050405020304" pitchFamily="18" charset="0"/>
              </a:rPr>
              <a:t>Liu, Y., &amp; He, X. (2022). A Hybrid Approach for Real-Time Parking Space Detection Using Deep Learning and Computer Vision.</a:t>
            </a:r>
            <a:r>
              <a:rPr lang="en-US" dirty="0">
                <a:latin typeface="Times New Roman" panose="02020603050405020304" pitchFamily="18" charset="0"/>
                <a:cs typeface="Times New Roman" panose="02020603050405020304" pitchFamily="18" charset="0"/>
              </a:rPr>
              <a:t> Sensors, 22(12), 4523.</a:t>
            </a:r>
          </a:p>
          <a:p>
            <a:r>
              <a:rPr lang="en-US" b="1" dirty="0">
                <a:latin typeface="Times New Roman" panose="02020603050405020304" pitchFamily="18" charset="0"/>
                <a:cs typeface="Times New Roman" panose="02020603050405020304" pitchFamily="18" charset="0"/>
              </a:rPr>
              <a:t>Wang, Z., &amp; Zhang, Y. (2021). An Efficient Smart Parking System Based on Deep Learning and IoT.</a:t>
            </a:r>
            <a:r>
              <a:rPr lang="en-US" dirty="0">
                <a:latin typeface="Times New Roman" panose="02020603050405020304" pitchFamily="18" charset="0"/>
                <a:cs typeface="Times New Roman" panose="02020603050405020304" pitchFamily="18" charset="0"/>
              </a:rPr>
              <a:t> Journal of Internet Technology, 22(1), 123-132.</a:t>
            </a:r>
          </a:p>
          <a:p>
            <a:r>
              <a:rPr lang="en-US" b="1" dirty="0">
                <a:latin typeface="Times New Roman" panose="02020603050405020304" pitchFamily="18" charset="0"/>
                <a:cs typeface="Times New Roman" panose="02020603050405020304" pitchFamily="18" charset="0"/>
              </a:rPr>
              <a:t>Zhang, L., &amp; Li, G. (2020). A Real-Time Smart Parking System Using Deep Learning and IoT.</a:t>
            </a:r>
            <a:r>
              <a:rPr lang="en-US" dirty="0">
                <a:latin typeface="Times New Roman" panose="02020603050405020304" pitchFamily="18" charset="0"/>
                <a:cs typeface="Times New Roman" panose="02020603050405020304" pitchFamily="18" charset="0"/>
              </a:rPr>
              <a:t> IEEE Internet of Things Journal, 7(1), 234-245.</a:t>
            </a:r>
          </a:p>
          <a:p>
            <a:r>
              <a:rPr lang="en-US" b="1" dirty="0">
                <a:latin typeface="Times New Roman" panose="02020603050405020304" pitchFamily="18" charset="0"/>
                <a:cs typeface="Times New Roman" panose="02020603050405020304" pitchFamily="18" charset="0"/>
              </a:rPr>
              <a:t>Xu, Q., &amp; Wang, H. (2014). A Real-Time Smart Parking System Using Deep Learning and IoT.</a:t>
            </a:r>
            <a:r>
              <a:rPr lang="en-US" dirty="0">
                <a:latin typeface="Times New Roman" panose="02020603050405020304" pitchFamily="18" charset="0"/>
                <a:cs typeface="Times New Roman" panose="02020603050405020304" pitchFamily="18" charset="0"/>
              </a:rPr>
              <a:t> IEEE Internet of Things Journal, 1(1), 234-245</a:t>
            </a:r>
            <a:r>
              <a:rPr lang="en-US" dirty="0"/>
              <a:t>.</a:t>
            </a:r>
            <a:endParaRPr lang="en-GB"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901543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450758" y="1192140"/>
            <a:ext cx="4850915" cy="4473720"/>
          </a:xfrm>
          <a:prstGeom prst="rect">
            <a:avLst/>
          </a:prstGeom>
        </p:spPr>
      </p:pic>
      <p:pic>
        <p:nvPicPr>
          <p:cNvPr id="5" name="Picture 4">
            <a:extLst>
              <a:ext uri="{FF2B5EF4-FFF2-40B4-BE49-F238E27FC236}">
                <a16:creationId xmlns:a16="http://schemas.microsoft.com/office/drawing/2014/main" id="{C3D215A7-5809-93D5-BFAC-FB02A5B43F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0327" y="1192140"/>
            <a:ext cx="4497199" cy="4497199"/>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F4571-484D-DFAD-AECE-289C44A910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02F8E-107D-F85F-7FA4-F5C756C1DA4A}"/>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B9F07279-DBD6-2873-4D57-B8F10CEB93E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80F23709-162D-4436-7BD6-22AD3B5FA0A9}"/>
              </a:ext>
            </a:extLst>
          </p:cNvPr>
          <p:cNvSpPr txBox="1"/>
          <p:nvPr/>
        </p:nvSpPr>
        <p:spPr>
          <a:xfrm>
            <a:off x="812799" y="1114055"/>
            <a:ext cx="10529455" cy="3693319"/>
          </a:xfrm>
          <a:prstGeom prst="rect">
            <a:avLst/>
          </a:prstGeom>
          <a:noFill/>
        </p:spPr>
        <p:txBody>
          <a:bodyPr wrap="square">
            <a:spAutoFit/>
          </a:bodyPr>
          <a:lstStyle/>
          <a:p>
            <a:r>
              <a:rPr lang="en-US" dirty="0"/>
              <a:t>The project aligns with </a:t>
            </a:r>
            <a:r>
              <a:rPr lang="en-US" b="1" dirty="0"/>
              <a:t>Sustainable Development Goal 11 (SDG-11): Sustainable Cities and Communities</a:t>
            </a:r>
            <a:r>
              <a:rPr lang="en-US" dirty="0"/>
              <a:t>, as it directly addresses critical aspects of urban mobility and efficient resource utilization. By implementing a smart parking management system, the project contributes to reducing traffic congestion caused by vehicles searching for parking, which is a significant challenge in urban areas. This not only enhances the efficiency of urban transport systems but also reduces fuel consumption and emissions, promoting cleaner air quality. Additionally, the real-time data synchronization and occupancy monitoring enable optimal utilization of parking spaces, minimizing urban sprawl and the need for excessive infrastructure development. The system's focus on cost-effectiveness and scalability ensures accessibility for diverse communities, including those in developing regions. By integrating advanced technologies with environmental and social considerations, this project supports the creation of smarter, more sustainable cities that prioritize livability and environmental stewardship.</a:t>
            </a:r>
            <a:endParaRPr lang="en-IN" dirty="0"/>
          </a:p>
        </p:txBody>
      </p:sp>
    </p:spTree>
    <p:extLst>
      <p:ext uri="{BB962C8B-B14F-4D97-AF65-F5344CB8AC3E}">
        <p14:creationId xmlns:p14="http://schemas.microsoft.com/office/powerpoint/2010/main" val="400326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rapid urbanization and growth of cities have led to a significant increase in the demand for parking spaces. Traditional parking management methods are often inefficient and time-consuming, resulting in congestion and frustration for drivers. To address these challenges, the development of smart parking systems has become increasingly important.</a:t>
            </a:r>
          </a:p>
          <a:p>
            <a:r>
              <a:rPr lang="en-US" dirty="0">
                <a:latin typeface="Times New Roman" panose="02020603050405020304" pitchFamily="18" charset="0"/>
                <a:cs typeface="Times New Roman" panose="02020603050405020304" pitchFamily="18" charset="0"/>
              </a:rPr>
              <a:t>Smart parking systems utilize advanced technologies, such as computer vision and sensor networks, to monitor and manage parking availability in real-time. By providing accurate information about available parking spaces, these systems can help drivers locate empty spots efficiently and reduce traffic congestion.</a:t>
            </a: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Existing research on smart parking systems has explored various approaches and techniques. Some common methods include:</a:t>
            </a:r>
          </a:p>
          <a:p>
            <a:r>
              <a:rPr lang="en-US" b="1" dirty="0">
                <a:latin typeface="Times New Roman" panose="02020603050405020304" pitchFamily="18" charset="0"/>
                <a:cs typeface="Times New Roman" panose="02020603050405020304" pitchFamily="18" charset="0"/>
              </a:rPr>
              <a:t>Image-based detection:</a:t>
            </a:r>
            <a:r>
              <a:rPr lang="en-US" dirty="0">
                <a:latin typeface="Times New Roman" panose="02020603050405020304" pitchFamily="18" charset="0"/>
                <a:cs typeface="Times New Roman" panose="02020603050405020304" pitchFamily="18" charset="0"/>
              </a:rPr>
              <a:t> This approach involves using cameras to capture images of parking areas and applying computer vision algorithms to detect vehicles and identify empty parking spaces.</a:t>
            </a:r>
          </a:p>
          <a:p>
            <a:r>
              <a:rPr lang="en-US" b="1" dirty="0">
                <a:latin typeface="Times New Roman" panose="02020603050405020304" pitchFamily="18" charset="0"/>
                <a:cs typeface="Times New Roman" panose="02020603050405020304" pitchFamily="18" charset="0"/>
              </a:rPr>
              <a:t>Sensor-based detection:</a:t>
            </a:r>
            <a:r>
              <a:rPr lang="en-US" dirty="0">
                <a:latin typeface="Times New Roman" panose="02020603050405020304" pitchFamily="18" charset="0"/>
                <a:cs typeface="Times New Roman" panose="02020603050405020304" pitchFamily="18" charset="0"/>
              </a:rPr>
              <a:t> This method utilizes sensors, such as magnetic sensors or ultrasonic sensors, to detect the presence or absence of vehicles in parking spaces.</a:t>
            </a:r>
          </a:p>
          <a:p>
            <a:r>
              <a:rPr lang="en-US" b="1" dirty="0">
                <a:latin typeface="Times New Roman" panose="02020603050405020304" pitchFamily="18" charset="0"/>
                <a:cs typeface="Times New Roman" panose="02020603050405020304" pitchFamily="18" charset="0"/>
              </a:rPr>
              <a:t>Hybrid approaches:</a:t>
            </a:r>
            <a:r>
              <a:rPr lang="en-US" dirty="0">
                <a:latin typeface="Times New Roman" panose="02020603050405020304" pitchFamily="18" charset="0"/>
                <a:cs typeface="Times New Roman" panose="02020603050405020304" pitchFamily="18" charset="0"/>
              </a:rPr>
              <a:t> These systems combine image-based and sensor-based methods to improve accuracy and robustness.</a:t>
            </a:r>
          </a:p>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While significant progress has been made in the field of smart parking, several challenges remain:</a:t>
            </a:r>
          </a:p>
          <a:p>
            <a:r>
              <a:rPr lang="en-US" b="1" dirty="0">
                <a:latin typeface="Times New Roman" panose="02020603050405020304" pitchFamily="18" charset="0"/>
                <a:cs typeface="Times New Roman" panose="02020603050405020304" pitchFamily="18" charset="0"/>
              </a:rPr>
              <a:t>Inconsistent detection:</a:t>
            </a:r>
            <a:r>
              <a:rPr lang="en-US" dirty="0">
                <a:latin typeface="Times New Roman" panose="02020603050405020304" pitchFamily="18" charset="0"/>
                <a:cs typeface="Times New Roman" panose="02020603050405020304" pitchFamily="18" charset="0"/>
              </a:rPr>
              <a:t> Existing methods often struggle with inaccuracies due to factors such as varying vehicle angles, lighting conditions, and visual obstructions.</a:t>
            </a:r>
          </a:p>
          <a:p>
            <a:r>
              <a:rPr lang="en-US" b="1" dirty="0">
                <a:latin typeface="Times New Roman" panose="02020603050405020304" pitchFamily="18" charset="0"/>
                <a:cs typeface="Times New Roman" panose="02020603050405020304" pitchFamily="18" charset="0"/>
              </a:rPr>
              <a:t>Manual intervention:</a:t>
            </a:r>
            <a:r>
              <a:rPr lang="en-US" dirty="0">
                <a:latin typeface="Times New Roman" panose="02020603050405020304" pitchFamily="18" charset="0"/>
                <a:cs typeface="Times New Roman" panose="02020603050405020304" pitchFamily="18" charset="0"/>
              </a:rPr>
              <a:t> Many systems require manual marking of parking spaces, which is time-consuming and prone to errors.</a:t>
            </a:r>
          </a:p>
          <a:p>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Scaling smart parking systems to large parking areas can be challenging, especially in terms of computational resources and data management.</a:t>
            </a:r>
          </a:p>
          <a:p>
            <a:endParaRPr lang="en-IN"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latin typeface="Times New Roman" panose="02020603050405020304" pitchFamily="18" charset="0"/>
                <a:cs typeface="Times New Roman" panose="02020603050405020304" pitchFamily="18" charset="0"/>
              </a:rPr>
              <a:t>To address the limitations of current approaches, this research proposes a novel smart parking system that leverages deep learning techniques for improved accuracy and efficiency. The proposed method consists of the following steps:</a:t>
            </a:r>
          </a:p>
          <a:p>
            <a:pPr algn="just">
              <a:buFont typeface="+mj-lt"/>
              <a:buAutoNum type="arabicPeriod"/>
            </a:pPr>
            <a:r>
              <a:rPr lang="en-US" b="1" dirty="0">
                <a:latin typeface="Times New Roman" panose="02020603050405020304" pitchFamily="18" charset="0"/>
                <a:cs typeface="Times New Roman" panose="02020603050405020304" pitchFamily="18" charset="0"/>
              </a:rPr>
              <a:t>Data acquisition:</a:t>
            </a:r>
            <a:r>
              <a:rPr lang="en-US" dirty="0">
                <a:latin typeface="Times New Roman" panose="02020603050405020304" pitchFamily="18" charset="0"/>
                <a:cs typeface="Times New Roman" panose="02020603050405020304" pitchFamily="18" charset="0"/>
              </a:rPr>
              <a:t> Collect a large dataset of images from security cameras depicting parking areas.</a:t>
            </a:r>
          </a:p>
          <a:p>
            <a:pPr algn="just">
              <a:buFont typeface="+mj-lt"/>
              <a:buAutoNum type="arabicPeriod"/>
            </a:pPr>
            <a:r>
              <a:rPr lang="en-US" b="1" dirty="0">
                <a:latin typeface="Times New Roman" panose="02020603050405020304" pitchFamily="18" charset="0"/>
                <a:cs typeface="Times New Roman" panose="02020603050405020304" pitchFamily="18" charset="0"/>
              </a:rPr>
              <a:t>Preprocessing:</a:t>
            </a:r>
            <a:r>
              <a:rPr lang="en-US" dirty="0">
                <a:latin typeface="Times New Roman" panose="02020603050405020304" pitchFamily="18" charset="0"/>
                <a:cs typeface="Times New Roman" panose="02020603050405020304" pitchFamily="18" charset="0"/>
              </a:rPr>
              <a:t> Apply image preprocessing techniques to enhance the quality of the images and prepare them for further analysis.</a:t>
            </a:r>
          </a:p>
          <a:p>
            <a:pPr algn="just">
              <a:buFont typeface="+mj-lt"/>
              <a:buAutoNum type="arabicPeriod"/>
            </a:pPr>
            <a:r>
              <a:rPr lang="en-US" b="1" dirty="0">
                <a:latin typeface="Times New Roman" panose="02020603050405020304" pitchFamily="18" charset="0"/>
                <a:cs typeface="Times New Roman" panose="02020603050405020304" pitchFamily="18" charset="0"/>
              </a:rPr>
              <a:t>Parking slot identification:</a:t>
            </a:r>
            <a:r>
              <a:rPr lang="en-US" dirty="0">
                <a:latin typeface="Times New Roman" panose="02020603050405020304" pitchFamily="18" charset="0"/>
                <a:cs typeface="Times New Roman" panose="02020603050405020304" pitchFamily="18" charset="0"/>
              </a:rPr>
              <a:t> Use deep learning models, such as convolutional neural networks (CNNs), to automatically identify and define parking spaces within the images.</a:t>
            </a:r>
          </a:p>
          <a:p>
            <a:pPr algn="just">
              <a:buFont typeface="+mj-lt"/>
              <a:buAutoNum type="arabicPeriod"/>
            </a:pPr>
            <a:r>
              <a:rPr lang="en-US" b="1" dirty="0">
                <a:latin typeface="Times New Roman" panose="02020603050405020304" pitchFamily="18" charset="0"/>
                <a:cs typeface="Times New Roman" panose="02020603050405020304" pitchFamily="18" charset="0"/>
              </a:rPr>
              <a:t>Vehicle detection:</a:t>
            </a:r>
            <a:r>
              <a:rPr lang="en-US" dirty="0">
                <a:latin typeface="Times New Roman" panose="02020603050405020304" pitchFamily="18" charset="0"/>
                <a:cs typeface="Times New Roman" panose="02020603050405020304" pitchFamily="18" charset="0"/>
              </a:rPr>
              <a:t> Employ object detection algorithms, such as YOLO to detect vehicles within the identified parking spaces.</a:t>
            </a:r>
          </a:p>
          <a:p>
            <a:pPr algn="just">
              <a:buFont typeface="+mj-lt"/>
              <a:buAutoNum type="arabicPeriod"/>
            </a:pPr>
            <a:r>
              <a:rPr lang="en-US" b="1" dirty="0">
                <a:latin typeface="Times New Roman" panose="02020603050405020304" pitchFamily="18" charset="0"/>
                <a:cs typeface="Times New Roman" panose="02020603050405020304" pitchFamily="18" charset="0"/>
              </a:rPr>
              <a:t>Occupancy detection:</a:t>
            </a:r>
            <a:r>
              <a:rPr lang="en-US" dirty="0">
                <a:latin typeface="Times New Roman" panose="02020603050405020304" pitchFamily="18" charset="0"/>
                <a:cs typeface="Times New Roman" panose="02020603050405020304" pitchFamily="18" charset="0"/>
              </a:rPr>
              <a:t> Determine whether a parking space is occupied or empty based on the presence or absence of detected vehicles.</a:t>
            </a:r>
          </a:p>
          <a:p>
            <a:pPr algn="just">
              <a:buFont typeface="+mj-lt"/>
              <a:buAutoNum type="arabicPeriod"/>
            </a:pPr>
            <a:r>
              <a:rPr lang="en-US" b="1" dirty="0">
                <a:latin typeface="Times New Roman" panose="02020603050405020304" pitchFamily="18" charset="0"/>
                <a:cs typeface="Times New Roman" panose="02020603050405020304" pitchFamily="18" charset="0"/>
              </a:rPr>
              <a:t>Real-time updates:</a:t>
            </a:r>
            <a:r>
              <a:rPr lang="en-US" dirty="0">
                <a:latin typeface="Times New Roman" panose="02020603050405020304" pitchFamily="18" charset="0"/>
                <a:cs typeface="Times New Roman" panose="02020603050405020304" pitchFamily="18" charset="0"/>
              </a:rPr>
              <a:t> Integrate the system with a real-time database to provide up-to-date information about parking availability.</a:t>
            </a:r>
          </a:p>
          <a:p>
            <a:pPr marL="0" indent="0" algn="just">
              <a:buNone/>
            </a:pPr>
            <a:endParaRPr lang="en-GB" dirty="0"/>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primary objectives of this research are:</a:t>
            </a:r>
          </a:p>
          <a:p>
            <a:r>
              <a:rPr lang="en-US" dirty="0">
                <a:latin typeface="Times New Roman" panose="02020603050405020304" pitchFamily="18" charset="0"/>
                <a:cs typeface="Times New Roman" panose="02020603050405020304" pitchFamily="18" charset="0"/>
              </a:rPr>
              <a:t>To develop a highly accurate and robust smart parking system that can reliably detect empty parking spaces in real-time.</a:t>
            </a:r>
          </a:p>
          <a:p>
            <a:r>
              <a:rPr lang="en-US" dirty="0">
                <a:latin typeface="Times New Roman" panose="02020603050405020304" pitchFamily="18" charset="0"/>
                <a:cs typeface="Times New Roman" panose="02020603050405020304" pitchFamily="18" charset="0"/>
              </a:rPr>
              <a:t>To automate the process of parking slot identification and vehicle detection, eliminating the need for manual intervention.</a:t>
            </a:r>
          </a:p>
          <a:p>
            <a:r>
              <a:rPr lang="en-US" dirty="0">
                <a:latin typeface="Times New Roman" panose="02020603050405020304" pitchFamily="18" charset="0"/>
                <a:cs typeface="Times New Roman" panose="02020603050405020304" pitchFamily="18" charset="0"/>
              </a:rPr>
              <a:t>To create a scalable system that can handle large parking areas and adapt to changing environmental conditions.</a:t>
            </a:r>
          </a:p>
          <a:p>
            <a:r>
              <a:rPr lang="en-US" dirty="0">
                <a:latin typeface="Times New Roman" panose="02020603050405020304" pitchFamily="18" charset="0"/>
                <a:cs typeface="Times New Roman" panose="02020603050405020304" pitchFamily="18" charset="0"/>
              </a:rPr>
              <a:t>To improve the user experience by providing timely and accurate information about parking availability.</a:t>
            </a:r>
          </a:p>
          <a:p>
            <a:pPr marL="0" indent="0">
              <a:buNone/>
            </a:pPr>
            <a:endParaRPr lang="en-GB" dirty="0"/>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5" name="Content Placeholder 2">
            <a:extLst>
              <a:ext uri="{FF2B5EF4-FFF2-40B4-BE49-F238E27FC236}">
                <a16:creationId xmlns:a16="http://schemas.microsoft.com/office/drawing/2014/main" id="{E247C48A-A695-CEA8-2CD0-BD39108BAB2F}"/>
              </a:ext>
            </a:extLst>
          </p:cNvPr>
          <p:cNvSpPr>
            <a:spLocks noGrp="1"/>
          </p:cNvSpPr>
          <p:nvPr>
            <p:ph idx="1"/>
          </p:nvPr>
        </p:nvSpPr>
        <p:spPr>
          <a:xfrm>
            <a:off x="812800" y="1143001"/>
            <a:ext cx="10668000" cy="4952997"/>
          </a:xfrm>
        </p:spPr>
        <p:txBody>
          <a:bodyPr>
            <a:normAutofit lnSpcReduction="10000"/>
          </a:bodyPr>
          <a:lstStyle/>
          <a:p>
            <a:r>
              <a:rPr lang="en-IN" sz="2000" b="1" dirty="0"/>
              <a:t>Data Acquisition Module: </a:t>
            </a:r>
            <a:r>
              <a:rPr lang="en-IN" sz="2000" dirty="0"/>
              <a:t>CCTV Cameras or Parking Lot Images/Videos</a:t>
            </a:r>
          </a:p>
          <a:p>
            <a:r>
              <a:rPr lang="en-IN" sz="2000" b="1" dirty="0"/>
              <a:t>Image Preprocessing Module: </a:t>
            </a:r>
            <a:r>
              <a:rPr lang="en-IN" sz="2000" dirty="0"/>
              <a:t>Image Conversion and Re-Scaling, Image Augmentation</a:t>
            </a:r>
          </a:p>
          <a:p>
            <a:r>
              <a:rPr lang="en-IN" sz="2000" b="1" dirty="0"/>
              <a:t>Object Detection Module: </a:t>
            </a:r>
            <a:r>
              <a:rPr lang="en-IN" sz="2000" dirty="0"/>
              <a:t>Uses YOLOv8 to detect and annotate parking lot</a:t>
            </a:r>
          </a:p>
          <a:p>
            <a:r>
              <a:rPr lang="en-IN" sz="2000" b="1" dirty="0"/>
              <a:t>License Plate Detection Module: </a:t>
            </a:r>
            <a:r>
              <a:rPr lang="en-IN" sz="2000" dirty="0"/>
              <a:t>Uses YOLOv8 to identify vehicles and employs a pre-trained plate detection model to detect license plates</a:t>
            </a:r>
          </a:p>
          <a:p>
            <a:r>
              <a:rPr lang="en-IN" sz="2000" b="1" dirty="0"/>
              <a:t>Character Extraction Module: </a:t>
            </a:r>
            <a:r>
              <a:rPr lang="en-IN" sz="2000" dirty="0"/>
              <a:t>Uses </a:t>
            </a:r>
            <a:r>
              <a:rPr lang="en-IN" sz="2000" dirty="0" err="1"/>
              <a:t>EasyOCR</a:t>
            </a:r>
            <a:r>
              <a:rPr lang="en-IN" sz="2000" dirty="0"/>
              <a:t> to extract the characters from the detected license plates.</a:t>
            </a:r>
          </a:p>
          <a:p>
            <a:r>
              <a:rPr lang="en-IN" sz="2000" b="1" dirty="0"/>
              <a:t>Data Logging Module: </a:t>
            </a:r>
            <a:r>
              <a:rPr lang="en-US" sz="2000" dirty="0"/>
              <a:t>Stores extracted data (license plate numbers, parking slot information) in a Firebase database.</a:t>
            </a:r>
          </a:p>
          <a:p>
            <a:pPr>
              <a:buFont typeface="Arial" panose="020B0604020202020204" pitchFamily="34" charset="0"/>
              <a:buChar char="•"/>
            </a:pPr>
            <a:r>
              <a:rPr lang="en-US" sz="2000" b="1" dirty="0"/>
              <a:t>User Interface Module: </a:t>
            </a:r>
            <a:r>
              <a:rPr lang="en-US" sz="2000" dirty="0"/>
              <a:t>Javascript based web application for displaying the relevant information to users, such as: Parking occupancy status, Maps, Available parking spaces</a:t>
            </a:r>
          </a:p>
          <a:p>
            <a:pPr>
              <a:buFont typeface="Arial" panose="020B0604020202020204" pitchFamily="34" charset="0"/>
              <a:buChar char="•"/>
            </a:pPr>
            <a:r>
              <a:rPr lang="en-US" sz="2000" b="1" dirty="0"/>
              <a:t>System Integration Module: </a:t>
            </a:r>
            <a:r>
              <a:rPr lang="en-US" sz="2000" dirty="0"/>
              <a:t>Usage of Frameworks such as </a:t>
            </a:r>
            <a:r>
              <a:rPr lang="en-US" sz="2000" dirty="0" err="1"/>
              <a:t>FlaskAPI</a:t>
            </a:r>
            <a:r>
              <a:rPr lang="en-US" sz="2000" dirty="0"/>
              <a:t> to integrate the frontend and backend</a:t>
            </a:r>
            <a:endParaRPr lang="en-US" sz="2000" b="1" dirty="0"/>
          </a:p>
          <a:p>
            <a:endParaRPr lang="en-IN" sz="2000" b="1" dirty="0"/>
          </a:p>
          <a:p>
            <a:endParaRPr lang="en-IN" sz="2000" b="1"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4" name="Picture 3">
            <a:extLst>
              <a:ext uri="{FF2B5EF4-FFF2-40B4-BE49-F238E27FC236}">
                <a16:creationId xmlns:a16="http://schemas.microsoft.com/office/drawing/2014/main" id="{7951F115-7A18-93AF-B1F6-3E92F00BE746}"/>
              </a:ext>
            </a:extLst>
          </p:cNvPr>
          <p:cNvPicPr>
            <a:picLocks/>
          </p:cNvPicPr>
          <p:nvPr/>
        </p:nvPicPr>
        <p:blipFill>
          <a:blip r:embed="rId2"/>
          <a:stretch>
            <a:fillRect/>
          </a:stretch>
        </p:blipFill>
        <p:spPr>
          <a:xfrm>
            <a:off x="2106283" y="1043796"/>
            <a:ext cx="7979433" cy="5089586"/>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4" name="TextBox 1">
            <a:extLst>
              <a:ext uri="{FF2B5EF4-FFF2-40B4-BE49-F238E27FC236}">
                <a16:creationId xmlns:a16="http://schemas.microsoft.com/office/drawing/2014/main" id="{560E31FE-0D9A-65E5-DD29-FC023103FD89}"/>
              </a:ext>
            </a:extLst>
          </p:cNvPr>
          <p:cNvSpPr txBox="1">
            <a:spLocks noGrp="1"/>
          </p:cNvSpPr>
          <p:nvPr>
            <p:ph idx="1"/>
          </p:nvPr>
        </p:nvSpPr>
        <p:spPr>
          <a:xfrm>
            <a:off x="812800" y="1143001"/>
            <a:ext cx="10668000" cy="341632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buNone/>
            </a:pPr>
            <a:r>
              <a:rPr lang="en-IN" sz="2000" b="1" dirty="0">
                <a:solidFill>
                  <a:schemeClr val="tx1"/>
                </a:solidFill>
                <a:latin typeface="Verdana" panose="020B0604030504040204" pitchFamily="34" charset="0"/>
                <a:ea typeface="Verdana" panose="020B0604030504040204" pitchFamily="34" charset="0"/>
              </a:rPr>
              <a:t>Software Components:</a:t>
            </a:r>
          </a:p>
          <a:p>
            <a:pPr marL="0" indent="0">
              <a:buNone/>
            </a:pPr>
            <a:endParaRPr lang="en-IN" sz="1600" b="1" dirty="0">
              <a:solidFill>
                <a:srgbClr val="C00000"/>
              </a:solidFill>
            </a:endParaRPr>
          </a:p>
          <a:p>
            <a:pPr marL="0" indent="0">
              <a:buNone/>
            </a:pPr>
            <a:r>
              <a:rPr lang="en-IN" sz="1600" b="1" dirty="0">
                <a:solidFill>
                  <a:srgbClr val="C00000"/>
                </a:solidFill>
              </a:rPr>
              <a:t>FRONTEND :</a:t>
            </a:r>
          </a:p>
          <a:p>
            <a:pPr marL="285750" indent="-285750">
              <a:buFont typeface="Arial" panose="020B0604020202020204" pitchFamily="34" charset="0"/>
              <a:buChar char="•"/>
            </a:pPr>
            <a:r>
              <a:rPr lang="en-IN" sz="1600" b="1" dirty="0"/>
              <a:t>Tools: </a:t>
            </a:r>
            <a:r>
              <a:rPr lang="en-IN" sz="1600" dirty="0"/>
              <a:t>Visual Studio Code, Chrome Dev Tools, NPM </a:t>
            </a:r>
          </a:p>
          <a:p>
            <a:pPr marL="285750" indent="-285750">
              <a:buFont typeface="Arial" panose="020B0604020202020204" pitchFamily="34" charset="0"/>
              <a:buChar char="•"/>
            </a:pPr>
            <a:r>
              <a:rPr lang="en-IN" sz="1600" b="1" dirty="0"/>
              <a:t>Languages: </a:t>
            </a:r>
            <a:r>
              <a:rPr lang="en-IN" sz="1600" dirty="0"/>
              <a:t>HTML, CSS, JavaScript, jQuery</a:t>
            </a:r>
          </a:p>
          <a:p>
            <a:endParaRPr lang="en-IN" sz="1600" b="1" dirty="0"/>
          </a:p>
          <a:p>
            <a:pPr marL="0" indent="0">
              <a:buNone/>
            </a:pPr>
            <a:r>
              <a:rPr lang="en-IN" sz="1600" b="1" dirty="0">
                <a:solidFill>
                  <a:srgbClr val="C00000"/>
                </a:solidFill>
              </a:rPr>
              <a:t>BACKEND :</a:t>
            </a:r>
          </a:p>
          <a:p>
            <a:pPr marL="285750" indent="-285750">
              <a:buFont typeface="Arial" panose="020B0604020202020204" pitchFamily="34" charset="0"/>
              <a:buChar char="•"/>
            </a:pPr>
            <a:r>
              <a:rPr lang="en-IN" sz="1600" b="1" dirty="0">
                <a:solidFill>
                  <a:schemeClr val="tx1"/>
                </a:solidFill>
              </a:rPr>
              <a:t>Languages: </a:t>
            </a:r>
            <a:r>
              <a:rPr lang="en-IN" sz="1600" dirty="0">
                <a:solidFill>
                  <a:schemeClr val="tx1"/>
                </a:solidFill>
              </a:rPr>
              <a:t>Python</a:t>
            </a:r>
          </a:p>
          <a:p>
            <a:pPr marL="285750" indent="-285750">
              <a:buFont typeface="Arial" panose="020B0604020202020204" pitchFamily="34" charset="0"/>
              <a:buChar char="•"/>
            </a:pPr>
            <a:r>
              <a:rPr lang="en-IN" sz="1600" b="1" dirty="0">
                <a:solidFill>
                  <a:schemeClr val="tx1"/>
                </a:solidFill>
              </a:rPr>
              <a:t>Libraries: </a:t>
            </a:r>
            <a:r>
              <a:rPr lang="en-IN" sz="1600" dirty="0">
                <a:solidFill>
                  <a:schemeClr val="tx1"/>
                </a:solidFill>
              </a:rPr>
              <a:t>TensorFlow, OpenCV, NumPy, Matplotlib, Flask, Leaflet</a:t>
            </a:r>
          </a:p>
          <a:p>
            <a:pPr marL="285750" indent="-285750">
              <a:buFont typeface="Arial" panose="020B0604020202020204" pitchFamily="34" charset="0"/>
              <a:buChar char="•"/>
            </a:pPr>
            <a:r>
              <a:rPr lang="en-IN" sz="1600" b="1" dirty="0">
                <a:solidFill>
                  <a:schemeClr val="tx1"/>
                </a:solidFill>
              </a:rPr>
              <a:t>Tools: </a:t>
            </a:r>
            <a:r>
              <a:rPr lang="en-IN" sz="1600" dirty="0">
                <a:solidFill>
                  <a:schemeClr val="tx1"/>
                </a:solidFill>
              </a:rPr>
              <a:t>Visual Studio Code, Git</a:t>
            </a:r>
          </a:p>
          <a:p>
            <a:pPr marL="285750" indent="-285750">
              <a:buFont typeface="Arial" panose="020B0604020202020204" pitchFamily="34" charset="0"/>
              <a:buChar char="•"/>
            </a:pPr>
            <a:endParaRPr lang="en-IN" sz="1600" b="1" dirty="0">
              <a:solidFill>
                <a:schemeClr val="tx1"/>
              </a:solidFill>
            </a:endParaRPr>
          </a:p>
          <a:p>
            <a:pPr marL="0" indent="0">
              <a:buNone/>
            </a:pPr>
            <a:r>
              <a:rPr lang="en-IN" sz="2000" b="1" dirty="0">
                <a:solidFill>
                  <a:schemeClr val="tx1"/>
                </a:solidFill>
                <a:latin typeface="Verdana" panose="020B0604030504040204" pitchFamily="34" charset="0"/>
                <a:ea typeface="Verdana" panose="020B0604030504040204" pitchFamily="34" charset="0"/>
              </a:rPr>
              <a:t>Hardware Components:</a:t>
            </a:r>
          </a:p>
          <a:p>
            <a:r>
              <a:rPr lang="en-IN" sz="1600" dirty="0">
                <a:solidFill>
                  <a:schemeClr val="tx1"/>
                </a:solidFill>
              </a:rPr>
              <a:t>1080p Web Camera (Prototype CCTV)</a:t>
            </a:r>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1370</TotalTime>
  <Words>1740</Words>
  <Application>Microsoft Office PowerPoint</Application>
  <PresentationFormat>Widescreen</PresentationFormat>
  <Paragraphs>120</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Bookman Old Style</vt:lpstr>
      <vt:lpstr>Calibri</vt:lpstr>
      <vt:lpstr>Cambria</vt:lpstr>
      <vt:lpstr>Times New Roman</vt:lpstr>
      <vt:lpstr>Verdana</vt:lpstr>
      <vt:lpstr>Bioinformatics</vt:lpstr>
      <vt:lpstr>SMART PARKING MANAGEMENT SYSTEM</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Project</vt:lpstr>
      <vt:lpstr>Outcomes</vt:lpstr>
      <vt:lpstr>Outcomes</vt:lpstr>
      <vt:lpstr>Future Enhancements</vt:lpstr>
      <vt:lpstr>Conclusion</vt:lpstr>
      <vt:lpstr>Github Link</vt:lpstr>
      <vt:lpstr>References</vt:lpstr>
      <vt:lpstr>References</vt:lpstr>
      <vt:lpstr>Project work mapping with SDG</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Venky Dharwad</cp:lastModifiedBy>
  <cp:revision>21</cp:revision>
  <dcterms:created xsi:type="dcterms:W3CDTF">2023-03-16T03:26:27Z</dcterms:created>
  <dcterms:modified xsi:type="dcterms:W3CDTF">2025-01-13T06:05:44Z</dcterms:modified>
</cp:coreProperties>
</file>