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296" r:id="rId5"/>
    <p:sldId id="291" r:id="rId6"/>
    <p:sldId id="280" r:id="rId7"/>
    <p:sldId id="293" r:id="rId8"/>
    <p:sldId id="284" r:id="rId9"/>
    <p:sldId id="285" r:id="rId10"/>
    <p:sldId id="286" r:id="rId11"/>
    <p:sldId id="294" r:id="rId12"/>
    <p:sldId id="262" r:id="rId13"/>
    <p:sldId id="263" r:id="rId14"/>
    <p:sldId id="287" r:id="rId15"/>
    <p:sldId id="295" r:id="rId16"/>
    <p:sldId id="264" r:id="rId17"/>
    <p:sldId id="288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20C8D-6F79-4B55-8249-315E07B28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8DE1D-530C-4012-BB34-9D617F3CB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71493-74A3-4E1E-BEC1-32E15CB2F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C8F-8717-4A9D-9385-FDFB6DD2A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1B91-D779-4FCE-A03D-0F92CF3A0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E9287-1483-4404-89E4-66D46FA57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AF637-6454-4AEA-B575-D5CE21F34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D9C9-721C-4F7B-9D39-AB5687209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294F3-9824-4D41-9209-0DEB4E9A1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396B-B531-4511-8B81-13A94CB59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9B8BF-A04F-4C47-B201-0DB839E5E1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22A23BE3-E5EC-420D-8345-1BACE2F06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Views of the Field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4530725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003399"/>
                </a:solidFill>
              </a:rPr>
              <a:t>Agents as a tool for understanding human societies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Multiagent systems provide a novel new tool for simulating societies, which may help shed some light on various kinds of social processes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This has analogies with the interest in “theories of the mind” explored by some artificial intelligence researchers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Views of the Field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003399"/>
                </a:solidFill>
              </a:rPr>
              <a:t>Multiagent Systems is primarily a search for appropriate theoretical foundations:</a:t>
            </a:r>
            <a:br>
              <a:rPr lang="en-US" i="1">
                <a:solidFill>
                  <a:srgbClr val="003399"/>
                </a:solidFill>
              </a:rPr>
            </a:br>
            <a:r>
              <a:rPr lang="en-US"/>
              <a:t>We want to build systems of interacting, autonomous agents, but we don’t yet know what these systems should look like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This, too, has analogies with artificial intelligence research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Objections to MAS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95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3399"/>
                </a:solidFill>
              </a:rPr>
              <a:t>Isn’t it all just Distributed/Concurrent Systems?</a:t>
            </a:r>
            <a:br>
              <a:rPr lang="en-US" dirty="0"/>
            </a:br>
            <a:r>
              <a:rPr lang="en-US" dirty="0"/>
              <a:t>There is much to learn from this community, but:</a:t>
            </a:r>
          </a:p>
          <a:p>
            <a:pPr eaLnBrk="1" hangingPunct="1"/>
            <a:r>
              <a:rPr lang="en-US" dirty="0"/>
              <a:t>Agents are assumed to </a:t>
            </a:r>
            <a:r>
              <a:rPr lang="en-US" dirty="0">
                <a:highlight>
                  <a:srgbClr val="FFFF00"/>
                </a:highlight>
              </a:rPr>
              <a:t>be autonomous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capable of making independent decision </a:t>
            </a:r>
            <a:r>
              <a:rPr lang="en-US" dirty="0"/>
              <a:t>– so they need mechanisms to synchronize and coordinate their activities at run time</a:t>
            </a:r>
          </a:p>
          <a:p>
            <a:pPr eaLnBrk="1" hangingPunct="1"/>
            <a:r>
              <a:rPr lang="en-US" dirty="0"/>
              <a:t>Agents are (can be) self-interested, so their interactions are “economic” encounters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Objections to MAS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3399"/>
                </a:solidFill>
              </a:rPr>
              <a:t>Isn’t it all just AI?</a:t>
            </a:r>
            <a:endParaRPr lang="en-US"/>
          </a:p>
          <a:p>
            <a:pPr eaLnBrk="1" hangingPunct="1"/>
            <a:r>
              <a:rPr lang="en-US"/>
              <a:t>We don’t need to solve all the problems of artificial intelligence (i.e., all the components of intelligence) in order to build really useful agents</a:t>
            </a:r>
          </a:p>
          <a:p>
            <a:pPr eaLnBrk="1" hangingPunct="1"/>
            <a:r>
              <a:rPr lang="en-US"/>
              <a:t>Classical AI ignored </a:t>
            </a:r>
            <a:r>
              <a:rPr lang="en-US" i="1"/>
              <a:t>social</a:t>
            </a:r>
            <a:r>
              <a:rPr lang="en-US"/>
              <a:t> aspects of agency. These are important parts of intelligent activity in real-world settings</a:t>
            </a:r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Objections to MAS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3399"/>
                </a:solidFill>
              </a:rPr>
              <a:t>Isn’t it all just Economics/Game Theory?</a:t>
            </a:r>
            <a:br>
              <a:rPr lang="en-US">
                <a:solidFill>
                  <a:srgbClr val="003399"/>
                </a:solidFill>
              </a:rPr>
            </a:br>
            <a:r>
              <a:rPr lang="en-US"/>
              <a:t>These fields also have a lot to teach us in multiagent systems, but:</a:t>
            </a:r>
          </a:p>
          <a:p>
            <a:pPr eaLnBrk="1" hangingPunct="1"/>
            <a:r>
              <a:rPr lang="en-US"/>
              <a:t>Insofar as game theory provides </a:t>
            </a:r>
            <a:r>
              <a:rPr lang="en-US" i="1"/>
              <a:t>descriptive</a:t>
            </a:r>
            <a:r>
              <a:rPr lang="en-US"/>
              <a:t> concepts, it doesn’t always tell us </a:t>
            </a:r>
            <a:r>
              <a:rPr lang="en-US" i="1"/>
              <a:t>how</a:t>
            </a:r>
            <a:r>
              <a:rPr lang="en-US"/>
              <a:t> to compute solutions; we’re concerned with computational, resource-bounded agents</a:t>
            </a:r>
          </a:p>
          <a:p>
            <a:pPr eaLnBrk="1" hangingPunct="1"/>
            <a:r>
              <a:rPr lang="en-US"/>
              <a:t>Some assumptions in economics/game theory (such as a rational agent) may not be valid or useful in building artificial agents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Objections to MAS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620000" cy="48355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3399"/>
                </a:solidFill>
              </a:rPr>
              <a:t>Isn’t it all just Social Science?</a:t>
            </a:r>
          </a:p>
          <a:p>
            <a:pPr eaLnBrk="1" hangingPunct="1"/>
            <a:r>
              <a:rPr lang="en-US"/>
              <a:t>We can draw insights from the study of human societies, but there is no particular reason to believe that artificial societies will be constructed in the same way</a:t>
            </a:r>
          </a:p>
          <a:p>
            <a:pPr eaLnBrk="1" hangingPunct="1"/>
            <a:r>
              <a:rPr lang="en-US"/>
              <a:t>Again, we have inspiration and cross-fertilization, but hardly subsumption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609600" y="58128"/>
            <a:ext cx="7924800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4200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Overview</a:t>
            </a:r>
            <a:endParaRPr lang="en-US" sz="2400" b="1" dirty="0">
              <a:solidFill>
                <a:srgbClr val="000000"/>
              </a:solidFill>
              <a:latin typeface="Times-Bold"/>
              <a:ea typeface="Times New Roman" pitchFamily="18" charset="0"/>
            </a:endParaRPr>
          </a:p>
          <a:p>
            <a:pPr marL="514350" indent="-514350" eaLnBrk="0" hangingPunct="0">
              <a:buFont typeface="Arial" pitchFamily="34" charset="0"/>
              <a:buChar char="•"/>
              <a:defRPr/>
            </a:pPr>
            <a:r>
              <a:rPr lang="en-US" sz="4200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The Vision Thing</a:t>
            </a:r>
          </a:p>
          <a:p>
            <a:pPr marL="514350" indent="-514350" eaLnBrk="0" hangingPunct="0">
              <a:buFont typeface="Arial" pitchFamily="34" charset="0"/>
              <a:buChar char="•"/>
              <a:defRPr/>
            </a:pPr>
            <a:r>
              <a:rPr lang="en-US" sz="4200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Some Views of the Field</a:t>
            </a:r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Agents as a paradigm for software engineering</a:t>
            </a:r>
            <a:endParaRPr lang="en-US" sz="1050" dirty="0"/>
          </a:p>
          <a:p>
            <a:pPr lvl="1" eaLnBrk="0" hangingPunct="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Agents as a tool for understanding human societies</a:t>
            </a:r>
            <a:endParaRPr lang="en-US" sz="1050" dirty="0"/>
          </a:p>
          <a:p>
            <a:pPr marL="514350" indent="-514350" eaLnBrk="0" hangingPunct="0">
              <a:buFont typeface="Arial" pitchFamily="34" charset="0"/>
              <a:buChar char="•"/>
              <a:defRPr/>
            </a:pPr>
            <a:r>
              <a:rPr lang="en-US" sz="4200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4. Objections to </a:t>
            </a:r>
            <a:r>
              <a:rPr lang="en-US" sz="4200" kern="0" dirty="0" err="1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Multiagent</a:t>
            </a:r>
            <a:r>
              <a:rPr lang="en-US" sz="4200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Systems</a:t>
            </a:r>
          </a:p>
          <a:p>
            <a:pPr lvl="1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Is it not </a:t>
            </a:r>
            <a:r>
              <a:rPr lang="en-US" b="1" dirty="0">
                <a:solidFill>
                  <a:srgbClr val="000000"/>
                </a:solidFill>
                <a:latin typeface="Helvetica-BoldOblique"/>
                <a:ea typeface="Times New Roman" pitchFamily="18" charset="0"/>
              </a:rPr>
              <a:t>all </a:t>
            </a: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just distributed/</a:t>
            </a:r>
            <a:r>
              <a:rPr lang="en-US" sz="2000" b="1" dirty="0" err="1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concurent</a:t>
            </a: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 systems?</a:t>
            </a:r>
            <a:endParaRPr lang="en-US" sz="1050" dirty="0"/>
          </a:p>
          <a:p>
            <a:pPr lvl="1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Is it not all just artificial intelligence </a:t>
            </a:r>
            <a:r>
              <a:rPr lang="en-US" b="1" dirty="0">
                <a:solidFill>
                  <a:srgbClr val="000000"/>
                </a:solidFill>
                <a:latin typeface="Times-Bold"/>
                <a:ea typeface="Times New Roman" pitchFamily="18" charset="0"/>
              </a:rPr>
              <a:t>(AI)?</a:t>
            </a:r>
            <a:endParaRPr lang="en-US" sz="1050" dirty="0"/>
          </a:p>
          <a:p>
            <a:pPr lvl="1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Is it not all </a:t>
            </a:r>
            <a:r>
              <a:rPr lang="en-US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just </a:t>
            </a: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economics/game theory?</a:t>
            </a:r>
            <a:endParaRPr lang="en-US" sz="1050" dirty="0"/>
          </a:p>
          <a:p>
            <a:pPr lvl="1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Is it not </a:t>
            </a:r>
            <a:r>
              <a:rPr lang="en-US" sz="2000" b="1" dirty="0" err="1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aII</a:t>
            </a:r>
            <a:r>
              <a:rPr lang="en-US" sz="2000" b="1" dirty="0">
                <a:solidFill>
                  <a:srgbClr val="000000"/>
                </a:solidFill>
                <a:latin typeface="Times-BoldItalic"/>
                <a:ea typeface="Times New Roman" pitchFamily="18" charset="0"/>
              </a:rPr>
              <a:t> just social science?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Vision Thing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/>
              <a:t>It’s easiest to understand the field of multiagent systems if you understand researchers’ vision of the future</a:t>
            </a:r>
          </a:p>
          <a:p>
            <a:pPr eaLnBrk="1" hangingPunct="1"/>
            <a:r>
              <a:rPr lang="en-US" sz="2800"/>
              <a:t>Fortunately, different researchers have different visions</a:t>
            </a:r>
          </a:p>
          <a:p>
            <a:pPr eaLnBrk="1" hangingPunct="1"/>
            <a:r>
              <a:rPr lang="en-US" sz="2800"/>
              <a:t>The amalgamation of these visions (and research directions, and methodologies, and interests, and…) define the field</a:t>
            </a:r>
          </a:p>
          <a:p>
            <a:pPr eaLnBrk="1" hangingPunct="1"/>
            <a:r>
              <a:rPr lang="en-US" sz="2800"/>
              <a:t>But the field’s researchers clearly have enough in common to consider each other’s work relevant to their 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1295400" y="2039938"/>
            <a:ext cx="4724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Times-Bold"/>
                <a:ea typeface="Times New Roman" pitchFamily="18" charset="0"/>
              </a:rPr>
              <a:t>Spacecraft Control</a:t>
            </a:r>
            <a:endParaRPr lang="en-US" sz="1050" dirty="0"/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Times-Bold"/>
                <a:ea typeface="Times New Roman" pitchFamily="18" charset="0"/>
              </a:rPr>
              <a:t>Deep Space 1</a:t>
            </a:r>
            <a:endParaRPr lang="en-US" sz="1050" dirty="0"/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Times-Bold"/>
                <a:ea typeface="Times New Roman" pitchFamily="18" charset="0"/>
              </a:rPr>
              <a:t>Air Traffic Control</a:t>
            </a:r>
            <a:endParaRPr lang="en-US" sz="1050" dirty="0"/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Times-Bold"/>
                <a:ea typeface="Times New Roman" pitchFamily="18" charset="0"/>
              </a:rPr>
              <a:t>Internet Agents</a:t>
            </a:r>
            <a:endParaRPr lang="en-US" sz="2400" dirty="0"/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1143000" y="363538"/>
            <a:ext cx="4724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latin typeface="Times-Bold"/>
                <a:cs typeface="Times New Roman" pitchFamily="18" charset="0"/>
              </a:rPr>
              <a:t>Search for that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if the agents become better?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/>
              <a:t>Internet agents need not simply search</a:t>
            </a:r>
          </a:p>
          <a:p>
            <a:pPr eaLnBrk="1" hangingPunct="1"/>
            <a:r>
              <a:rPr lang="en-US"/>
              <a:t>They can plan, arrange, buy, negotiate – carry out arrangements of all sorts that would normally be done by their human user</a:t>
            </a:r>
          </a:p>
          <a:p>
            <a:pPr eaLnBrk="1" hangingPunct="1"/>
            <a:r>
              <a:rPr lang="en-US"/>
              <a:t>As more can be done electronically, software agents theoretically have more access to systems that affect the real-world</a:t>
            </a:r>
          </a:p>
          <a:p>
            <a:pPr eaLnBrk="1" hangingPunct="1"/>
            <a:r>
              <a:rPr lang="en-US"/>
              <a:t>But new </a:t>
            </a:r>
            <a:r>
              <a:rPr lang="en-US" b="1" u="sng"/>
              <a:t>research problems arise </a:t>
            </a:r>
            <a:r>
              <a:rPr lang="en-US"/>
              <a:t>just as quickly…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Research Issues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562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How do you state your preferences to your agent?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How can your agent compare different deals from different vendors? What if there are many different parameters?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What algorithms can your agent use to negotiate with other agents (to make sure you get a good deal)?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These issues aren’t frivolous – automated procurement could be used massively by (for example) government agencies</a:t>
            </a:r>
          </a:p>
          <a:p>
            <a:pPr eaLnBrk="1" hangingPunct="1">
              <a:lnSpc>
                <a:spcPct val="95000"/>
              </a:lnSpc>
            </a:pPr>
            <a:r>
              <a:rPr lang="en-US"/>
              <a:t>The Trading Agents Competition…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Multiagent Systems is Interdisciplinary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sz="2600"/>
              <a:t>The field of Multiagent Systems is influenced and inspired by many other fields:</a:t>
            </a:r>
          </a:p>
          <a:p>
            <a:pPr lvl="1" eaLnBrk="1" hangingPunct="1"/>
            <a:r>
              <a:rPr lang="en-US" sz="2200"/>
              <a:t>Economics</a:t>
            </a:r>
          </a:p>
          <a:p>
            <a:pPr lvl="1" eaLnBrk="1" hangingPunct="1"/>
            <a:r>
              <a:rPr lang="en-US" sz="2200"/>
              <a:t>Philosophy</a:t>
            </a:r>
          </a:p>
          <a:p>
            <a:pPr lvl="1" eaLnBrk="1" hangingPunct="1"/>
            <a:r>
              <a:rPr lang="en-US" sz="2200"/>
              <a:t>Game Theory</a:t>
            </a:r>
          </a:p>
          <a:p>
            <a:pPr lvl="1" eaLnBrk="1" hangingPunct="1"/>
            <a:r>
              <a:rPr lang="en-US" sz="2200"/>
              <a:t>Logic</a:t>
            </a:r>
          </a:p>
          <a:p>
            <a:pPr lvl="1" eaLnBrk="1" hangingPunct="1"/>
            <a:r>
              <a:rPr lang="en-US" sz="2200"/>
              <a:t>Ecology</a:t>
            </a:r>
          </a:p>
          <a:p>
            <a:pPr lvl="1" eaLnBrk="1" hangingPunct="1"/>
            <a:r>
              <a:rPr lang="en-US" sz="2200"/>
              <a:t>Social Sciences</a:t>
            </a:r>
          </a:p>
          <a:p>
            <a:pPr eaLnBrk="1" hangingPunct="1"/>
            <a:r>
              <a:rPr lang="en-US" sz="2600"/>
              <a:t>This can be both a strength (infusing well-founded methodologies into the field) and a weakness (there are many different views as to what the field is about)</a:t>
            </a:r>
          </a:p>
          <a:p>
            <a:pPr eaLnBrk="1" hangingPunct="1"/>
            <a:r>
              <a:rPr lang="en-US" sz="2600"/>
              <a:t>This has analogies with artificial intelligence itself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Views of the Field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5105400"/>
          </a:xfrm>
        </p:spPr>
        <p:txBody>
          <a:bodyPr/>
          <a:lstStyle/>
          <a:p>
            <a:pPr eaLnBrk="1" hangingPunct="1"/>
            <a:r>
              <a:rPr lang="en-US" sz="2600" i="1" dirty="0">
                <a:solidFill>
                  <a:srgbClr val="003399"/>
                </a:solidFill>
              </a:rPr>
              <a:t>Agents as a paradigm</a:t>
            </a:r>
            <a:r>
              <a:rPr lang="ar-EG" sz="2000" i="1" dirty="0">
                <a:solidFill>
                  <a:srgbClr val="003399"/>
                </a:solidFill>
              </a:rPr>
              <a:t>نموذج</a:t>
            </a:r>
            <a:r>
              <a:rPr lang="en-US" sz="2000" i="1" dirty="0">
                <a:solidFill>
                  <a:srgbClr val="003399"/>
                </a:solidFill>
              </a:rPr>
              <a:t> </a:t>
            </a:r>
            <a:r>
              <a:rPr lang="en-US" sz="2600" i="1" dirty="0">
                <a:solidFill>
                  <a:srgbClr val="003399"/>
                </a:solidFill>
              </a:rPr>
              <a:t>for software engineering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>
                <a:highlight>
                  <a:srgbClr val="FFFF00"/>
                </a:highlight>
              </a:rPr>
              <a:t>Software engineers have derived a progressively better understanding of the characteristics of complexity in software.</a:t>
            </a:r>
            <a:r>
              <a:rPr lang="en-US" sz="2600" dirty="0"/>
              <a:t> </a:t>
            </a:r>
          </a:p>
          <a:p>
            <a:pPr eaLnBrk="1" hangingPunct="1"/>
            <a:r>
              <a:rPr lang="en-US" sz="2600" dirty="0"/>
              <a:t>It is now widely recognized that </a:t>
            </a:r>
            <a:r>
              <a:rPr lang="en-US" sz="2600" i="1" dirty="0">
                <a:solidFill>
                  <a:srgbClr val="003399"/>
                </a:solidFill>
              </a:rPr>
              <a:t>interaction</a:t>
            </a:r>
            <a:r>
              <a:rPr lang="en-US" sz="2600" i="1" dirty="0"/>
              <a:t> </a:t>
            </a:r>
            <a:r>
              <a:rPr lang="en-US" sz="2600" dirty="0"/>
              <a:t>is probably the most important single characteristic of complex software</a:t>
            </a:r>
          </a:p>
          <a:p>
            <a:pPr eaLnBrk="1" hangingPunct="1"/>
            <a:r>
              <a:rPr lang="en-US" sz="2600" dirty="0"/>
              <a:t>Over the last two decades, a major Computer Science research topic has been the development of tools and techniques to model, understand, and implement systems in which interaction is the norm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6413CC09E164EB1E30680A3BB4DD9" ma:contentTypeVersion="0" ma:contentTypeDescription="Create a new document." ma:contentTypeScope="" ma:versionID="f3b6d7ed3cab6f1a485e69249e5390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CC2D6-5CE6-4B84-875F-5472B0EC75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42A0BC-66DB-4451-B261-769EC31EE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D7FCD7-9AB5-4226-962F-58047C7EBB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358</TotalTime>
  <Words>792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Garamond</vt:lpstr>
      <vt:lpstr>Helvetica-BoldOblique</vt:lpstr>
      <vt:lpstr>Times-Bold</vt:lpstr>
      <vt:lpstr>Times-BoldItalic</vt:lpstr>
      <vt:lpstr>Wingdings</vt:lpstr>
      <vt:lpstr>Edge</vt:lpstr>
      <vt:lpstr>INTRODUCTION</vt:lpstr>
      <vt:lpstr>PowerPoint Presentation</vt:lpstr>
      <vt:lpstr>The Vision Thing</vt:lpstr>
      <vt:lpstr>PowerPoint Presentation</vt:lpstr>
      <vt:lpstr>What if the agents become better?</vt:lpstr>
      <vt:lpstr>Research Issues</vt:lpstr>
      <vt:lpstr>Multiagent Systems is Interdisciplinary</vt:lpstr>
      <vt:lpstr>PowerPoint Presentation</vt:lpstr>
      <vt:lpstr>Some Views of the Field</vt:lpstr>
      <vt:lpstr>Some Views of the Field</vt:lpstr>
      <vt:lpstr>Some Views of the Field</vt:lpstr>
      <vt:lpstr>PowerPoint Presentation</vt:lpstr>
      <vt:lpstr>Objections to MAS</vt:lpstr>
      <vt:lpstr>Objections to MAS</vt:lpstr>
      <vt:lpstr>Objections to MAS</vt:lpstr>
      <vt:lpstr>Objections to MAS</vt:lpstr>
    </vt:vector>
  </TitlesOfParts>
  <Company>Hebrew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Jeff Rosenschein</dc:creator>
  <cp:lastModifiedBy>AHMED MOUSTAFA</cp:lastModifiedBy>
  <cp:revision>54</cp:revision>
  <dcterms:created xsi:type="dcterms:W3CDTF">2002-10-07T15:26:45Z</dcterms:created>
  <dcterms:modified xsi:type="dcterms:W3CDTF">2021-11-02T10:59:21Z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0x01010041D6413CC09E164EB1E30680A3BB4DD9</vt:lpwstr>
  </property>
</Properties>
</file>