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628792-FDC7-4235-9490-46A96AAEE092}">
  <a:tblStyle styleId="{1C628792-FDC7-4235-9490-46A96AAEE0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B1BB78A8-C19D-4B1A-BFBC-F7BC0FCB61B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A5A5A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5ecffec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465ecffec3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5ecffec3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465ecffec3_2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65ecffec3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465ecffec3_2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65ecffede_2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465ecffede_2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5ecffec3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65ecffec3_2_1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65ecffec3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465ecffec3_2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65ecffec3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465ecffec3_2_1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65ecffec3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465ecffec3_2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65ecffec3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465ecffec3_2_1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65ecffede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65ecffede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65ecffec3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465ecffec3_2_1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5ecffec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65ecffec3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65ecffec3_2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465ecffec3_2_2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65ecffec3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465ecffec3_2_2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65ecffec3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465ecffec3_2_2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65ecffec3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465ecffec3_2_2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65ecffec3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465ecffec3_2_2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65ecffec3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465ecffec3_2_2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65ecffede_1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465ecffede_16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65ecffede_1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65ecffede_16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5ecffede_1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465ecffede_1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65ecffede_1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465ecffede_16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5ecffec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65ecffec3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65ecffede_1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465ecffede_16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65ecffede_1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465ecffede_16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65ecffede_2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465ecffede_2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65ecffede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465ecffede_2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65ecffede_2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465ecffede_29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65ecffede_2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465ecffede_29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65ecffede_2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465ecffede_29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65ecffede_2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465ecffede_29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65ecffede_2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465ecffede_29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5ecffec3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65ecffec3_2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5ecffec3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465ecffec3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5ecffec3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465ecffec3_2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65ecffec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465ecffec3_2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5ecffec3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465ecffec3_2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65ecffec3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465ecffec3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joker.dss@gmail.com" TargetMode="External"/><Relationship Id="rId4" Type="http://schemas.openxmlformats.org/officeDocument/2006/relationships/image" Target="../media/image7.png"/><Relationship Id="rId5" Type="http://schemas.openxmlformats.org/officeDocument/2006/relationships/hyperlink" Target="mailto:tomas.fmartins@gmail.com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hyperlink" Target="mailto:alex.amf17@gmail.com" TargetMode="External"/><Relationship Id="rId6" Type="http://schemas.openxmlformats.org/officeDocument/2006/relationships/image" Target="../media/image17.png"/><Relationship Id="rId7" Type="http://schemas.openxmlformats.org/officeDocument/2006/relationships/hyperlink" Target="mailto:zepedrocavaleiro@gmail.com" TargetMode="External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9.png"/><Relationship Id="rId6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3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hyperlink" Target="mailto:pedromsg16@gmail.com" TargetMode="External"/><Relationship Id="rId6" Type="http://schemas.openxmlformats.org/officeDocument/2006/relationships/image" Target="../media/image2.jpg"/><Relationship Id="rId7" Type="http://schemas.openxmlformats.org/officeDocument/2006/relationships/hyperlink" Target="mailto:ritaacnobrega@gmail.com" TargetMode="External"/><Relationship Id="rId8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20.jpg"/><Relationship Id="rId5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15.jpg"/><Relationship Id="rId5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21.jpg"/><Relationship Id="rId5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38.png"/><Relationship Id="rId5" Type="http://schemas.openxmlformats.org/officeDocument/2006/relationships/image" Target="../media/image2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22.jpg"/><Relationship Id="rId5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19.jpg"/><Relationship Id="rId5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rmpw98@gmail.com" TargetMode="External"/><Relationship Id="rId4" Type="http://schemas.openxmlformats.org/officeDocument/2006/relationships/image" Target="../media/image7.png"/><Relationship Id="rId9" Type="http://schemas.openxmlformats.org/officeDocument/2006/relationships/hyperlink" Target="mailto:geo.corduneanu@gmail.com" TargetMode="External"/><Relationship Id="rId5" Type="http://schemas.openxmlformats.org/officeDocument/2006/relationships/image" Target="../media/image8.png"/><Relationship Id="rId6" Type="http://schemas.openxmlformats.org/officeDocument/2006/relationships/hyperlink" Target="mailto:1112marta@gmail.com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163" l="55581" r="74" t="0"/>
          <a:stretch/>
        </p:blipFill>
        <p:spPr>
          <a:xfrm>
            <a:off x="1609" y="-1807"/>
            <a:ext cx="9140986" cy="514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2047" y="1625361"/>
            <a:ext cx="3119907" cy="189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/>
        </p:nvSpPr>
        <p:spPr>
          <a:xfrm>
            <a:off x="717997" y="3555373"/>
            <a:ext cx="2459864" cy="10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Damião Santos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joker.dss@gmail.com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4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/>
        </p:nvSpPr>
        <p:spPr>
          <a:xfrm>
            <a:off x="243088" y="311507"/>
            <a:ext cx="7756299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Implementação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Membros da unidade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3531647" y="3555373"/>
            <a:ext cx="2459864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Tomás Martins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tomas.fmartins@gmail.com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pessoa, homem, edifício, da frente&#10;&#10;Descrição gerada com muito alta confiança" id="207" name="Google Shape;20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9261" y="1660721"/>
            <a:ext cx="1557338" cy="15644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grama, céu, pessoa, ao ar livre&#10;&#10;Descrição gerada com muito alta confiança" id="208" name="Google Shape;20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5785" y="1806687"/>
            <a:ext cx="1271588" cy="1271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água, céu, pessoa, homem&#10;&#10;Descrição gerada com muito alta confiança" id="209" name="Google Shape;209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14686" y="1807527"/>
            <a:ext cx="1271639" cy="12716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6329078" y="3555251"/>
            <a:ext cx="2451815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Pedro Cruz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 </a:t>
            </a:r>
            <a:r>
              <a:rPr lang="en-GB" sz="1100" u="sng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Pcruz6588@gmail.com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/>
        </p:nvSpPr>
        <p:spPr>
          <a:xfrm>
            <a:off x="243088" y="311507"/>
            <a:ext cx="841634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Implementação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435759" y="121175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2041550"/>
                <a:gridCol w="1560975"/>
                <a:gridCol w="1746475"/>
                <a:gridCol w="1738050"/>
                <a:gridCol w="1265825"/>
              </a:tblGrid>
              <a:tr h="736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5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</a:t>
                      </a:r>
                      <a:endParaRPr sz="15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</a:tr>
              <a:tr h="88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/>
                        <a:t>Implementação da pesquisa de notícias através dos interesses no Twitter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Damião Santos, Tomás Martins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 por cada elemento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 por cada elemento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Incompleto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1061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/>
                        <a:t>Elaboração do design do Perfil, do Feed de Notícias e correção de bugs no Front-end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Pedro Cruz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6h30min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4h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FF00"/>
                          </a:solidFill>
                        </a:rPr>
                        <a:t>Completo</a:t>
                      </a:r>
                      <a:endParaRPr sz="1400">
                        <a:solidFill>
                          <a:srgbClr val="00FF0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85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Correção de bugs conforme os resultados da Unidade de Testes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Damião Santos, Tomás Martins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30mins por cada elemento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 por cada elemento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Incompleto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6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243088" y="311507"/>
            <a:ext cx="8416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Implementação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24" name="Google Shape;224;p36"/>
          <p:cNvGraphicFramePr/>
          <p:nvPr/>
        </p:nvGraphicFramePr>
        <p:xfrm>
          <a:off x="469884" y="1577631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1801075"/>
                <a:gridCol w="1716725"/>
                <a:gridCol w="1590250"/>
                <a:gridCol w="1455350"/>
                <a:gridCol w="1640850"/>
              </a:tblGrid>
              <a:tr h="776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5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Check</a:t>
                      </a:r>
                      <a:endParaRPr sz="15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</a:tr>
              <a:tr h="916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Correção na Implementação do ORCID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Tomás Martins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2h45mins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0h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FF00"/>
                          </a:solidFill>
                        </a:rPr>
                        <a:t>Completo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747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Implementação da página de Resources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Damião Santos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0h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</a:rPr>
                        <a:t>Incompleto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7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243102" y="311500"/>
            <a:ext cx="8830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Implementação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Testes realizados vs. Testes aprovados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450" y="1211805"/>
            <a:ext cx="6447500" cy="3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8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243088" y="311507"/>
            <a:ext cx="83841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Implementação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9" name="Google Shape;239;p38"/>
          <p:cNvGraphicFramePr/>
          <p:nvPr/>
        </p:nvGraphicFramePr>
        <p:xfrm>
          <a:off x="587722" y="151085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2832350"/>
                <a:gridCol w="2814625"/>
                <a:gridCol w="2319850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Completar a Implementação da ligação do Feed de Notícias com o Tweeter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Damião Santos, Tomás Martins 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 por cada elemento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Completar a Implementação da página de Resources (adicionar Tag’s)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Damião Santos, Tomás Martins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 por cada elemento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Correção de Bugs no Design das páginas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Pedro Cruz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4h</a:t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/>
        </p:nvSpPr>
        <p:spPr>
          <a:xfrm>
            <a:off x="589110" y="3617711"/>
            <a:ext cx="2460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André Rocha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rochinha98a@gmail.com</a:t>
            </a:r>
            <a:endParaRPr sz="1100"/>
          </a:p>
        </p:txBody>
      </p:sp>
      <p:pic>
        <p:nvPicPr>
          <p:cNvPr id="245" name="Google Shape;245;p39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 txBox="1"/>
          <p:nvPr/>
        </p:nvSpPr>
        <p:spPr>
          <a:xfrm>
            <a:off x="243088" y="311507"/>
            <a:ext cx="679843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Testes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Membros da unidade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pessoa, parede, interior, monitor&#10;&#10;Descrição gerada com muito alta confiança" id="247" name="Google Shape;24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009" y="1758348"/>
            <a:ext cx="1550194" cy="15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3274112" y="3600296"/>
            <a:ext cx="24600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Alexandre Ferreira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alex.amf17@gmail.com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pessoa, foto, interior, árvore&#10;&#10;Descrição gerada com muito alta confiança" id="249" name="Google Shape;249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68300" y="1904796"/>
            <a:ext cx="1271588" cy="126444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5734100" y="3617250"/>
            <a:ext cx="2994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José Cavaleiro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zepedrocavaleiro@gmail.com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0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homem, foto, pessoa, ao ar livre&#10;&#10;Descrição gerada com muito alta confiança" id="251" name="Google Shape;251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2127" y="1904788"/>
            <a:ext cx="1396503" cy="1263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0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0"/>
          <p:cNvSpPr txBox="1"/>
          <p:nvPr/>
        </p:nvSpPr>
        <p:spPr>
          <a:xfrm>
            <a:off x="243088" y="311507"/>
            <a:ext cx="841634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Testes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58" name="Google Shape;258;p40"/>
          <p:cNvGraphicFramePr/>
          <p:nvPr/>
        </p:nvGraphicFramePr>
        <p:xfrm>
          <a:off x="453372" y="1321381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2936750"/>
                <a:gridCol w="2071175"/>
                <a:gridCol w="1668025"/>
                <a:gridCol w="1561325"/>
              </a:tblGrid>
              <a:tr h="699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</a:t>
                      </a:r>
                      <a:endParaRPr sz="15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5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96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Realização da versão atualizada do manual de qualidade referente à unidade de testes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Georgiana Corduneanu(membro saiu da unidade)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2h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Não foi realizada</a:t>
                      </a:r>
                      <a:endParaRPr sz="1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  <a:tr h="1954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Realização dos testes ao sistema,referentes às funcionalidades de edição de perfil e do ORCID(e outros dependendo da unidade de Implementação) e realização do respetivo relatório de teste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André Rocha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Alexandre Ferreira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José Cavaleiro*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*Membro novo da unidade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8h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4h por elemento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2h para os testes por elemento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2h para o relatório por elemento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2h por elemento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2h para os testes e relatório por elemento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1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1"/>
          <p:cNvSpPr txBox="1"/>
          <p:nvPr/>
        </p:nvSpPr>
        <p:spPr>
          <a:xfrm>
            <a:off x="243088" y="311507"/>
            <a:ext cx="83841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Testes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 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6" name="Google Shape;266;p41"/>
          <p:cNvGraphicFramePr/>
          <p:nvPr/>
        </p:nvGraphicFramePr>
        <p:xfrm>
          <a:off x="299884" y="12999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2800300"/>
                <a:gridCol w="2800300"/>
                <a:gridCol w="2800300"/>
              </a:tblGrid>
              <a:tr h="586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68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Realização da versão atualizada do manual de qualidade referente à unidade de testes(Prioritário)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Alexandre Ferreira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André Rocha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José Cavaleiro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2h</a:t>
                      </a:r>
                      <a:endParaRPr sz="1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  <a:tr h="14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Realização dos testes ao sistema,referentes às funcionalidades da Página de Resources(as que faltaram implementar) e às funcionalidades das tags(não implementadas)e realização do respetivo relatório de teste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Alexandre Ferreira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André Rocha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José Cavaleiro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6h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2h por elemento para os testes e relatorio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2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Testes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Métricas Unidade de Testes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375" y="1452550"/>
            <a:ext cx="5723500" cy="30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719920" y="3789283"/>
            <a:ext cx="2620849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Marisa Espinheira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 </a:t>
            </a:r>
            <a:r>
              <a:rPr lang="en-GB" sz="1100" u="sng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marisaespinheira@gmail.com</a:t>
            </a:r>
            <a:endParaRPr sz="1100"/>
          </a:p>
        </p:txBody>
      </p:sp>
      <p:pic>
        <p:nvPicPr>
          <p:cNvPr id="279" name="Google Shape;279;p43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3"/>
          <p:cNvSpPr txBox="1"/>
          <p:nvPr/>
        </p:nvSpPr>
        <p:spPr>
          <a:xfrm>
            <a:off x="243088" y="311507"/>
            <a:ext cx="6774286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Qualidade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Membros da unidade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Google Shape;281;p43"/>
          <p:cNvSpPr txBox="1"/>
          <p:nvPr/>
        </p:nvSpPr>
        <p:spPr>
          <a:xfrm>
            <a:off x="3578621" y="3789283"/>
            <a:ext cx="2459864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Rita Nóbrega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 </a:t>
            </a:r>
            <a:r>
              <a:rPr lang="en-GB" sz="1100" u="sng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ritaacnobrega@gmail.com</a:t>
            </a:r>
            <a:endParaRPr sz="1100"/>
          </a:p>
        </p:txBody>
      </p:sp>
      <p:pic>
        <p:nvPicPr>
          <p:cNvPr descr="Uma imagem contendo pessoa, árvore, foto, da frente&#10;&#10;Descrição gerada com muito alta confiança" id="282" name="Google Shape;28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17" y="2083337"/>
            <a:ext cx="1267563" cy="1267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pessoa, foto, interior, janela&#10;&#10;Descrição gerada com alta confiança" id="283" name="Google Shape;28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9664" y="1936437"/>
            <a:ext cx="1561362" cy="1561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pessoa, árvore, foto, da frente&#10;&#10;Descrição gerada com muito alta confiança" id="284" name="Google Shape;28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9930" y="2083337"/>
            <a:ext cx="1267563" cy="126756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3"/>
          <p:cNvSpPr txBox="1"/>
          <p:nvPr/>
        </p:nvSpPr>
        <p:spPr>
          <a:xfrm>
            <a:off x="6239933" y="3772223"/>
            <a:ext cx="2459864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Filipa Lopes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LDEI |</a:t>
            </a:r>
            <a:r>
              <a:rPr lang="en-GB" sz="1100" u="sng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filipaslopes@gmail.</a:t>
            </a:r>
            <a:r>
              <a:rPr lang="en-GB" sz="1100" u="sng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com</a:t>
            </a:r>
            <a:r>
              <a:rPr lang="en-GB" sz="1100">
                <a:solidFill>
                  <a:srgbClr val="4A86E8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endParaRPr sz="1100" u="sng">
              <a:solidFill>
                <a:srgbClr val="4A86E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6" name="Google Shape;286;p43"/>
          <p:cNvSpPr/>
          <p:nvPr/>
        </p:nvSpPr>
        <p:spPr>
          <a:xfrm>
            <a:off x="6924532" y="2164876"/>
            <a:ext cx="1078173" cy="109523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4623" y="2181738"/>
            <a:ext cx="1078175" cy="1070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243088" y="311507"/>
            <a:ext cx="439974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Engenharia de Software</a:t>
            </a:r>
            <a:endParaRPr sz="1100"/>
          </a:p>
        </p:txBody>
      </p:sp>
      <p:sp>
        <p:nvSpPr>
          <p:cNvPr id="137" name="Google Shape;137;p26"/>
          <p:cNvSpPr txBox="1"/>
          <p:nvPr/>
        </p:nvSpPr>
        <p:spPr>
          <a:xfrm>
            <a:off x="355779" y="1583296"/>
            <a:ext cx="7965582" cy="200824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Sprint 2 - Final da Sprint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Semana 7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Contacto: newsfinder18@gmail.com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4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4"/>
          <p:cNvSpPr txBox="1"/>
          <p:nvPr/>
        </p:nvSpPr>
        <p:spPr>
          <a:xfrm>
            <a:off x="243088" y="311507"/>
            <a:ext cx="841634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Qualidade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94" name="Google Shape;294;p44"/>
          <p:cNvGraphicFramePr/>
          <p:nvPr/>
        </p:nvGraphicFramePr>
        <p:xfrm>
          <a:off x="425059" y="1304531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2152225"/>
                <a:gridCol w="1901975"/>
                <a:gridCol w="1979525"/>
                <a:gridCol w="2160375"/>
              </a:tblGrid>
              <a:tr h="673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</a:tr>
              <a:tr h="479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Atualização do Manual de Qualidade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Marisa Espinheira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2h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2h 30min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  <a:tr h="60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Monitorização das restantes unidades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Marisa Espinheira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Rita Nóbrega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 min, cada elemento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45 min</a:t>
                      </a: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cada elemento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  <a:tr h="521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Criação dos gráficos do final da sprint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Rita Nóbrega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1h 30min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2h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  <a:tr h="563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Preenchimento da apresentação semanal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Marisa Espinheira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Rita Nóbrega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10min, cada elemento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 min, cada elemento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  <a:tr h="521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Validação relatório de testes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Marisa Espinheira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20min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20min</a:t>
                      </a:r>
                      <a:endParaRPr sz="12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5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5"/>
          <p:cNvSpPr txBox="1"/>
          <p:nvPr/>
        </p:nvSpPr>
        <p:spPr>
          <a:xfrm>
            <a:off x="243088" y="311507"/>
            <a:ext cx="760336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Qualidade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Evolução do esforço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875" y="1364154"/>
            <a:ext cx="5946506" cy="362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6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6"/>
          <p:cNvSpPr txBox="1"/>
          <p:nvPr/>
        </p:nvSpPr>
        <p:spPr>
          <a:xfrm>
            <a:off x="243088" y="311507"/>
            <a:ext cx="83841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Qualidade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 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8" name="Google Shape;308;p46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9" name="Google Shape;309;p46"/>
          <p:cNvGraphicFramePr/>
          <p:nvPr/>
        </p:nvGraphicFramePr>
        <p:xfrm>
          <a:off x="748584" y="16501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2534175"/>
                <a:gridCol w="2534175"/>
                <a:gridCol w="253417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Atualização do Manual de Qualidade</a:t>
                      </a:r>
                      <a:endParaRPr sz="1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Marisa Espinheira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Rita Nóbrega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-</a:t>
                      </a:r>
                      <a:endParaRPr sz="1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Monitorização</a:t>
                      </a: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das restantes unidade</a:t>
                      </a:r>
                      <a:endParaRPr sz="1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Marisa Espinheira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Rita Nóbrega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Filipa Lopes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 min  por cada elemento</a:t>
                      </a:r>
                      <a:endParaRPr sz="14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/>
        </p:nvSpPr>
        <p:spPr>
          <a:xfrm>
            <a:off x="1909293" y="3684161"/>
            <a:ext cx="2459864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Carlos Diogo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cdiogoportugal@gmail.com</a:t>
            </a:r>
            <a:endParaRPr sz="1100"/>
          </a:p>
        </p:txBody>
      </p:sp>
      <p:pic>
        <p:nvPicPr>
          <p:cNvPr id="315" name="Google Shape;315;p47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7"/>
          <p:cNvSpPr txBox="1"/>
          <p:nvPr/>
        </p:nvSpPr>
        <p:spPr>
          <a:xfrm>
            <a:off x="243088" y="311507"/>
            <a:ext cx="43997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Ambiente</a:t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homem, pessoa, terno, vestuário&#10;&#10;Descrição gerada com muito alta confiança" id="317" name="Google Shape;31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557" y="1833328"/>
            <a:ext cx="1557338" cy="1557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pessoa, interior, parede, mulher&#10;&#10;Descrição gerada com muito alta confiança" id="318" name="Google Shape;31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6739" y="2014529"/>
            <a:ext cx="1275109" cy="126796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7"/>
          <p:cNvSpPr txBox="1"/>
          <p:nvPr/>
        </p:nvSpPr>
        <p:spPr>
          <a:xfrm>
            <a:off x="5028701" y="3680800"/>
            <a:ext cx="2791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Tiago Henggeler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rgbClr val="4A86E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tiagohenggeler5@gmail.com</a:t>
            </a:r>
            <a:endParaRPr sz="1100" u="sng">
              <a:solidFill>
                <a:srgbClr val="4A86E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0" name="Google Shape;32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688" y="2100902"/>
            <a:ext cx="1095225" cy="10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8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8"/>
          <p:cNvSpPr txBox="1"/>
          <p:nvPr/>
        </p:nvSpPr>
        <p:spPr>
          <a:xfrm>
            <a:off x="243088" y="311507"/>
            <a:ext cx="841634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Ambiente | 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27" name="Google Shape;327;p48"/>
          <p:cNvGraphicFramePr/>
          <p:nvPr/>
        </p:nvGraphicFramePr>
        <p:xfrm>
          <a:off x="716809" y="121175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1900625"/>
                <a:gridCol w="1900625"/>
                <a:gridCol w="1900625"/>
                <a:gridCol w="1900625"/>
              </a:tblGrid>
              <a:tr h="72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5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2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Elaboração de formulários de satisfação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Tiago Henggeler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20min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20min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2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Elaboração de gráficos de satisfação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Carlos Diogo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20min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20min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</a:tr>
              <a:tr h="729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Aprendizagem de Jenkins 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Tiago Henggeler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Carlos Diogo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 x 2 elementos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Não efetuado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729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W</a:t>
                      </a:r>
                      <a:r>
                        <a:rPr lang="en-GB"/>
                        <a:t>orkshop de Jenkins a toda a equipa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Tiago Henggeler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Carlos Diogo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 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Não efetuado</a:t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9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/>
        </p:nvSpPr>
        <p:spPr>
          <a:xfrm>
            <a:off x="243088" y="311507"/>
            <a:ext cx="83841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Ambiente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 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Google Shape;334;p49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5" name="Google Shape;335;p49"/>
          <p:cNvGraphicFramePr/>
          <p:nvPr/>
        </p:nvGraphicFramePr>
        <p:xfrm>
          <a:off x="770734" y="1322981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2534175"/>
                <a:gridCol w="2534175"/>
                <a:gridCol w="2534175"/>
              </a:tblGrid>
              <a:tr h="673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6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Aprendizagem de Jenkins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Carlos Diogo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Tiago Henggeler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/>
                        <a:t>2</a:t>
                      </a:r>
                      <a:r>
                        <a:rPr lang="en-GB"/>
                        <a:t>h x 2 elementos 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6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W</a:t>
                      </a:r>
                      <a:r>
                        <a:rPr lang="en-GB"/>
                        <a:t>orkshop de Jenkins a toda a equipa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Carlos Diogo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Tiago Henggeler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</a:t>
                      </a:r>
                      <a:endParaRPr/>
                    </a:p>
                  </a:txBody>
                  <a:tcPr marT="34300" marB="34300" marR="68600" marL="68600"/>
                </a:tc>
              </a:tr>
              <a:tr h="6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/>
                        <a:t>Elaboração de formulários de satisfação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Tiago Henggeler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20min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67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GB"/>
                        <a:t>Elaboração de gráficos de satisfação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Carlos Diogo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 min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0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0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Geral</a:t>
            </a: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Gráficos Final da Sprint 2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p50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6925" y="1211800"/>
            <a:ext cx="5310135" cy="3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1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1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Gestão de Projeto</a:t>
            </a: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Gráficos Final da Sprint 2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0" name="Google Shape;350;p51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87" y="1330975"/>
            <a:ext cx="6148276" cy="36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2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2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</a:t>
            </a: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Gráficos Final da Sprint 2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403" y="1404099"/>
            <a:ext cx="6235199" cy="34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3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3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Implementação</a:t>
            </a: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Gráficos Final da Sprint 2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6" name="Google Shape;366;p53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288" y="1370275"/>
            <a:ext cx="6827674" cy="35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243088" y="311507"/>
            <a:ext cx="809437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Gestor de Projeto | 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Membros da unidade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pessoa, interior, parede, mulher&#10;&#10;Descrição gerada com muito alta confiança" id="144" name="Google Shape;1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7604" y="1643969"/>
            <a:ext cx="1878806" cy="187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1587321" y="3796852"/>
            <a:ext cx="2459864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Pedro Gonçalves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pedromsg16@gmail.com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pessoa, terno, homem, ao ar livre&#10;&#10;Descrição gerada com muito alta confiança" id="146" name="Google Shape;14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49539" y="1760381"/>
            <a:ext cx="1646887" cy="164688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4807039" y="3796852"/>
            <a:ext cx="2822082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Rita Nóbrega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ritaacnobrega@gmail.com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pessoa, árvore, foto, da frente&#10;&#10;Descrição gerada com muito alta confiança" id="148" name="Google Shape;14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35388" y="1801130"/>
            <a:ext cx="1557338" cy="1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54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4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Testes</a:t>
            </a: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Gráficos Final da Sprint 2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4" name="Google Shape;374;p54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325" y="1510850"/>
            <a:ext cx="5077657" cy="30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5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5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Qualidade</a:t>
            </a: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Gráficos Final da Sprint 2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2" name="Google Shape;382;p55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525" y="1277900"/>
            <a:ext cx="5607251" cy="35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6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6"/>
          <p:cNvSpPr txBox="1"/>
          <p:nvPr/>
        </p:nvSpPr>
        <p:spPr>
          <a:xfrm>
            <a:off x="243088" y="311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Ambiente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Gráficos Final da Sprint 2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0" name="Google Shape;390;p56"/>
          <p:cNvSpPr txBox="1"/>
          <p:nvPr/>
        </p:nvSpPr>
        <p:spPr>
          <a:xfrm>
            <a:off x="243088" y="1510852"/>
            <a:ext cx="87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538" y="1352299"/>
            <a:ext cx="5599176" cy="34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7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7"/>
          <p:cNvSpPr txBox="1"/>
          <p:nvPr/>
        </p:nvSpPr>
        <p:spPr>
          <a:xfrm>
            <a:off x="123913" y="168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</a:t>
            </a:r>
            <a: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 de Satisfação | Sprint2</a:t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98" name="Google Shape;39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6700"/>
            <a:ext cx="4432975" cy="23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43320"/>
            <a:ext cx="4406225" cy="240881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7"/>
          <p:cNvSpPr txBox="1"/>
          <p:nvPr/>
        </p:nvSpPr>
        <p:spPr>
          <a:xfrm>
            <a:off x="246275" y="1591975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6</a:t>
            </a:r>
            <a:endParaRPr/>
          </a:p>
        </p:txBody>
      </p:sp>
      <p:sp>
        <p:nvSpPr>
          <p:cNvPr id="401" name="Google Shape;401;p57"/>
          <p:cNvSpPr txBox="1"/>
          <p:nvPr/>
        </p:nvSpPr>
        <p:spPr>
          <a:xfrm>
            <a:off x="4529750" y="1591975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8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8"/>
          <p:cNvSpPr txBox="1"/>
          <p:nvPr/>
        </p:nvSpPr>
        <p:spPr>
          <a:xfrm>
            <a:off x="123913" y="168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</a:t>
            </a:r>
            <a: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 de Satisfação | Sprint2</a:t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08" name="Google Shape;40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65175"/>
            <a:ext cx="4294025" cy="24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025" y="2281884"/>
            <a:ext cx="4545175" cy="248477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8"/>
          <p:cNvSpPr txBox="1"/>
          <p:nvPr/>
        </p:nvSpPr>
        <p:spPr>
          <a:xfrm>
            <a:off x="246275" y="1591975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6</a:t>
            </a:r>
            <a:endParaRPr/>
          </a:p>
        </p:txBody>
      </p:sp>
      <p:sp>
        <p:nvSpPr>
          <p:cNvPr id="411" name="Google Shape;411;p58"/>
          <p:cNvSpPr txBox="1"/>
          <p:nvPr/>
        </p:nvSpPr>
        <p:spPr>
          <a:xfrm>
            <a:off x="4664825" y="1591975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7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9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9"/>
          <p:cNvSpPr txBox="1"/>
          <p:nvPr/>
        </p:nvSpPr>
        <p:spPr>
          <a:xfrm>
            <a:off x="123913" y="168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</a:t>
            </a:r>
            <a: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 de Satisfação | Sprint2</a:t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18" name="Google Shape;41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25" y="2512216"/>
            <a:ext cx="4419601" cy="225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326" y="2417384"/>
            <a:ext cx="4295674" cy="234837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9"/>
          <p:cNvSpPr txBox="1"/>
          <p:nvPr/>
        </p:nvSpPr>
        <p:spPr>
          <a:xfrm>
            <a:off x="246275" y="1591975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6</a:t>
            </a:r>
            <a:endParaRPr/>
          </a:p>
        </p:txBody>
      </p:sp>
      <p:sp>
        <p:nvSpPr>
          <p:cNvPr id="421" name="Google Shape;421;p59"/>
          <p:cNvSpPr txBox="1"/>
          <p:nvPr/>
        </p:nvSpPr>
        <p:spPr>
          <a:xfrm>
            <a:off x="4572000" y="1591963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7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60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0"/>
          <p:cNvSpPr txBox="1"/>
          <p:nvPr/>
        </p:nvSpPr>
        <p:spPr>
          <a:xfrm>
            <a:off x="123913" y="168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</a:t>
            </a:r>
            <a: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 de Satisfação | Sprint2</a:t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28" name="Google Shape;42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925" y="2319775"/>
            <a:ext cx="4726574" cy="25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275" y="2534145"/>
            <a:ext cx="4403724" cy="250145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0"/>
          <p:cNvSpPr txBox="1"/>
          <p:nvPr/>
        </p:nvSpPr>
        <p:spPr>
          <a:xfrm>
            <a:off x="365450" y="1584025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6</a:t>
            </a:r>
            <a:endParaRPr/>
          </a:p>
        </p:txBody>
      </p:sp>
      <p:sp>
        <p:nvSpPr>
          <p:cNvPr id="431" name="Google Shape;431;p60"/>
          <p:cNvSpPr txBox="1"/>
          <p:nvPr/>
        </p:nvSpPr>
        <p:spPr>
          <a:xfrm>
            <a:off x="4672750" y="1584025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7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61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1"/>
          <p:cNvSpPr txBox="1"/>
          <p:nvPr/>
        </p:nvSpPr>
        <p:spPr>
          <a:xfrm>
            <a:off x="123913" y="168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</a:t>
            </a:r>
            <a: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 de Satisfação | Sprint2</a:t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38" name="Google Shape;43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25" y="2398425"/>
            <a:ext cx="4526851" cy="23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1"/>
          <p:cNvPicPr preferRelativeResize="0"/>
          <p:nvPr/>
        </p:nvPicPr>
        <p:blipFill rotWithShape="1">
          <a:blip r:embed="rId5">
            <a:alphaModFix/>
          </a:blip>
          <a:srcRect b="7290" l="0" r="0" t="-7290"/>
          <a:stretch/>
        </p:blipFill>
        <p:spPr>
          <a:xfrm>
            <a:off x="4779326" y="2177509"/>
            <a:ext cx="4188427" cy="228974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1"/>
          <p:cNvSpPr txBox="1"/>
          <p:nvPr/>
        </p:nvSpPr>
        <p:spPr>
          <a:xfrm>
            <a:off x="428975" y="1591975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6</a:t>
            </a:r>
            <a:endParaRPr/>
          </a:p>
        </p:txBody>
      </p:sp>
      <p:sp>
        <p:nvSpPr>
          <p:cNvPr id="441" name="Google Shape;441;p61"/>
          <p:cNvSpPr txBox="1"/>
          <p:nvPr/>
        </p:nvSpPr>
        <p:spPr>
          <a:xfrm>
            <a:off x="4911100" y="1591975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7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62"/>
          <p:cNvPicPr preferRelativeResize="0"/>
          <p:nvPr/>
        </p:nvPicPr>
        <p:blipFill rotWithShape="1">
          <a:blip r:embed="rId3">
            <a:alphaModFix/>
          </a:blip>
          <a:srcRect b="0" l="27274" r="-101" t="159"/>
          <a:stretch/>
        </p:blipFill>
        <p:spPr>
          <a:xfrm>
            <a:off x="-7243" y="-953"/>
            <a:ext cx="9156746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 txBox="1"/>
          <p:nvPr/>
        </p:nvSpPr>
        <p:spPr>
          <a:xfrm>
            <a:off x="123913" y="168507"/>
            <a:ext cx="838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Gráfico</a:t>
            </a:r>
            <a:r>
              <a:rPr lang="en-GB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 de Satisfação | Sprint2</a:t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48" name="Google Shape;44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11555"/>
            <a:ext cx="4863924" cy="2468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0085" y="2121147"/>
            <a:ext cx="4863913" cy="265904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2"/>
          <p:cNvSpPr txBox="1"/>
          <p:nvPr/>
        </p:nvSpPr>
        <p:spPr>
          <a:xfrm>
            <a:off x="246275" y="1591975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6</a:t>
            </a:r>
            <a:endParaRPr/>
          </a:p>
        </p:txBody>
      </p:sp>
      <p:sp>
        <p:nvSpPr>
          <p:cNvPr id="451" name="Google Shape;451;p62"/>
          <p:cNvSpPr txBox="1"/>
          <p:nvPr/>
        </p:nvSpPr>
        <p:spPr>
          <a:xfrm>
            <a:off x="4822175" y="1591975"/>
            <a:ext cx="45759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Semana 7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243088" y="311507"/>
            <a:ext cx="8110468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Gestor de Projeto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748584" y="16501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2534175"/>
                <a:gridCol w="2534175"/>
                <a:gridCol w="253417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utilizado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Retificação do manual de qualidade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Pedro Gonçalves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 min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Acompanhamento das equipas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Pedro Gonçalves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1h30min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/>
        </p:nvSpPr>
        <p:spPr>
          <a:xfrm>
            <a:off x="243088" y="311507"/>
            <a:ext cx="83841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Gestor de Projeto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29"/>
          <p:cNvGraphicFramePr/>
          <p:nvPr/>
        </p:nvGraphicFramePr>
        <p:xfrm>
          <a:off x="748584" y="16501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2534175"/>
                <a:gridCol w="2534175"/>
                <a:gridCol w="2534175"/>
              </a:tblGrid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Acompanhamento das equipas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Pedro Gonçalves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3h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Preparativos do </a:t>
                      </a:r>
                      <a:r>
                        <a:rPr lang="en-GB"/>
                        <a:t>início</a:t>
                      </a:r>
                      <a:r>
                        <a:rPr lang="en-GB"/>
                        <a:t> da sprint 3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Pedro Gonçalves</a:t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2h</a:t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/>
        </p:nvSpPr>
        <p:spPr>
          <a:xfrm>
            <a:off x="3190929" y="3553360"/>
            <a:ext cx="24519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Rita Wolters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rmpw98@gmail.com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4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243088" y="311507"/>
            <a:ext cx="7691905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Membros da unidade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céu, pessoa, televisão, monitor&#10;&#10;Descrição gerada com muito alta confiança" id="171" name="Google Shape;17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7560" y="1799118"/>
            <a:ext cx="1267614" cy="126761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321937" y="3486535"/>
            <a:ext cx="24519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Marta Viana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Representante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LDM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1112marta@gmail.com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ma imagem contendo pessoa, interior, parede, mulher&#10;&#10;Descrição gerada com muito alta confiança" id="173" name="Google Shape;173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52376" y="1799117"/>
            <a:ext cx="1267060" cy="1259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céu, pessoa, mulher, ao ar livre&#10;&#10;Descrição gerada com alta confiança" id="174" name="Google Shape;174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2658" y="1585393"/>
            <a:ext cx="1561403" cy="156140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6059991" y="3509743"/>
            <a:ext cx="24519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Georgiana Corduneanu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LEI | 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geo.corduneanu@gmail.com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243088" y="311507"/>
            <a:ext cx="6975518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 | 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Descrição das tarefas realizadas</a:t>
            </a:r>
            <a:endParaRPr sz="2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82" name="Google Shape;182;p31"/>
          <p:cNvGraphicFramePr/>
          <p:nvPr/>
        </p:nvGraphicFramePr>
        <p:xfrm>
          <a:off x="449447" y="1337931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{B1BB78A8-C19D-4B1A-BFBC-F7BC0FCB61BD}</a:tableStyleId>
              </a:tblPr>
              <a:tblGrid>
                <a:gridCol w="2296950"/>
                <a:gridCol w="2248375"/>
                <a:gridCol w="1982875"/>
                <a:gridCol w="1715150"/>
              </a:tblGrid>
              <a:tr h="435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efetivo</a:t>
                      </a:r>
                      <a:endParaRPr sz="15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</a:tr>
              <a:tr h="806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Reunião com o cliente para aprovação da tabela de requisitos e mockups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Marta Viana 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Georgiana Corduneanu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 minutos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 minutos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 minutos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 minutos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</a:tr>
              <a:tr h="648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Retificação do manual de qualidade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Rita Wolters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 minutos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</a:tr>
              <a:tr h="774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Finalização do documento de requisitos 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Marta Viana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Georgiana Corduneanu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Rita Wolters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1.5h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1.5h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2h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1h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</a:tr>
              <a:tr h="6734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Atualização do diagrama de navegabilidade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Georgiana Corduneanu</a:t>
                      </a:r>
                      <a:endParaRPr sz="13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 minutos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 minutos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243088" y="311507"/>
            <a:ext cx="7603363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Estabilidade dos requisitos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 rot="-5400000">
            <a:off x="-473150" y="2277400"/>
            <a:ext cx="25371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Nº de requisitos</a:t>
            </a:r>
            <a:endParaRPr sz="160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675" y="1506827"/>
            <a:ext cx="8144226" cy="33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/>
          </a:blip>
          <a:srcRect b="0" l="27272" r="-101" t="158"/>
          <a:stretch/>
        </p:blipFill>
        <p:spPr>
          <a:xfrm>
            <a:off x="-7244" y="-953"/>
            <a:ext cx="9156745" cy="11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/>
        </p:nvSpPr>
        <p:spPr>
          <a:xfrm>
            <a:off x="243088" y="311507"/>
            <a:ext cx="8384144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Requisitos |</a:t>
            </a:r>
            <a:r>
              <a:rPr lang="en-GB"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 Tarefas a realizar para a semana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243088" y="1510852"/>
            <a:ext cx="877051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p33"/>
          <p:cNvGraphicFramePr/>
          <p:nvPr/>
        </p:nvGraphicFramePr>
        <p:xfrm>
          <a:off x="515972" y="1451406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{1C628792-FDC7-4235-9490-46A96AAEE092}</a:tableStyleId>
              </a:tblPr>
              <a:tblGrid>
                <a:gridCol w="2711850"/>
                <a:gridCol w="2770875"/>
                <a:gridCol w="2374575"/>
              </a:tblGrid>
              <a:tr h="756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Responsável 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Verdana"/>
                        <a:buNone/>
                      </a:pPr>
                      <a:r>
                        <a:rPr lang="en-GB"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Tempo estimado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88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Reunião com o cliente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Marta Viana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Georgiana Corduneanu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Rita Wolters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 minutos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 minutos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30 minutos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  <a:tr h="756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Atualização do documento de requisitos</a:t>
                      </a: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conforme os requisitos da sprint 3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Marta Viana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Georgiana Corduneanu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Rita Wolters</a:t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1h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1h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1h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  <a:tr h="88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Realização de novos mockups</a:t>
                      </a: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conforme os requisitos da sprint 3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Marta Viana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Rita Wolters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1h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1h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