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0F17F3-B5D0-4512-BC49-E925E2AB53BE}">
  <a:tblStyle styleId="{7C0F17F3-B5D0-4512-BC49-E925E2AB53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ee84cf8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3ee84cf8e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ee84cf8e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3ee84cf8e_2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d0a484f2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43d0a484f2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3d0a484f2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3d0a484f2_2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3d0a484f2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43d0a484f2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3ee84cf8e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3ee84cf8e_2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ee84cf8e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3ee84cf8e_2_1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3ee84cf8e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3ee84cf8e_2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3ee84cf8e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43ee84cf8e_2_1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3ee84cf8e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43ee84cf8e_2_1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3ee84cf8e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43ee84cf8e_2_1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ee84cf8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3ee84cf8e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3ee84cf8e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43ee84cf8e_2_2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3ee84cf8e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43ee84cf8e_2_2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3ee84cf8e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43ee84cf8e_2_2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3ee84cf8e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43ee84cf8e_2_2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3ee84cf8e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3ee84cf8e_2_2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3ee84cf8e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43ee84cf8e_2_2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3ee84cf8e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43ee84cf8e_2_2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3d0a484f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43d0a484f2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3ee84cf8e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43ee84cf8e_2_2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3ee84cf8e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43ee84cf8e_2_2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3ee84cf8e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3ee84cf8e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3ee84cf8e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43ee84cf8e_2_2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3ee84cf8e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43ee84cf8e_2_2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3ee84cf8e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43ee84cf8e_2_2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3d0a484f2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43d0a484f2_9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3d0a484f2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43d0a484f2_9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3d0a484f2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43d0a484f2_9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3d0a484f2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43d0a484f2_9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3d0a484f2_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43d0a484f2_9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d0a484f2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43d0a484f2_9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3d0a484f2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43d0a484f2_9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ee84cf8e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3ee84cf8e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3d0a484f2_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43d0a484f2_9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3d0a484f2_9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43d0a484f2_9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3d0a484f2_9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43d0a484f2_9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3d0a484f2_9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43d0a484f2_9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3d0a484f2_9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43d0a484f2_9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3d0a484f2_9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43d0a484f2_9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ee84cf8e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3ee84cf8e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ee84cf8e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43ee84cf8e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ee84cf8e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3ee84cf8e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3ee84cf8e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43ee84cf8e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3d0a484f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3d0a484f2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joker.dss@gmail.com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hyperlink" Target="mailto:tomas.fmartins@gmail.com" TargetMode="External"/><Relationship Id="rId6" Type="http://schemas.openxmlformats.org/officeDocument/2006/relationships/hyperlink" Target="mailto:zepedrocavaleiro@gmail.com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hyperlink" Target="mailto:geo.corduneanu@gmail.com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hyperlink" Target="mailto:alex.amf17@gmail.com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mailto:pedromsg16@gmail.com" TargetMode="External"/><Relationship Id="rId6" Type="http://schemas.openxmlformats.org/officeDocument/2006/relationships/image" Target="../media/image3.jpg"/><Relationship Id="rId7" Type="http://schemas.openxmlformats.org/officeDocument/2006/relationships/hyperlink" Target="mailto:ritaacnobrega@gmail.com" TargetMode="External"/><Relationship Id="rId8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rmpw98@gmail.com" TargetMode="External"/><Relationship Id="rId4" Type="http://schemas.openxmlformats.org/officeDocument/2006/relationships/image" Target="../media/image8.png"/><Relationship Id="rId10" Type="http://schemas.openxmlformats.org/officeDocument/2006/relationships/hyperlink" Target="mailto:geo.corduneanu@gmail.com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hyperlink" Target="mailto:1112marta@gmail.com" TargetMode="External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163" l="55581" r="74" t="0"/>
          <a:stretch/>
        </p:blipFill>
        <p:spPr>
          <a:xfrm>
            <a:off x="1609" y="-1807"/>
            <a:ext cx="9140986" cy="514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2047" y="1625361"/>
            <a:ext cx="3119907" cy="189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>
            <a:off x="243088" y="311507"/>
            <a:ext cx="76033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GB" sz="2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Objetivos semana 5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243100" y="1510850"/>
            <a:ext cx="83826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Reunião com cliente para </a:t>
            </a: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esclarecimento</a:t>
            </a: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dúvidas sobre requisitos da sprint 2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créscimo</a:t>
            </a: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dos novos requisitos da sprint 2 no documento de requisitos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Relaização de mockups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243088" y="311507"/>
            <a:ext cx="8110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</a:t>
            </a: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 semana 5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697209" y="1377681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854350"/>
                <a:gridCol w="2635500"/>
                <a:gridCol w="2467125"/>
              </a:tblGrid>
              <a:tr h="73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111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Reunião com cliente para esclarecimento de dúvidas sobre requisitos da sprint2 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Marta Viana, Pedro Cruz, Rita Wolters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 minutos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73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Atualização da tabela de requisitos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Marta Viana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 minutos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73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Realização da versão 1.1 do documento de requisitos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800"/>
                        <a:t>Georgiana Corduneanu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2h</a:t>
                      </a:r>
                      <a:endParaRPr sz="18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</a:t>
            </a: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0" name="Google Shape;220;p36"/>
          <p:cNvGraphicFramePr/>
          <p:nvPr/>
        </p:nvGraphicFramePr>
        <p:xfrm>
          <a:off x="394134" y="137325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794700"/>
                <a:gridCol w="2794700"/>
                <a:gridCol w="2794700"/>
              </a:tblGrid>
              <a:tr h="81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9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Continuação do acréscimo de requisitos no documento de requisitos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Marta Viana, </a:t>
                      </a:r>
                      <a:r>
                        <a:rPr lang="en-GB" sz="1800"/>
                        <a:t>Georgiana Corduneanu, Rita Wolters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r>
                        <a:rPr lang="en-GB" sz="1800"/>
                        <a:t>h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9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Reunião com cliente para validação da tabela de requisitos e mockups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800"/>
                        <a:t>Marta Viana, Georgiana Corduneanu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 minutos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81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Realização de mockups web e para </a:t>
                      </a:r>
                      <a:r>
                        <a:rPr lang="en-GB" sz="1800"/>
                        <a:t>telemóvel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Pedro Cruz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r>
                        <a:rPr lang="en-GB" sz="1800"/>
                        <a:t>h</a:t>
                      </a:r>
                      <a:endParaRPr sz="18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Estabilidade dos requisitos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125" y="1211800"/>
            <a:ext cx="6548501" cy="38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/>
        </p:nvSpPr>
        <p:spPr>
          <a:xfrm>
            <a:off x="717997" y="3555373"/>
            <a:ext cx="2459864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Damião Santos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joker.dss@gmail.com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4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243088" y="311507"/>
            <a:ext cx="7756299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3309871" y="3555373"/>
            <a:ext cx="2459864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Tomás Martins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tomas.fmartins@gmail.com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5998336" y="3555372"/>
            <a:ext cx="2709392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José Cavaleiro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zepedrocavaleiro@gmail.com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homem, edifício, da frente&#10;&#10;Descrição gerada com muito alta confiança" id="238" name="Google Shape;238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9261" y="1660721"/>
            <a:ext cx="1557338" cy="15644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grama, céu, pessoa, ao ar livre&#10;&#10;Descrição gerada com muito alta confiança" id="239" name="Google Shape;239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04010" y="1815217"/>
            <a:ext cx="1271588" cy="1271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homem, foto, pessoa, ao ar livre&#10;&#10;Descrição gerada com muito alta confiança" id="240" name="Google Shape;240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21263" y="1774970"/>
            <a:ext cx="1263539" cy="126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9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/>
        </p:nvSpPr>
        <p:spPr>
          <a:xfrm>
            <a:off x="243102" y="311500"/>
            <a:ext cx="890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 na semana 4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47" name="Google Shape;247;p39"/>
          <p:cNvGraphicFramePr/>
          <p:nvPr/>
        </p:nvGraphicFramePr>
        <p:xfrm>
          <a:off x="769859" y="148375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53417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Implementação do Feed de Notícias e Perfil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Santos, Tomás Martins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Correção de Bugs conforme os resultados da Unidade de Testes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Santos, Tomás Martins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 e 45min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Implementação do Servidor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Santos, Tomás Martins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 e 45min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/>
        </p:nvSpPr>
        <p:spPr>
          <a:xfrm>
            <a:off x="228152" y="101150"/>
            <a:ext cx="8687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GB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Visualização de testes aprovados vs. testes reprovados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750" y="1211800"/>
            <a:ext cx="6372925" cy="37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/>
        </p:nvSpPr>
        <p:spPr>
          <a:xfrm>
            <a:off x="243101" y="311500"/>
            <a:ext cx="890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 </a:t>
            </a:r>
            <a:r>
              <a:rPr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 na semana 5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61" name="Google Shape;261;p41"/>
          <p:cNvGraphicFramePr/>
          <p:nvPr/>
        </p:nvGraphicFramePr>
        <p:xfrm>
          <a:off x="769859" y="12118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53417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Pesquisa de Informação e visualização de Tutoriais de métodos de Storage e dados ORCID (API)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Santos, Tomás Martins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Implementação do armazenamento da foto de Perfil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Tomás Martins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 e 34mins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Correção de bugs de Design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 e 51mins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62" name="Google Shape;262;p41"/>
          <p:cNvSpPr txBox="1"/>
          <p:nvPr/>
        </p:nvSpPr>
        <p:spPr>
          <a:xfrm>
            <a:off x="793275" y="4670100"/>
            <a:ext cx="7602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Nota: Esta semana o membro José Cavaleiro encontrou-se de baixa médica.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2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p42"/>
          <p:cNvGraphicFramePr/>
          <p:nvPr/>
        </p:nvGraphicFramePr>
        <p:xfrm>
          <a:off x="465884" y="132015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926475"/>
                <a:gridCol w="2514425"/>
                <a:gridCol w="2720450"/>
              </a:tblGrid>
              <a:tr h="71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1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Procura de informação/ferramentas para a elaboração da associação do feed de notícias com o Tweeter 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Santos, Tomás Martins, José Cavaleiro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1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Implementação da verificação da existência do número ORCID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/>
                        <a:t>Tomás Martins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1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Correção de Bugs de Design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/>
                        <a:t>Damião Santos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10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Revisão do Manual de Qualidade da Unidade conforme o resultado da primeira sprint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/>
                        <a:t>Damião Santos, Tomás Martins, José Cavaleiro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/>
        </p:nvSpPr>
        <p:spPr>
          <a:xfrm>
            <a:off x="1909293" y="3740507"/>
            <a:ext cx="2459864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André Rocha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rochinha98a@gmail.com</a:t>
            </a:r>
            <a:endParaRPr sz="1100"/>
          </a:p>
        </p:txBody>
      </p:sp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/>
        </p:nvSpPr>
        <p:spPr>
          <a:xfrm>
            <a:off x="243088" y="311507"/>
            <a:ext cx="679843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4951927" y="3740507"/>
            <a:ext cx="2459864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Georgiana Corduneanu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geo.corduneanu@gmail.com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pessoa, parede, interior, monitor&#10;&#10;Descrição gerada com muito alta confiança" id="279" name="Google Shape;27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4129" y="1889673"/>
            <a:ext cx="1550194" cy="155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pessoa, interior, parede, mulher&#10;&#10;Descrição gerada com muito alta confiança" id="280" name="Google Shape;28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6132" y="2030335"/>
            <a:ext cx="1275109" cy="126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43088" y="311507"/>
            <a:ext cx="439974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Engenharia de Software</a:t>
            </a:r>
            <a:endParaRPr sz="1100"/>
          </a:p>
        </p:txBody>
      </p:sp>
      <p:sp>
        <p:nvSpPr>
          <p:cNvPr id="137" name="Google Shape;137;p26"/>
          <p:cNvSpPr txBox="1"/>
          <p:nvPr/>
        </p:nvSpPr>
        <p:spPr>
          <a:xfrm>
            <a:off x="355779" y="1583296"/>
            <a:ext cx="7965582" cy="20082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Sprint 1</a:t>
            </a:r>
            <a:r>
              <a:rPr lang="en-GB" sz="1100"/>
              <a:t> - </a:t>
            </a: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Semana 4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Sprint 2 - Semana 5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Contacto: newsfinder18@gmail.com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4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4"/>
          <p:cNvSpPr txBox="1"/>
          <p:nvPr/>
        </p:nvSpPr>
        <p:spPr>
          <a:xfrm>
            <a:off x="243088" y="311507"/>
            <a:ext cx="76033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Objetivos desta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243100" y="1510841"/>
            <a:ext cx="87705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Ronda 1 de teste e respetivo relatório;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Ronda 2 de Teste e respetivo relatório.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/>
        </p:nvSpPr>
        <p:spPr>
          <a:xfrm>
            <a:off x="243088" y="311507"/>
            <a:ext cx="84163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94" name="Google Shape;294;p45"/>
          <p:cNvGraphicFramePr/>
          <p:nvPr/>
        </p:nvGraphicFramePr>
        <p:xfrm>
          <a:off x="551434" y="16501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807475"/>
                <a:gridCol w="2766350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Testes e relatório de testes ronda 1.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André Rocha e Georgiana Corduneanu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Testes e relatório de testes ronda 2.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André Rocha e Georgiana Corduneanu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 txBox="1"/>
          <p:nvPr/>
        </p:nvSpPr>
        <p:spPr>
          <a:xfrm>
            <a:off x="243088" y="311507"/>
            <a:ext cx="76033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Métricas da Unidade de Teste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46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625" y="1510850"/>
            <a:ext cx="5545825" cy="33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7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7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 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47"/>
          <p:cNvGraphicFramePr/>
          <p:nvPr/>
        </p:nvGraphicFramePr>
        <p:xfrm>
          <a:off x="748584" y="16501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53417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Teste do sistema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André Rocha, Georgiana Corduneanu e Tiago Henggeler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Relatório de testes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André Rocha, Georgiana Corduneanu e Tiago Henggeler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/>
        </p:nvSpPr>
        <p:spPr>
          <a:xfrm>
            <a:off x="1828800" y="3780753"/>
            <a:ext cx="2620849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Marisa Espinheira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 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marisaespinheira@gmail.com</a:t>
            </a:r>
            <a:endParaRPr sz="1100"/>
          </a:p>
        </p:txBody>
      </p:sp>
      <p:pic>
        <p:nvPicPr>
          <p:cNvPr id="316" name="Google Shape;316;p48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 txBox="1"/>
          <p:nvPr/>
        </p:nvSpPr>
        <p:spPr>
          <a:xfrm>
            <a:off x="243088" y="311507"/>
            <a:ext cx="6774286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4951927" y="3780753"/>
            <a:ext cx="2459864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Rita Nóbrega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 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ritaacnobrega@gmail.com</a:t>
            </a:r>
            <a:endParaRPr sz="1100"/>
          </a:p>
        </p:txBody>
      </p:sp>
      <p:pic>
        <p:nvPicPr>
          <p:cNvPr descr="Uma imagem contendo pessoa, árvore, foto, da frente&#10;&#10;Descrição gerada com muito alta confiança" id="319" name="Google Shape;31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3684" y="2074807"/>
            <a:ext cx="1267563" cy="1267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pessoa, foto, interior, janela&#10;&#10;Descrição gerada com alta confiança" id="320" name="Google Shape;32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544" y="1927907"/>
            <a:ext cx="1561362" cy="156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9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9"/>
          <p:cNvSpPr txBox="1"/>
          <p:nvPr/>
        </p:nvSpPr>
        <p:spPr>
          <a:xfrm>
            <a:off x="243088" y="311507"/>
            <a:ext cx="76033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Objetivos desta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243100" y="1510837"/>
            <a:ext cx="87705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Semana 4: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Revisão e atualização das Normas da Unidade de Qualidade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Finalização do Manual de Qualidade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Semana 5: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Retificação do manual de Qualidade, se necessário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Supervisão das restantes unidades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 txBox="1"/>
          <p:nvPr/>
        </p:nvSpPr>
        <p:spPr>
          <a:xfrm>
            <a:off x="243088" y="311507"/>
            <a:ext cx="84163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 - Semana 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34" name="Google Shape;334;p50"/>
          <p:cNvGraphicFramePr/>
          <p:nvPr/>
        </p:nvGraphicFramePr>
        <p:xfrm>
          <a:off x="395309" y="12776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936325"/>
                <a:gridCol w="2744475"/>
                <a:gridCol w="2840400"/>
              </a:tblGrid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Revisão e atualização das normas da unidade de Qualidade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Marisa Espinheira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Rita Nóbrega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2h20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6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Revisão e junção das Normas das Unidades no Manual de Qualidade (continuação)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Marisa Espinheira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Rita Nóbrega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6h50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Actualização do template da ata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Marisa Espinheira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Correção final de erros da versão 0.1 do Manual de Qualidade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Marisa Espinheira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Rita Nóbrega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3h10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Apoio à unidade de Implementação (css)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Rita Nóbrega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1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1"/>
          <p:cNvSpPr txBox="1"/>
          <p:nvPr/>
        </p:nvSpPr>
        <p:spPr>
          <a:xfrm>
            <a:off x="243088" y="311507"/>
            <a:ext cx="8416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 - Semana 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41" name="Google Shape;341;p51"/>
          <p:cNvGraphicFramePr/>
          <p:nvPr/>
        </p:nvGraphicFramePr>
        <p:xfrm>
          <a:off x="336009" y="13531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993125"/>
                <a:gridCol w="2749800"/>
                <a:gridCol w="2506475"/>
              </a:tblGrid>
              <a:tr h="63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63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Criação dos gráficos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Rita Nóbrega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1h30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63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Monitorização das restantes unidades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Marisa Espinheira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Rita Nóbrega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40min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63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Preenchimento da apresentação semanal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Marisa Espinheira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2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2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 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Google Shape;348;p52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52"/>
          <p:cNvGraphicFramePr/>
          <p:nvPr/>
        </p:nvGraphicFramePr>
        <p:xfrm>
          <a:off x="488759" y="1618431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721575"/>
                <a:gridCol w="2721575"/>
                <a:gridCol w="2721575"/>
              </a:tblGrid>
              <a:tr h="74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4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Monitorização</a:t>
                      </a:r>
                      <a:r>
                        <a:rPr lang="en-GB"/>
                        <a:t> das restantes unidade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Marisa Espinheira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Rita Nóbrega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74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Retificação do Manual de Qualidade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Marisa Espinheira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Rita Nóbrega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/>
        </p:nvSpPr>
        <p:spPr>
          <a:xfrm>
            <a:off x="1909293" y="3684161"/>
            <a:ext cx="2459864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Carlos Diogo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cdiogoportugal@gmail.com</a:t>
            </a:r>
            <a:endParaRPr sz="1100"/>
          </a:p>
        </p:txBody>
      </p:sp>
      <p:pic>
        <p:nvPicPr>
          <p:cNvPr id="355" name="Google Shape;355;p53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/>
          <p:nvPr/>
        </p:nvSpPr>
        <p:spPr>
          <a:xfrm>
            <a:off x="243088" y="311507"/>
            <a:ext cx="43997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Ambiente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4951927" y="3684161"/>
            <a:ext cx="2459864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Alexandre Ferreira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alex.amf17@gmail.com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homem, pessoa, terno, vestuário&#10;&#10;Descrição gerada com muito alta confiança" id="358" name="Google Shape;35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0557" y="1833328"/>
            <a:ext cx="1557338" cy="155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pessoa, foto, interior, árvore&#10;&#10;Descrição gerada com muito alta confiança" id="359" name="Google Shape;359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6065" y="1979775"/>
            <a:ext cx="1271588" cy="126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243088" y="311507"/>
            <a:ext cx="809437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Gestor de Projeto | 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interior, parede, mulher&#10;&#10;Descrição gerada com muito alta confiança" id="144" name="Google Shape;1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7604" y="1643969"/>
            <a:ext cx="1878806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1587321" y="3796852"/>
            <a:ext cx="2459864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Pedro Gonçalves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pedromsg16@gmail.com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terno, homem, ao ar livre&#10;&#10;Descrição gerada com muito alta confiança" id="146" name="Google Shape;14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9539" y="1760381"/>
            <a:ext cx="1646887" cy="164688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4807039" y="3796852"/>
            <a:ext cx="2822082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Rita Nóbrega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ritaacnobrega@gmail.com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árvore, foto, da frente&#10;&#10;Descrição gerada com muito alta confiança" id="148" name="Google Shape;14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35388" y="1801130"/>
            <a:ext cx="1557338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4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4"/>
          <p:cNvSpPr txBox="1"/>
          <p:nvPr/>
        </p:nvSpPr>
        <p:spPr>
          <a:xfrm>
            <a:off x="243088" y="311507"/>
            <a:ext cx="76033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Ambiente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Objetivos desta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243100" y="1510841"/>
            <a:ext cx="8770500" cy="2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Criação do Trello da equipa.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Elaboração do Manual de Qualidade da unidade de Ambiente.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Elaboração de formulários.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5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/>
          <p:nvPr/>
        </p:nvSpPr>
        <p:spPr>
          <a:xfrm>
            <a:off x="243088" y="311507"/>
            <a:ext cx="84163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Ambiente | 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73" name="Google Shape;373;p55"/>
          <p:cNvGraphicFramePr/>
          <p:nvPr/>
        </p:nvGraphicFramePr>
        <p:xfrm>
          <a:off x="686334" y="1268831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53417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Elaboração do Manual de Qualidade 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Alexandre Ferreira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4h30</a:t>
                      </a:r>
                      <a:endParaRPr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Criação do Trello da equipa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0h15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Elaboração de formulários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Georgiana </a:t>
                      </a:r>
                      <a:r>
                        <a:rPr lang="en-GB"/>
                        <a:t>Corduneanu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1h20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56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6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Ambiente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 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1" name="Google Shape;381;p56"/>
          <p:cNvGraphicFramePr/>
          <p:nvPr/>
        </p:nvGraphicFramePr>
        <p:xfrm>
          <a:off x="798634" y="16501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48412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Revisão do Manual de Qualidade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Alexandre Ferreira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Elaboração ou revisão de formulários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Alexandre Ferreira</a:t>
                      </a:r>
                      <a:endParaRPr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7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7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</a:t>
            </a: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8" name="Google Shape;388;p57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100" y="953700"/>
            <a:ext cx="4688175" cy="42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8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8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Gestão de Projeto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6" name="Google Shape;39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550" y="1103550"/>
            <a:ext cx="4434888" cy="40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9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Gestão de Projeto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3" name="Google Shape;403;p59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7075" y="1103550"/>
            <a:ext cx="4084843" cy="40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0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0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Requisitos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Google Shape;411;p60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025" y="1211800"/>
            <a:ext cx="4148749" cy="37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1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1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Requisitos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9" name="Google Shape;419;p61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200" y="1103550"/>
            <a:ext cx="3914601" cy="40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2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2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Implementação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p62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950" y="1103550"/>
            <a:ext cx="4438707" cy="40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63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3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Implementação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5" name="Google Shape;435;p63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938" y="1067200"/>
            <a:ext cx="3912426" cy="40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243088" y="311507"/>
            <a:ext cx="76033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Gestor de Projeto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Objetivos desta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243100" y="1510836"/>
            <a:ext cx="87705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Término do manual de qualidade da unidade de Gestão de projeto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Esclarecimento de dúvidas relativas ao estado atual do projeto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Resolução de possíveis conflitos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Relatório do estado atual das equipas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64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4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Testes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3" name="Google Shape;443;p64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100" y="1211800"/>
            <a:ext cx="4277133" cy="389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65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5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Testes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1" name="Google Shape;451;p65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157" y="1211800"/>
            <a:ext cx="3945693" cy="39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6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6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Qualidade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9" name="Google Shape;459;p66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650" y="1211800"/>
            <a:ext cx="4127975" cy="38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67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7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Qualidade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p67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539" y="1103550"/>
            <a:ext cx="4082636" cy="40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68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8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Ambiente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5" name="Google Shape;475;p68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425" y="1211800"/>
            <a:ext cx="4148749" cy="37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69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9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Gráficos|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Sprint 1 - Ambiente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3" name="Google Shape;483;p69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875" y="1250375"/>
            <a:ext cx="3593150" cy="38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243088" y="311507"/>
            <a:ext cx="8110468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Gestor de Projeto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62" name="Google Shape;162;p29"/>
          <p:cNvGraphicFramePr/>
          <p:nvPr/>
        </p:nvGraphicFramePr>
        <p:xfrm>
          <a:off x="748584" y="16501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53417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Manual de qualidade da unidade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Gonçalves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Resolução de conflitos de Git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Gonçalves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2h30min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Dúvidas e esclarecimento do estado atual do projeto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Gonçalves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Gestor de Projeto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748584" y="16501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53417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Resposta face aos requisitos logísticos das equipas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Gonçalves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Realização de um novo workshop de Git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Gonçalves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2263461" y="3700260"/>
            <a:ext cx="24518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Rita Wolters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rmpw98@gmail.com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4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243088" y="311507"/>
            <a:ext cx="7691905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água, céu, pessoa, homem&#10;&#10;Descrição gerada com muito alta confiança" id="178" name="Google Shape;17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0171" y="1944005"/>
            <a:ext cx="1271639" cy="1271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céu, pessoa, televisão, monitor&#10;&#10;Descrição gerada com muito alta confiança" id="179" name="Google Shape;17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1563" y="1946018"/>
            <a:ext cx="1267614" cy="126761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114300" y="3700260"/>
            <a:ext cx="2451815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Marta Viana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1112marta@gmail.com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4316033" y="3700259"/>
            <a:ext cx="2451815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Pedro Cruz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 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Pcruz6588@gmail.com</a:t>
            </a:r>
            <a:endParaRPr sz="1100"/>
          </a:p>
        </p:txBody>
      </p:sp>
      <p:pic>
        <p:nvPicPr>
          <p:cNvPr descr="Uma imagem contendo pessoa, interior, parede, mulher&#10;&#10;Descrição gerada com muito alta confiança" id="182" name="Google Shape;182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50139" y="1949842"/>
            <a:ext cx="1267061" cy="1259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céu, pessoa, mulher, ao ar livre&#10;&#10;Descrição gerada com alta confiança" id="183" name="Google Shape;183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3551" y="1799118"/>
            <a:ext cx="1561403" cy="15614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6561785" y="3651964"/>
            <a:ext cx="2451815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Georgiana Corduneanu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geo.corduneanu@gmail.com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243103" y="311500"/>
            <a:ext cx="8678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 na semana 3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91" name="Google Shape;191;p32"/>
          <p:cNvGraphicFramePr/>
          <p:nvPr/>
        </p:nvGraphicFramePr>
        <p:xfrm>
          <a:off x="552359" y="149335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557000"/>
                <a:gridCol w="1908800"/>
                <a:gridCol w="1917250"/>
                <a:gridCol w="1656250"/>
              </a:tblGrid>
              <a:tr h="61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1371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Reunião com o cliente para validação da atual tabela de requisitos e mockups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Marta Viana, Georgiana Corduneanu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45 minutos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 minutos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114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Finalização do documento de requisitos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Marta Viana, Rita Wolters, Georgiana Corduneanu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3h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5:20h</a:t>
                      </a:r>
                      <a:endParaRPr sz="18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243103" y="311500"/>
            <a:ext cx="8678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 na semana 4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98" name="Google Shape;198;p33"/>
          <p:cNvGraphicFramePr/>
          <p:nvPr/>
        </p:nvGraphicFramePr>
        <p:xfrm>
          <a:off x="562509" y="14856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{7C0F17F3-B5D0-4512-BC49-E925E2AB53BE}</a:tableStyleId>
              </a:tblPr>
              <a:tblGrid>
                <a:gridCol w="2211875"/>
                <a:gridCol w="1959300"/>
                <a:gridCol w="2001400"/>
                <a:gridCol w="186672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800"/>
                        <a:t>Retificações finais no documento de requisitos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Marta Viana, Georgiana Corduneanu, Rita Wolters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2h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3h</a:t>
                      </a:r>
                      <a:endParaRPr sz="1800"/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800"/>
                        <a:t>Retificações finais no manual de qualidade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800"/>
                        <a:t>Pedro Cruz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1h</a:t>
                      </a:r>
                      <a:endParaRPr sz="18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1h</a:t>
                      </a:r>
                      <a:endParaRPr sz="18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