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3" r:id="rId4"/>
    <p:sldId id="269" r:id="rId5"/>
    <p:sldId id="273" r:id="rId6"/>
    <p:sldId id="275" r:id="rId7"/>
    <p:sldId id="264" r:id="rId8"/>
    <p:sldId id="272" r:id="rId9"/>
    <p:sldId id="270" r:id="rId10"/>
    <p:sldId id="271" r:id="rId11"/>
    <p:sldId id="276" r:id="rId12"/>
    <p:sldId id="265" r:id="rId13"/>
    <p:sldId id="280" r:id="rId14"/>
    <p:sldId id="279" r:id="rId15"/>
    <p:sldId id="278" r:id="rId16"/>
    <p:sldId id="277" r:id="rId17"/>
    <p:sldId id="266" r:id="rId18"/>
    <p:sldId id="284" r:id="rId19"/>
    <p:sldId id="283" r:id="rId20"/>
    <p:sldId id="281" r:id="rId21"/>
    <p:sldId id="267" r:id="rId22"/>
    <p:sldId id="288" r:id="rId23"/>
    <p:sldId id="287" r:id="rId24"/>
    <p:sldId id="286" r:id="rId25"/>
    <p:sldId id="285" r:id="rId26"/>
    <p:sldId id="268" r:id="rId27"/>
    <p:sldId id="292" r:id="rId28"/>
    <p:sldId id="291" r:id="rId29"/>
    <p:sldId id="290" r:id="rId30"/>
    <p:sldId id="289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217700000000006E-2"/>
          <c:y val="5.9401700000000002E-2"/>
          <c:w val="0.92385899999999999"/>
          <c:h val="0.83630800000000005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Sem título 1</c:v>
                </c:pt>
              </c:strCache>
            </c:strRef>
          </c:tx>
          <c:spPr>
            <a:ln w="31750" cap="flat">
              <a:solidFill>
                <a:schemeClr val="accent1"/>
              </a:solidFill>
              <a:prstDash val="solid"/>
              <a:miter lim="800000"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350" cap="flat">
                <a:solidFill>
                  <a:schemeClr val="accent1"/>
                </a:solidFill>
                <a:prstDash val="solid"/>
                <a:miter lim="800000"/>
              </a:ln>
              <a:effectLst/>
            </c:spPr>
          </c:marker>
          <c:cat>
            <c:strRef>
              <c:f>Sheet1!$B$1:$D$1</c:f>
              <c:strCach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3</c:v>
                </c:pt>
                <c:pt idx="1">
                  <c:v>3</c:v>
                </c:pt>
                <c:pt idx="2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FC-4EF0-994C-C1D4C60C3250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Região 1</c:v>
                </c:pt>
              </c:strCache>
            </c:strRef>
          </c:tx>
          <c:spPr>
            <a:ln w="31750" cap="flat">
              <a:solidFill>
                <a:schemeClr val="accent2"/>
              </a:solidFill>
              <a:prstDash val="solid"/>
              <a:miter lim="800000"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6350" cap="flat">
                <a:solidFill>
                  <a:schemeClr val="accent2"/>
                </a:solidFill>
                <a:prstDash val="solid"/>
                <a:miter lim="800000"/>
              </a:ln>
              <a:effectLst/>
            </c:spPr>
          </c:marker>
          <c:cat>
            <c:strRef>
              <c:f>Sheet1!$B$1:$D$1</c:f>
              <c:strCach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0</c:v>
                </c:pt>
                <c:pt idx="1">
                  <c:v>2.5</c:v>
                </c:pt>
                <c:pt idx="2">
                  <c:v>8.15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8FC-4EF0-994C-C1D4C60C32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miter lim="800000"/>
          </a:ln>
        </c:spPr>
        <c:txPr>
          <a:bodyPr rot="0"/>
          <a:lstStyle/>
          <a:p>
            <a:pPr>
              <a:defRPr sz="1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  <c:max val="1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miter lim="800000"/>
            </a:ln>
          </c:spPr>
        </c:majorGridlines>
        <c:numFmt formatCode="0.#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miter lim="800000"/>
          </a:ln>
        </c:spPr>
        <c:txPr>
          <a:bodyPr rot="0"/>
          <a:lstStyle/>
          <a:p>
            <a:pPr>
              <a:defRPr sz="1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crossBetween val="midCat"/>
        <c:majorUnit val="2.5"/>
        <c:minorUnit val="1.2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2145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6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7460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01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7527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27.09.2018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70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27.09.2018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35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27.09.2018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73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25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262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27.09.2018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8482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hyperlink" Target="mailto:joker.dss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mailto:zepedrocavaleiro@gmail.com" TargetMode="External"/><Relationship Id="rId4" Type="http://schemas.openxmlformats.org/officeDocument/2006/relationships/hyperlink" Target="mailto:tomas.fmartins@gmail.com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geo.corduneanu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alex.amf17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ritaacnobrega@gmail.com" TargetMode="External"/><Relationship Id="rId5" Type="http://schemas.openxmlformats.org/officeDocument/2006/relationships/image" Target="../media/image4.jpeg"/><Relationship Id="rId4" Type="http://schemas.openxmlformats.org/officeDocument/2006/relationships/hyperlink" Target="mailto:pedromsg16@gmail.com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mailto:rmpw98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1112marta@gmail.com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hyperlink" Target="mailto:geo.corduneanu@gmail.co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>
            <a:extLst>
              <a:ext uri="{FF2B5EF4-FFF2-40B4-BE49-F238E27FC236}">
                <a16:creationId xmlns:a16="http://schemas.microsoft.com/office/drawing/2014/main" id="{075B0FD6-C229-45B0-A9A9-A299EEC380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81" r="74" b="163"/>
          <a:stretch/>
        </p:blipFill>
        <p:spPr>
          <a:xfrm>
            <a:off x="2146" y="-2409"/>
            <a:ext cx="12187981" cy="6856282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FB5029D7-7DFF-47D7-9C27-51C7C5190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062" y="2167148"/>
            <a:ext cx="4159876" cy="252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EFD5F89-DE8F-4FE2-9C88-6DDEE8E33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73" t="158" r="-102"/>
          <a:stretch/>
        </p:blipFill>
        <p:spPr>
          <a:xfrm>
            <a:off x="-9658" y="-1271"/>
            <a:ext cx="12208994" cy="147268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BE6ECE-2806-45FC-AFE8-82837D7C63B9}"/>
              </a:ext>
            </a:extLst>
          </p:cNvPr>
          <p:cNvSpPr txBox="1"/>
          <p:nvPr/>
        </p:nvSpPr>
        <p:spPr>
          <a:xfrm>
            <a:off x="324118" y="415343"/>
            <a:ext cx="10137817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>
                <a:solidFill>
                  <a:srgbClr val="FFFFFF"/>
                </a:solidFill>
                <a:latin typeface="Verdana"/>
                <a:ea typeface="Verdana"/>
              </a:rPr>
              <a:t>Requisitos |</a:t>
            </a:r>
            <a:r>
              <a:rPr lang="pt-BR" sz="2800" dirty="0">
                <a:solidFill>
                  <a:srgbClr val="FFFFFF"/>
                </a:solidFill>
                <a:latin typeface="Verdana"/>
                <a:ea typeface="Verdana"/>
              </a:rPr>
              <a:t> Evolução do esforço</a:t>
            </a:r>
            <a:endParaRPr lang="pt-BR" sz="3200" dirty="0">
              <a:solidFill>
                <a:srgbClr val="FFFFFF"/>
              </a:solidFill>
              <a:latin typeface="Verdana"/>
              <a:ea typeface="Verdana"/>
            </a:endParaRPr>
          </a:p>
          <a:p>
            <a:endParaRPr lang="pt-BR" sz="3600" dirty="0">
              <a:solidFill>
                <a:srgbClr val="FFFFFF"/>
              </a:solidFill>
              <a:latin typeface="Verdana"/>
              <a:ea typeface="Verdana"/>
            </a:endParaRPr>
          </a:p>
        </p:txBody>
      </p:sp>
      <p:graphicFrame>
        <p:nvGraphicFramePr>
          <p:cNvPr id="6" name="Gráfico de linhas em 2D">
            <a:extLst>
              <a:ext uri="{FF2B5EF4-FFF2-40B4-BE49-F238E27FC236}">
                <a16:creationId xmlns:a16="http://schemas.microsoft.com/office/drawing/2014/main" id="{BF25825B-904D-48C0-9DFC-6E9BEB9DB3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1414234"/>
              </p:ext>
            </p:extLst>
          </p:nvPr>
        </p:nvGraphicFramePr>
        <p:xfrm>
          <a:off x="1637071" y="2032285"/>
          <a:ext cx="7797938" cy="4222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Semana">
            <a:extLst>
              <a:ext uri="{FF2B5EF4-FFF2-40B4-BE49-F238E27FC236}">
                <a16:creationId xmlns:a16="http://schemas.microsoft.com/office/drawing/2014/main" id="{1202829A-96C1-4C24-A5C9-A8DC80DDEBD5}"/>
              </a:ext>
            </a:extLst>
          </p:cNvPr>
          <p:cNvSpPr txBox="1"/>
          <p:nvPr/>
        </p:nvSpPr>
        <p:spPr>
          <a:xfrm>
            <a:off x="5182914" y="6168330"/>
            <a:ext cx="1112940" cy="434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300"/>
            </a:lvl1pPr>
          </a:lstStyle>
          <a:p>
            <a:r>
              <a:rPr dirty="0" err="1"/>
              <a:t>Semana</a:t>
            </a:r>
            <a:endParaRPr dirty="0"/>
          </a:p>
        </p:txBody>
      </p:sp>
      <p:sp>
        <p:nvSpPr>
          <p:cNvPr id="8" name="Nº de horas e nº de elementos">
            <a:extLst>
              <a:ext uri="{FF2B5EF4-FFF2-40B4-BE49-F238E27FC236}">
                <a16:creationId xmlns:a16="http://schemas.microsoft.com/office/drawing/2014/main" id="{400A7727-E197-43E1-A1F4-EB8744A37848}"/>
              </a:ext>
            </a:extLst>
          </p:cNvPr>
          <p:cNvSpPr txBox="1"/>
          <p:nvPr/>
        </p:nvSpPr>
        <p:spPr>
          <a:xfrm rot="16200000">
            <a:off x="457208" y="3648962"/>
            <a:ext cx="1579372" cy="446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2300"/>
            </a:lvl1pPr>
          </a:lstStyle>
          <a:p>
            <a:r>
              <a:rPr dirty="0"/>
              <a:t>Nº de horas</a:t>
            </a:r>
          </a:p>
        </p:txBody>
      </p:sp>
      <p:sp>
        <p:nvSpPr>
          <p:cNvPr id="10" name="Linha">
            <a:extLst>
              <a:ext uri="{FF2B5EF4-FFF2-40B4-BE49-F238E27FC236}">
                <a16:creationId xmlns:a16="http://schemas.microsoft.com/office/drawing/2014/main" id="{981B63B0-702F-4198-A60C-684182A99F19}"/>
              </a:ext>
            </a:extLst>
          </p:cNvPr>
          <p:cNvSpPr/>
          <p:nvPr/>
        </p:nvSpPr>
        <p:spPr>
          <a:xfrm>
            <a:off x="9769092" y="2552699"/>
            <a:ext cx="907924" cy="3"/>
          </a:xfrm>
          <a:prstGeom prst="line">
            <a:avLst/>
          </a:prstGeom>
          <a:ln w="38100">
            <a:solidFill>
              <a:schemeClr val="accent2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" name="Linha">
            <a:extLst>
              <a:ext uri="{FF2B5EF4-FFF2-40B4-BE49-F238E27FC236}">
                <a16:creationId xmlns:a16="http://schemas.microsoft.com/office/drawing/2014/main" id="{FC86AB5E-F31A-4334-A58E-94167CBCC44D}"/>
              </a:ext>
            </a:extLst>
          </p:cNvPr>
          <p:cNvSpPr/>
          <p:nvPr/>
        </p:nvSpPr>
        <p:spPr>
          <a:xfrm>
            <a:off x="9769092" y="3547533"/>
            <a:ext cx="907924" cy="2"/>
          </a:xfrm>
          <a:prstGeom prst="line">
            <a:avLst/>
          </a:prstGeom>
          <a:ln w="3810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" name="Nº de elementos">
            <a:extLst>
              <a:ext uri="{FF2B5EF4-FFF2-40B4-BE49-F238E27FC236}">
                <a16:creationId xmlns:a16="http://schemas.microsoft.com/office/drawing/2014/main" id="{977A02BA-9CC9-4B14-AE17-B626E10D180A}"/>
              </a:ext>
            </a:extLst>
          </p:cNvPr>
          <p:cNvSpPr txBox="1"/>
          <p:nvPr/>
        </p:nvSpPr>
        <p:spPr>
          <a:xfrm>
            <a:off x="10677016" y="2368035"/>
            <a:ext cx="133168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/>
            <a:r>
              <a:rPr dirty="0"/>
              <a:t>Nº </a:t>
            </a:r>
            <a:r>
              <a:rPr lang="pt-PT" dirty="0"/>
              <a:t>de horas</a:t>
            </a:r>
            <a:endParaRPr dirty="0"/>
          </a:p>
        </p:txBody>
      </p:sp>
      <p:sp>
        <p:nvSpPr>
          <p:cNvPr id="14" name="Nº de horas">
            <a:extLst>
              <a:ext uri="{FF2B5EF4-FFF2-40B4-BE49-F238E27FC236}">
                <a16:creationId xmlns:a16="http://schemas.microsoft.com/office/drawing/2014/main" id="{98E6C474-A096-4572-A15E-AEB012B0B7A2}"/>
              </a:ext>
            </a:extLst>
          </p:cNvPr>
          <p:cNvSpPr txBox="1"/>
          <p:nvPr/>
        </p:nvSpPr>
        <p:spPr>
          <a:xfrm>
            <a:off x="10554929" y="3262642"/>
            <a:ext cx="1331689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/>
            <a:r>
              <a:rPr dirty="0"/>
              <a:t>Nº </a:t>
            </a:r>
            <a:r>
              <a:rPr lang="en-US" dirty="0"/>
              <a:t>de </a:t>
            </a:r>
            <a:r>
              <a:rPr lang="pt-PT" dirty="0"/>
              <a:t>elementos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4555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EFD5F89-DE8F-4FE2-9C88-6DDEE8E33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73" t="158" r="-102"/>
          <a:stretch/>
        </p:blipFill>
        <p:spPr>
          <a:xfrm>
            <a:off x="-9658" y="-1271"/>
            <a:ext cx="12208994" cy="147268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BE6ECE-2806-45FC-AFE8-82837D7C63B9}"/>
              </a:ext>
            </a:extLst>
          </p:cNvPr>
          <p:cNvSpPr txBox="1"/>
          <p:nvPr/>
        </p:nvSpPr>
        <p:spPr>
          <a:xfrm>
            <a:off x="324118" y="415343"/>
            <a:ext cx="11178859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>
                <a:solidFill>
                  <a:srgbClr val="FFFFFF"/>
                </a:solidFill>
                <a:latin typeface="Verdana"/>
                <a:ea typeface="Verdana"/>
              </a:rPr>
              <a:t>Requisitos |</a:t>
            </a:r>
            <a:r>
              <a:rPr lang="pt-BR" sz="2800">
                <a:solidFill>
                  <a:srgbClr val="FFFFFF"/>
                </a:solidFill>
                <a:latin typeface="Verdana"/>
                <a:ea typeface="Verdana"/>
              </a:rPr>
              <a:t> Tarefas a realizar para a semana</a:t>
            </a:r>
            <a:endParaRPr lang="pt-BR" sz="3200">
              <a:solidFill>
                <a:srgbClr val="FFFFFF"/>
              </a:solidFill>
              <a:latin typeface="Verdana"/>
              <a:ea typeface="Verdana"/>
            </a:endParaRPr>
          </a:p>
          <a:p>
            <a:endParaRPr lang="pt-BR" sz="3600" dirty="0">
              <a:solidFill>
                <a:srgbClr val="FFFFFF"/>
              </a:solidFill>
              <a:latin typeface="Verdana"/>
              <a:ea typeface="Verdana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EC46EBC-892E-4A4A-9F52-0536E3CDF1B2}"/>
              </a:ext>
            </a:extLst>
          </p:cNvPr>
          <p:cNvSpPr txBox="1"/>
          <p:nvPr/>
        </p:nvSpPr>
        <p:spPr>
          <a:xfrm>
            <a:off x="324118" y="2014470"/>
            <a:ext cx="1169401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dirty="0">
              <a:latin typeface="Verdana"/>
              <a:ea typeface="Verdana"/>
              <a:cs typeface="Calibri"/>
            </a:endParaRPr>
          </a:p>
          <a:p>
            <a:endParaRPr lang="pt-BR" dirty="0">
              <a:cs typeface="Calibri"/>
            </a:endParaRPr>
          </a:p>
        </p:txBody>
      </p:sp>
      <p:graphicFrame>
        <p:nvGraphicFramePr>
          <p:cNvPr id="2" name="Tabela 3">
            <a:extLst>
              <a:ext uri="{FF2B5EF4-FFF2-40B4-BE49-F238E27FC236}">
                <a16:creationId xmlns:a16="http://schemas.microsoft.com/office/drawing/2014/main" id="{41BC0B3F-80C9-4DCA-9B69-9BC4D2C31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187437"/>
              </p:ext>
            </p:extLst>
          </p:nvPr>
        </p:nvGraphicFramePr>
        <p:xfrm>
          <a:off x="998112" y="2200141"/>
          <a:ext cx="10136670" cy="3098676"/>
        </p:xfrm>
        <a:graphic>
          <a:graphicData uri="http://schemas.openxmlformats.org/drawingml/2006/table">
            <a:tbl>
              <a:tblPr firstRow="1" bandRow="1" bandCol="1">
                <a:tableStyleId>{F2DE63D5-997A-4646-A377-4702673A728D}</a:tableStyleId>
              </a:tblPr>
              <a:tblGrid>
                <a:gridCol w="3378890">
                  <a:extLst>
                    <a:ext uri="{9D8B030D-6E8A-4147-A177-3AD203B41FA5}">
                      <a16:colId xmlns:a16="http://schemas.microsoft.com/office/drawing/2014/main" val="3474349334"/>
                    </a:ext>
                  </a:extLst>
                </a:gridCol>
                <a:gridCol w="3378890">
                  <a:extLst>
                    <a:ext uri="{9D8B030D-6E8A-4147-A177-3AD203B41FA5}">
                      <a16:colId xmlns:a16="http://schemas.microsoft.com/office/drawing/2014/main" val="417135981"/>
                    </a:ext>
                  </a:extLst>
                </a:gridCol>
                <a:gridCol w="3378890">
                  <a:extLst>
                    <a:ext uri="{9D8B030D-6E8A-4147-A177-3AD203B41FA5}">
                      <a16:colId xmlns:a16="http://schemas.microsoft.com/office/drawing/2014/main" val="839068998"/>
                    </a:ext>
                  </a:extLst>
                </a:gridCol>
              </a:tblGrid>
              <a:tr h="103289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000" dirty="0">
                          <a:latin typeface="Verdana"/>
                        </a:rPr>
                        <a:t>Descrição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000">
                          <a:latin typeface="Verdana"/>
                        </a:rPr>
                        <a:t>Responsável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000">
                          <a:latin typeface="Verdana"/>
                        </a:rPr>
                        <a:t>Tempo estimado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42141"/>
                  </a:ext>
                </a:extLst>
              </a:tr>
              <a:tr h="103289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Elaboração</a:t>
                      </a:r>
                      <a:r>
                        <a:rPr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do </a:t>
                      </a:r>
                      <a:r>
                        <a:rPr sz="16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documento</a:t>
                      </a:r>
                      <a:r>
                        <a:rPr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de </a:t>
                      </a:r>
                      <a:r>
                        <a:rPr sz="16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requisitos</a:t>
                      </a:r>
                      <a:endParaRPr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Marta Viana, Rita Wolters, Georgiana Corduneanu, Pedro Cruz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3h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282315297"/>
                  </a:ext>
                </a:extLst>
              </a:tr>
              <a:tr h="103289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Reunião</a:t>
                      </a:r>
                      <a:r>
                        <a:rPr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com o </a:t>
                      </a:r>
                      <a:r>
                        <a:rPr sz="16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cliente</a:t>
                      </a:r>
                      <a:r>
                        <a:rPr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para </a:t>
                      </a:r>
                      <a:r>
                        <a:rPr sz="16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validação</a:t>
                      </a:r>
                      <a:r>
                        <a:rPr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da </a:t>
                      </a:r>
                      <a:r>
                        <a:rPr sz="16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atual</a:t>
                      </a:r>
                      <a:r>
                        <a:rPr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sz="16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tabela</a:t>
                      </a:r>
                      <a:r>
                        <a:rPr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de </a:t>
                      </a:r>
                      <a:r>
                        <a:rPr sz="16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requisitos</a:t>
                      </a:r>
                      <a:r>
                        <a:rPr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e mockups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Marta Viana, Rita Wolters, Georgiana </a:t>
                      </a:r>
                      <a:r>
                        <a:rPr sz="16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Corduneanu</a:t>
                      </a:r>
                      <a:endParaRPr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45 mi</a:t>
                      </a:r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</a:t>
                      </a:r>
                      <a:endParaRPr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3726667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561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60B5F8DC-172C-4519-B75B-3E9A81050052}"/>
              </a:ext>
            </a:extLst>
          </p:cNvPr>
          <p:cNvSpPr txBox="1"/>
          <p:nvPr/>
        </p:nvSpPr>
        <p:spPr>
          <a:xfrm>
            <a:off x="957330" y="4740497"/>
            <a:ext cx="3279819" cy="138499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latin typeface="Verdana"/>
                <a:ea typeface="Verdana"/>
              </a:rPr>
              <a:t>Damião Santos</a:t>
            </a:r>
          </a:p>
          <a:p>
            <a:pPr algn="ctr"/>
            <a:r>
              <a:rPr lang="pt-BR" sz="1600" dirty="0">
                <a:latin typeface="Verdana"/>
                <a:ea typeface="Verdana"/>
              </a:rPr>
              <a:t>Representante</a:t>
            </a:r>
          </a:p>
          <a:p>
            <a:pPr algn="ctr"/>
            <a:endParaRPr lang="pt-BR" dirty="0">
              <a:latin typeface="Verdana"/>
              <a:ea typeface="Verdana"/>
            </a:endParaRPr>
          </a:p>
          <a:p>
            <a:pPr algn="ctr"/>
            <a:r>
              <a:rPr lang="pt-BR" sz="1400" dirty="0">
                <a:latin typeface="Verdana"/>
                <a:ea typeface="Verdana"/>
              </a:rPr>
              <a:t>LEI | </a:t>
            </a:r>
            <a:r>
              <a:rPr lang="pt-PT" sz="1400" dirty="0">
                <a:latin typeface="Arial"/>
                <a:ea typeface="Verdana"/>
                <a:cs typeface="Arial"/>
                <a:hlinkClick r:id="rId2"/>
              </a:rPr>
              <a:t>joker.dss@gmail.com</a:t>
            </a:r>
            <a:endParaRPr lang="pt-BR" sz="1400" dirty="0">
              <a:latin typeface="Verdana"/>
              <a:ea typeface="Verdana"/>
            </a:endParaRPr>
          </a:p>
          <a:p>
            <a:pPr algn="ctr"/>
            <a:endParaRPr lang="pt-BR" sz="1600" dirty="0">
              <a:latin typeface="Verdana"/>
              <a:ea typeface="Verdana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EFD5F89-DE8F-4FE2-9C88-6DDEE8E335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73" t="158" r="-102"/>
          <a:stretch/>
        </p:blipFill>
        <p:spPr>
          <a:xfrm>
            <a:off x="-9658" y="-1271"/>
            <a:ext cx="12208994" cy="147268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BE6ECE-2806-45FC-AFE8-82837D7C63B9}"/>
              </a:ext>
            </a:extLst>
          </p:cNvPr>
          <p:cNvSpPr txBox="1"/>
          <p:nvPr/>
        </p:nvSpPr>
        <p:spPr>
          <a:xfrm>
            <a:off x="324118" y="415343"/>
            <a:ext cx="10341732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>
                <a:solidFill>
                  <a:srgbClr val="FFFFFF"/>
                </a:solidFill>
                <a:latin typeface="Verdana"/>
                <a:ea typeface="Verdana"/>
              </a:rPr>
              <a:t>Implementação | </a:t>
            </a:r>
            <a:r>
              <a:rPr lang="pt-BR" sz="2800">
                <a:solidFill>
                  <a:srgbClr val="FFFFFF"/>
                </a:solidFill>
                <a:latin typeface="Verdana"/>
                <a:ea typeface="Verdana"/>
              </a:rPr>
              <a:t>Membros da unidade</a:t>
            </a:r>
            <a:endParaRPr lang="pt-BR" sz="2800" dirty="0">
              <a:solidFill>
                <a:srgbClr val="FFFFFF"/>
              </a:solidFill>
              <a:latin typeface="Verdana"/>
              <a:ea typeface="Verdana"/>
            </a:endParaRPr>
          </a:p>
          <a:p>
            <a:endParaRPr lang="pt-BR" sz="3600" dirty="0">
              <a:solidFill>
                <a:srgbClr val="FFFFFF"/>
              </a:solidFill>
              <a:latin typeface="Verdana"/>
              <a:ea typeface="Verdana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B6397A9-F21F-4B8B-93B2-31BF6F3DC8F2}"/>
              </a:ext>
            </a:extLst>
          </p:cNvPr>
          <p:cNvSpPr txBox="1"/>
          <p:nvPr/>
        </p:nvSpPr>
        <p:spPr>
          <a:xfrm>
            <a:off x="4413161" y="4740497"/>
            <a:ext cx="3279819" cy="14465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latin typeface="Verdana"/>
                <a:ea typeface="Verdana"/>
              </a:rPr>
              <a:t>Tomás Martins</a:t>
            </a:r>
          </a:p>
          <a:p>
            <a:pPr algn="ctr"/>
            <a:endParaRPr lang="pt-BR" dirty="0">
              <a:latin typeface="Verdana"/>
              <a:ea typeface="Verdana"/>
            </a:endParaRPr>
          </a:p>
          <a:p>
            <a:pPr algn="ctr"/>
            <a:endParaRPr lang="pt-BR" dirty="0">
              <a:latin typeface="Verdana"/>
              <a:ea typeface="Verdana"/>
            </a:endParaRPr>
          </a:p>
          <a:p>
            <a:pPr algn="ctr"/>
            <a:r>
              <a:rPr lang="pt-BR" sz="1400" dirty="0">
                <a:latin typeface="Verdana"/>
                <a:ea typeface="Verdana"/>
              </a:rPr>
              <a:t>LEI | </a:t>
            </a:r>
            <a:r>
              <a:rPr lang="pt-PT" sz="1400" dirty="0">
                <a:latin typeface="Arial"/>
                <a:ea typeface="Verdana"/>
                <a:cs typeface="Arial"/>
                <a:hlinkClick r:id="rId4"/>
              </a:rPr>
              <a:t>tomas.fmartins@gmail.com</a:t>
            </a:r>
            <a:endParaRPr lang="pt-BR" sz="1400" dirty="0">
              <a:latin typeface="Verdana"/>
              <a:ea typeface="Verdana"/>
            </a:endParaRPr>
          </a:p>
          <a:p>
            <a:pPr algn="ctr"/>
            <a:endParaRPr lang="pt-BR" dirty="0">
              <a:latin typeface="Verdana"/>
              <a:ea typeface="Verdana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C290306-0650-4B33-A4E4-BB7ED8401BBC}"/>
              </a:ext>
            </a:extLst>
          </p:cNvPr>
          <p:cNvSpPr txBox="1"/>
          <p:nvPr/>
        </p:nvSpPr>
        <p:spPr>
          <a:xfrm>
            <a:off x="7997781" y="4740496"/>
            <a:ext cx="3612523" cy="196977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latin typeface="Verdana"/>
                <a:ea typeface="Verdana"/>
              </a:rPr>
              <a:t>José Cavaleiro</a:t>
            </a:r>
          </a:p>
          <a:p>
            <a:pPr algn="ctr"/>
            <a:endParaRPr lang="pt-BR" dirty="0">
              <a:latin typeface="Verdana"/>
              <a:ea typeface="Verdana"/>
            </a:endParaRPr>
          </a:p>
          <a:p>
            <a:pPr algn="ctr"/>
            <a:endParaRPr lang="pt-BR" dirty="0">
              <a:latin typeface="Verdana"/>
              <a:ea typeface="Verdana"/>
            </a:endParaRPr>
          </a:p>
          <a:p>
            <a:pPr algn="ctr"/>
            <a:r>
              <a:rPr lang="pt-BR" sz="1400" dirty="0">
                <a:latin typeface="Verdana"/>
                <a:ea typeface="Verdana"/>
              </a:rPr>
              <a:t>LEI | </a:t>
            </a:r>
            <a:r>
              <a:rPr lang="pt-BR" sz="1400" dirty="0">
                <a:latin typeface="Verdana"/>
                <a:ea typeface="Verdana"/>
                <a:hlinkClick r:id="rId5"/>
              </a:rPr>
              <a:t>zepedrocavaleiro@gmail.com</a:t>
            </a:r>
            <a:endParaRPr lang="pt-BR" sz="1400" dirty="0">
              <a:latin typeface="Verdana"/>
              <a:ea typeface="Verdana"/>
            </a:endParaRPr>
          </a:p>
          <a:p>
            <a:pPr marL="76200" algn="ctr"/>
            <a:br>
              <a:rPr lang="en-US" dirty="0"/>
            </a:br>
            <a:endParaRPr lang="en-US" dirty="0"/>
          </a:p>
          <a:p>
            <a:pPr algn="ctr"/>
            <a:endParaRPr lang="pt-BR" dirty="0">
              <a:latin typeface="Verdana"/>
              <a:ea typeface="Verdana"/>
            </a:endParaRPr>
          </a:p>
        </p:txBody>
      </p:sp>
      <p:pic>
        <p:nvPicPr>
          <p:cNvPr id="3" name="Imagem 4" descr="Uma imagem contendo pessoa, homem, edifício, da frente&#10;&#10;Descrição gerada com muito alta confiança">
            <a:extLst>
              <a:ext uri="{FF2B5EF4-FFF2-40B4-BE49-F238E27FC236}">
                <a16:creationId xmlns:a16="http://schemas.microsoft.com/office/drawing/2014/main" id="{97CC2151-ABF8-4D7F-91B5-191D740F3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9015" y="2214295"/>
            <a:ext cx="2076450" cy="2085975"/>
          </a:xfrm>
          <a:prstGeom prst="rect">
            <a:avLst/>
          </a:prstGeom>
        </p:spPr>
      </p:pic>
      <p:pic>
        <p:nvPicPr>
          <p:cNvPr id="6" name="Imagem 9" descr="Uma imagem contendo grama, céu, pessoa, ao ar livre&#10;&#10;Descrição gerada com muito alta confiança">
            <a:extLst>
              <a:ext uri="{FF2B5EF4-FFF2-40B4-BE49-F238E27FC236}">
                <a16:creationId xmlns:a16="http://schemas.microsoft.com/office/drawing/2014/main" id="{918A1B92-0F15-401C-963E-A2017D10A4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5346" y="2420289"/>
            <a:ext cx="1695450" cy="1695450"/>
          </a:xfrm>
          <a:prstGeom prst="rect">
            <a:avLst/>
          </a:prstGeom>
        </p:spPr>
      </p:pic>
      <p:pic>
        <p:nvPicPr>
          <p:cNvPr id="13" name="Imagem 14" descr="Uma imagem contendo homem, foto, pessoa, ao ar livre&#10;&#10;Descrição gerada com muito alta confiança">
            <a:extLst>
              <a:ext uri="{FF2B5EF4-FFF2-40B4-BE49-F238E27FC236}">
                <a16:creationId xmlns:a16="http://schemas.microsoft.com/office/drawing/2014/main" id="{9F005018-77AA-44BF-82CE-1DDF363C0F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61684" y="2366627"/>
            <a:ext cx="1684718" cy="168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18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EFD5F89-DE8F-4FE2-9C88-6DDEE8E33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73" t="158" r="-102"/>
          <a:stretch/>
        </p:blipFill>
        <p:spPr>
          <a:xfrm>
            <a:off x="-9658" y="-1271"/>
            <a:ext cx="12208994" cy="147268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BE6ECE-2806-45FC-AFE8-82837D7C63B9}"/>
              </a:ext>
            </a:extLst>
          </p:cNvPr>
          <p:cNvSpPr txBox="1"/>
          <p:nvPr/>
        </p:nvSpPr>
        <p:spPr>
          <a:xfrm>
            <a:off x="324118" y="415343"/>
            <a:ext cx="10137817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>
                <a:solidFill>
                  <a:srgbClr val="FFFFFF"/>
                </a:solidFill>
                <a:latin typeface="Verdana"/>
                <a:ea typeface="Verdana"/>
              </a:rPr>
              <a:t>Implementação |</a:t>
            </a:r>
            <a:r>
              <a:rPr lang="pt-BR" sz="2800" dirty="0">
                <a:solidFill>
                  <a:srgbClr val="FFFFFF"/>
                </a:solidFill>
                <a:latin typeface="Verdana"/>
                <a:ea typeface="Verdana"/>
              </a:rPr>
              <a:t> Objetivos desta semana</a:t>
            </a:r>
            <a:endParaRPr lang="pt-BR" sz="3200" dirty="0">
              <a:solidFill>
                <a:srgbClr val="FFFFFF"/>
              </a:solidFill>
              <a:latin typeface="Verdana"/>
              <a:ea typeface="Verdana"/>
            </a:endParaRPr>
          </a:p>
          <a:p>
            <a:endParaRPr lang="pt-BR" sz="3600" dirty="0">
              <a:solidFill>
                <a:srgbClr val="FFFFFF"/>
              </a:solidFill>
              <a:latin typeface="Verdana"/>
              <a:ea typeface="Verdana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EC46EBC-892E-4A4A-9F52-0536E3CDF1B2}"/>
              </a:ext>
            </a:extLst>
          </p:cNvPr>
          <p:cNvSpPr txBox="1">
            <a:spLocks/>
          </p:cNvSpPr>
          <p:nvPr/>
        </p:nvSpPr>
        <p:spPr>
          <a:xfrm>
            <a:off x="977963" y="2898541"/>
            <a:ext cx="11694016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Verdana" panose="020B0604030504040204" pitchFamily="34" charset="0"/>
                <a:ea typeface="Verdana" panose="020B0604030504040204" pitchFamily="34" charset="0"/>
              </a:rPr>
              <a:t>Manual de Qualidade da Unidade de Implementação;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Verdana" panose="020B0604030504040204" pitchFamily="34" charset="0"/>
                <a:ea typeface="Verdana" panose="020B0604030504040204" pitchFamily="34" charset="0"/>
              </a:rPr>
              <a:t>Implementação do Login/SignUp;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Verdana" panose="020B0604030504040204" pitchFamily="34" charset="0"/>
                <a:ea typeface="Verdana" panose="020B0604030504040204" pitchFamily="34" charset="0"/>
              </a:rPr>
              <a:t>Pesquisa e recolha de informação necessárias para o desenvolvimento da aplicação.</a:t>
            </a: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2298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EFD5F89-DE8F-4FE2-9C88-6DDEE8E33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73" t="158" r="-102"/>
          <a:stretch/>
        </p:blipFill>
        <p:spPr>
          <a:xfrm>
            <a:off x="-9658" y="-1271"/>
            <a:ext cx="12208994" cy="147268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BE6ECE-2806-45FC-AFE8-82837D7C63B9}"/>
              </a:ext>
            </a:extLst>
          </p:cNvPr>
          <p:cNvSpPr txBox="1"/>
          <p:nvPr/>
        </p:nvSpPr>
        <p:spPr>
          <a:xfrm>
            <a:off x="324118" y="415343"/>
            <a:ext cx="11221789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>
                <a:solidFill>
                  <a:srgbClr val="FFFFFF"/>
                </a:solidFill>
                <a:latin typeface="Verdana"/>
                <a:ea typeface="Verdana"/>
              </a:rPr>
              <a:t>Implementação | </a:t>
            </a:r>
            <a:r>
              <a:rPr lang="pt-BR" sz="2800" dirty="0">
                <a:solidFill>
                  <a:srgbClr val="FFFFFF"/>
                </a:solidFill>
                <a:latin typeface="Verdana"/>
                <a:ea typeface="Verdana"/>
              </a:rPr>
              <a:t>Descrição das tarefas realizadas</a:t>
            </a:r>
          </a:p>
          <a:p>
            <a:endParaRPr lang="pt-BR" sz="3600" dirty="0">
              <a:solidFill>
                <a:srgbClr val="FFFFFF"/>
              </a:solidFill>
              <a:latin typeface="Verdana"/>
              <a:ea typeface="Verdana"/>
            </a:endParaRPr>
          </a:p>
        </p:txBody>
      </p:sp>
      <p:graphicFrame>
        <p:nvGraphicFramePr>
          <p:cNvPr id="2" name="Tabela 3">
            <a:extLst>
              <a:ext uri="{FF2B5EF4-FFF2-40B4-BE49-F238E27FC236}">
                <a16:creationId xmlns:a16="http://schemas.microsoft.com/office/drawing/2014/main" id="{A507E315-8287-4FE5-BF4F-24BF04570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158507"/>
              </p:ext>
            </p:extLst>
          </p:nvPr>
        </p:nvGraphicFramePr>
        <p:xfrm>
          <a:off x="998112" y="2200141"/>
          <a:ext cx="10136670" cy="3719395"/>
        </p:xfrm>
        <a:graphic>
          <a:graphicData uri="http://schemas.openxmlformats.org/drawingml/2006/table">
            <a:tbl>
              <a:tblPr firstRow="1" bandRow="1" bandCol="1">
                <a:tableStyleId>{F2DE63D5-997A-4646-A377-4702673A728D}</a:tableStyleId>
              </a:tblPr>
              <a:tblGrid>
                <a:gridCol w="3405446">
                  <a:extLst>
                    <a:ext uri="{9D8B030D-6E8A-4147-A177-3AD203B41FA5}">
                      <a16:colId xmlns:a16="http://schemas.microsoft.com/office/drawing/2014/main" val="3474349334"/>
                    </a:ext>
                  </a:extLst>
                </a:gridCol>
                <a:gridCol w="3352334">
                  <a:extLst>
                    <a:ext uri="{9D8B030D-6E8A-4147-A177-3AD203B41FA5}">
                      <a16:colId xmlns:a16="http://schemas.microsoft.com/office/drawing/2014/main" val="417135981"/>
                    </a:ext>
                  </a:extLst>
                </a:gridCol>
                <a:gridCol w="3378890">
                  <a:extLst>
                    <a:ext uri="{9D8B030D-6E8A-4147-A177-3AD203B41FA5}">
                      <a16:colId xmlns:a16="http://schemas.microsoft.com/office/drawing/2014/main" val="839068998"/>
                    </a:ext>
                  </a:extLst>
                </a:gridCol>
              </a:tblGrid>
              <a:tr h="74387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000">
                          <a:latin typeface="Verdana"/>
                        </a:rPr>
                        <a:t>Descrição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000">
                          <a:latin typeface="Verdana"/>
                        </a:rPr>
                        <a:t>Responsável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000">
                          <a:latin typeface="Verdana"/>
                        </a:rPr>
                        <a:t>Tempo utilizado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42141"/>
                  </a:ext>
                </a:extLst>
              </a:tr>
              <a:tr h="743879">
                <a:tc>
                  <a:txBody>
                    <a:bodyPr/>
                    <a:lstStyle/>
                    <a:p>
                      <a:pPr algn="ctr"/>
                      <a:r>
                        <a:rPr lang="pt-BR" sz="1600" u="none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Manual de Qualidade da unidade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u="non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Damião e Tomás </a:t>
                      </a:r>
                      <a:endParaRPr lang="pt-BR" sz="1600" u="none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u="none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1h30m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315297"/>
                  </a:ext>
                </a:extLst>
              </a:tr>
              <a:tr h="743879">
                <a:tc>
                  <a:txBody>
                    <a:bodyPr/>
                    <a:lstStyle/>
                    <a:p>
                      <a:pPr algn="ctr"/>
                      <a:r>
                        <a:rPr lang="pt-PT" sz="1600" u="non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Implementação do Login/SignUp </a:t>
                      </a:r>
                      <a:endParaRPr lang="pt-BR" sz="1600" u="none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u="none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pt-PT" sz="1600" u="non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Damião e Tomás </a:t>
                      </a:r>
                      <a:endParaRPr lang="pt-BR" sz="1600" u="none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u="none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667838"/>
                  </a:ext>
                </a:extLst>
              </a:tr>
              <a:tr h="743879">
                <a:tc>
                  <a:txBody>
                    <a:bodyPr/>
                    <a:lstStyle/>
                    <a:p>
                      <a:pPr algn="ctr"/>
                      <a:r>
                        <a:rPr lang="pt-PT" sz="1600" u="non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Tutorias sobre autenticação </a:t>
                      </a:r>
                      <a:endParaRPr lang="pt-BR" sz="1600" u="none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u="non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Damião e Tomás </a:t>
                      </a:r>
                      <a:endParaRPr lang="pt-BR" sz="1600" u="none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u="none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1h30m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3400254"/>
                  </a:ext>
                </a:extLst>
              </a:tr>
              <a:tr h="743879">
                <a:tc>
                  <a:txBody>
                    <a:bodyPr/>
                    <a:lstStyle/>
                    <a:p>
                      <a:pPr algn="ctr"/>
                      <a:r>
                        <a:rPr lang="pt-PT" sz="1600" u="non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Formação de Git</a:t>
                      </a:r>
                      <a:endParaRPr lang="pt-BR" sz="1600" u="none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u="non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Damião, Tomás e José</a:t>
                      </a:r>
                      <a:endParaRPr lang="pt-BR" sz="1600" u="none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u="none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6453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645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EFD5F89-DE8F-4FE2-9C88-6DDEE8E33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73" t="158" r="-102"/>
          <a:stretch/>
        </p:blipFill>
        <p:spPr>
          <a:xfrm>
            <a:off x="-9658" y="-1271"/>
            <a:ext cx="12208994" cy="147268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BE6ECE-2806-45FC-AFE8-82837D7C63B9}"/>
              </a:ext>
            </a:extLst>
          </p:cNvPr>
          <p:cNvSpPr txBox="1"/>
          <p:nvPr/>
        </p:nvSpPr>
        <p:spPr>
          <a:xfrm>
            <a:off x="324118" y="415343"/>
            <a:ext cx="10137817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>
                <a:solidFill>
                  <a:srgbClr val="FFFFFF"/>
                </a:solidFill>
                <a:latin typeface="Verdana"/>
                <a:ea typeface="Verdana"/>
              </a:rPr>
              <a:t>Implementação |</a:t>
            </a:r>
            <a:r>
              <a:rPr lang="pt-BR" sz="2800" dirty="0">
                <a:solidFill>
                  <a:srgbClr val="FFFFFF"/>
                </a:solidFill>
                <a:latin typeface="Verdana"/>
                <a:ea typeface="Verdana"/>
              </a:rPr>
              <a:t> Evolução do esforço</a:t>
            </a:r>
            <a:endParaRPr lang="pt-BR" sz="3200" dirty="0">
              <a:solidFill>
                <a:srgbClr val="FFFFFF"/>
              </a:solidFill>
              <a:latin typeface="Verdana"/>
              <a:ea typeface="Verdana"/>
            </a:endParaRPr>
          </a:p>
          <a:p>
            <a:endParaRPr lang="pt-BR" sz="3600" dirty="0">
              <a:solidFill>
                <a:srgbClr val="FFFFFF"/>
              </a:solidFill>
              <a:latin typeface="Verdana"/>
              <a:ea typeface="Verdana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43B4925-DCF9-4AA3-9B46-3A31390798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820" y="1826852"/>
            <a:ext cx="7914360" cy="476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8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EFD5F89-DE8F-4FE2-9C88-6DDEE8E33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73" t="158" r="-102"/>
          <a:stretch/>
        </p:blipFill>
        <p:spPr>
          <a:xfrm>
            <a:off x="-9658" y="-1271"/>
            <a:ext cx="12208994" cy="147268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BE6ECE-2806-45FC-AFE8-82837D7C63B9}"/>
              </a:ext>
            </a:extLst>
          </p:cNvPr>
          <p:cNvSpPr txBox="1"/>
          <p:nvPr/>
        </p:nvSpPr>
        <p:spPr>
          <a:xfrm>
            <a:off x="324118" y="415343"/>
            <a:ext cx="11178859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>
                <a:solidFill>
                  <a:srgbClr val="FFFFFF"/>
                </a:solidFill>
                <a:latin typeface="Verdana"/>
                <a:ea typeface="Verdana"/>
              </a:rPr>
              <a:t>Implementação |</a:t>
            </a:r>
            <a:r>
              <a:rPr lang="pt-BR" sz="2800">
                <a:solidFill>
                  <a:srgbClr val="FFFFFF"/>
                </a:solidFill>
                <a:latin typeface="Verdana"/>
                <a:ea typeface="Verdana"/>
              </a:rPr>
              <a:t> Tarefas a realizar para a semana</a:t>
            </a:r>
            <a:endParaRPr lang="pt-BR" sz="3200">
              <a:solidFill>
                <a:srgbClr val="FFFFFF"/>
              </a:solidFill>
              <a:latin typeface="Verdana"/>
              <a:ea typeface="Verdana"/>
            </a:endParaRPr>
          </a:p>
          <a:p>
            <a:endParaRPr lang="pt-BR" sz="3600" dirty="0">
              <a:solidFill>
                <a:srgbClr val="FFFFFF"/>
              </a:solidFill>
              <a:latin typeface="Verdana"/>
              <a:ea typeface="Verdana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EC46EBC-892E-4A4A-9F52-0536E3CDF1B2}"/>
              </a:ext>
            </a:extLst>
          </p:cNvPr>
          <p:cNvSpPr txBox="1"/>
          <p:nvPr/>
        </p:nvSpPr>
        <p:spPr>
          <a:xfrm>
            <a:off x="324118" y="2014470"/>
            <a:ext cx="1169401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dirty="0">
              <a:latin typeface="Verdana"/>
              <a:ea typeface="Verdana"/>
              <a:cs typeface="Calibri"/>
            </a:endParaRPr>
          </a:p>
          <a:p>
            <a:endParaRPr lang="pt-BR" dirty="0">
              <a:cs typeface="Calibri"/>
            </a:endParaRPr>
          </a:p>
        </p:txBody>
      </p:sp>
      <p:graphicFrame>
        <p:nvGraphicFramePr>
          <p:cNvPr id="2" name="Tabela 3">
            <a:extLst>
              <a:ext uri="{FF2B5EF4-FFF2-40B4-BE49-F238E27FC236}">
                <a16:creationId xmlns:a16="http://schemas.microsoft.com/office/drawing/2014/main" id="{41BC0B3F-80C9-4DCA-9B69-9BC4D2C31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000993"/>
              </p:ext>
            </p:extLst>
          </p:nvPr>
        </p:nvGraphicFramePr>
        <p:xfrm>
          <a:off x="998112" y="2200141"/>
          <a:ext cx="10136670" cy="3839710"/>
        </p:xfrm>
        <a:graphic>
          <a:graphicData uri="http://schemas.openxmlformats.org/drawingml/2006/table">
            <a:tbl>
              <a:tblPr firstRow="1" bandRow="1" bandCol="1">
                <a:tableStyleId>{F2DE63D5-997A-4646-A377-4702673A728D}</a:tableStyleId>
              </a:tblPr>
              <a:tblGrid>
                <a:gridCol w="3378890">
                  <a:extLst>
                    <a:ext uri="{9D8B030D-6E8A-4147-A177-3AD203B41FA5}">
                      <a16:colId xmlns:a16="http://schemas.microsoft.com/office/drawing/2014/main" val="3474349334"/>
                    </a:ext>
                  </a:extLst>
                </a:gridCol>
                <a:gridCol w="3378890">
                  <a:extLst>
                    <a:ext uri="{9D8B030D-6E8A-4147-A177-3AD203B41FA5}">
                      <a16:colId xmlns:a16="http://schemas.microsoft.com/office/drawing/2014/main" val="417135981"/>
                    </a:ext>
                  </a:extLst>
                </a:gridCol>
                <a:gridCol w="3378890">
                  <a:extLst>
                    <a:ext uri="{9D8B030D-6E8A-4147-A177-3AD203B41FA5}">
                      <a16:colId xmlns:a16="http://schemas.microsoft.com/office/drawing/2014/main" val="839068998"/>
                    </a:ext>
                  </a:extLst>
                </a:gridCol>
              </a:tblGrid>
              <a:tr h="76794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000">
                          <a:latin typeface="Verdana"/>
                        </a:rPr>
                        <a:t>Descrição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000">
                          <a:latin typeface="Verdana"/>
                        </a:rPr>
                        <a:t>Responsável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000">
                          <a:latin typeface="Verdana"/>
                        </a:rPr>
                        <a:t>Tempo estimado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42141"/>
                  </a:ext>
                </a:extLst>
              </a:tr>
              <a:tr h="76794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Implementação do feed de noticias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Damião Santos, José Cavaleiro e Tomás Martins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u="none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18-20h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315297"/>
                  </a:ext>
                </a:extLst>
              </a:tr>
              <a:tr h="76794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Controlo de erros na página Login e </a:t>
                      </a:r>
                      <a:r>
                        <a:rPr lang="pt-BR" sz="16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SignUp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Damião Santos, José Cavaleiro e Tomás Martins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18-20h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667838"/>
                  </a:ext>
                </a:extLst>
              </a:tr>
              <a:tr h="76794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Implementação das </a:t>
                      </a:r>
                      <a:r>
                        <a:rPr lang="pt-BR" sz="16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mockups</a:t>
                      </a:r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nas páginas criadas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Damião Santos, José Cavaleiro e Tomás Martins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18-20h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842971"/>
                  </a:ext>
                </a:extLst>
              </a:tr>
              <a:tr h="76794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Criação do Servidor Web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Damião Santos, José Cavaleiro e Tomás Martins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18-20h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4516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352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60B5F8DC-172C-4519-B75B-3E9A81050052}"/>
              </a:ext>
            </a:extLst>
          </p:cNvPr>
          <p:cNvSpPr txBox="1"/>
          <p:nvPr/>
        </p:nvSpPr>
        <p:spPr>
          <a:xfrm>
            <a:off x="2545724" y="4987342"/>
            <a:ext cx="3279819" cy="10772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latin typeface="Verdana"/>
                <a:ea typeface="Verdana"/>
              </a:rPr>
              <a:t>André Rocha</a:t>
            </a:r>
          </a:p>
          <a:p>
            <a:pPr algn="ctr"/>
            <a:r>
              <a:rPr lang="pt-BR" sz="1600" dirty="0">
                <a:latin typeface="Verdana"/>
                <a:ea typeface="Verdana"/>
              </a:rPr>
              <a:t>Representante</a:t>
            </a:r>
          </a:p>
          <a:p>
            <a:pPr algn="ctr"/>
            <a:endParaRPr lang="pt-BR" sz="1600" dirty="0">
              <a:latin typeface="Verdana"/>
              <a:ea typeface="Verdana"/>
            </a:endParaRPr>
          </a:p>
          <a:p>
            <a:pPr algn="ctr"/>
            <a:r>
              <a:rPr lang="pt-BR" sz="1400" dirty="0">
                <a:latin typeface="Verdana"/>
                <a:ea typeface="Verdana"/>
              </a:rPr>
              <a:t>LEI | </a:t>
            </a:r>
            <a:r>
              <a:rPr lang="pt-BR" sz="1400" u="sng" dirty="0">
                <a:solidFill>
                  <a:schemeClr val="accent1"/>
                </a:solidFill>
                <a:latin typeface="Verdana"/>
                <a:ea typeface="Verdana"/>
              </a:rPr>
              <a:t>rochinha98a@gmail.com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EFD5F89-DE8F-4FE2-9C88-6DDEE8E33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73" t="158" r="-102"/>
          <a:stretch/>
        </p:blipFill>
        <p:spPr>
          <a:xfrm>
            <a:off x="-9658" y="-1271"/>
            <a:ext cx="12208994" cy="147268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BE6ECE-2806-45FC-AFE8-82837D7C63B9}"/>
              </a:ext>
            </a:extLst>
          </p:cNvPr>
          <p:cNvSpPr txBox="1"/>
          <p:nvPr/>
        </p:nvSpPr>
        <p:spPr>
          <a:xfrm>
            <a:off x="324118" y="415343"/>
            <a:ext cx="9064578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>
                <a:solidFill>
                  <a:srgbClr val="FFFFFF"/>
                </a:solidFill>
                <a:latin typeface="Verdana"/>
                <a:ea typeface="Verdana"/>
              </a:rPr>
              <a:t>Testes | </a:t>
            </a:r>
            <a:r>
              <a:rPr lang="pt-BR" sz="2800">
                <a:solidFill>
                  <a:srgbClr val="FFFFFF"/>
                </a:solidFill>
                <a:latin typeface="Verdana"/>
                <a:ea typeface="Verdana"/>
              </a:rPr>
              <a:t>Membros da unidade</a:t>
            </a:r>
            <a:endParaRPr lang="pt-BR" sz="2800" dirty="0">
              <a:solidFill>
                <a:srgbClr val="FFFFFF"/>
              </a:solidFill>
              <a:latin typeface="Verdana"/>
              <a:ea typeface="Verdana"/>
            </a:endParaRPr>
          </a:p>
          <a:p>
            <a:endParaRPr lang="pt-BR" sz="3600" dirty="0">
              <a:solidFill>
                <a:srgbClr val="FFFFFF"/>
              </a:solidFill>
              <a:latin typeface="Verdana"/>
              <a:ea typeface="Verdana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B6397A9-F21F-4B8B-93B2-31BF6F3DC8F2}"/>
              </a:ext>
            </a:extLst>
          </p:cNvPr>
          <p:cNvSpPr txBox="1"/>
          <p:nvPr/>
        </p:nvSpPr>
        <p:spPr>
          <a:xfrm>
            <a:off x="6602569" y="4987342"/>
            <a:ext cx="3279819" cy="113877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latin typeface="Verdana"/>
                <a:ea typeface="Verdana"/>
              </a:rPr>
              <a:t>Georgiana </a:t>
            </a:r>
            <a:r>
              <a:rPr lang="pt-BR" dirty="0" err="1">
                <a:latin typeface="Verdana"/>
                <a:ea typeface="Verdana"/>
              </a:rPr>
              <a:t>Corduneanu</a:t>
            </a:r>
          </a:p>
          <a:p>
            <a:pPr algn="ctr"/>
            <a:endParaRPr lang="pt-BR" dirty="0">
              <a:latin typeface="Verdana"/>
              <a:ea typeface="Verdana"/>
            </a:endParaRPr>
          </a:p>
          <a:p>
            <a:pPr algn="ctr"/>
            <a:endParaRPr lang="pt-BR" dirty="0">
              <a:latin typeface="Verdana"/>
              <a:ea typeface="Verdana"/>
            </a:endParaRPr>
          </a:p>
          <a:p>
            <a:pPr algn="ctr"/>
            <a:r>
              <a:rPr lang="pt-BR" sz="1400" dirty="0">
                <a:latin typeface="Verdana"/>
                <a:ea typeface="Verdana"/>
              </a:rPr>
              <a:t>LEI | </a:t>
            </a:r>
            <a:r>
              <a:rPr lang="pt-PT" sz="1400" u="sng" dirty="0">
                <a:latin typeface="Verdana"/>
                <a:ea typeface="Verdana"/>
                <a:hlinkClick r:id="rId3"/>
              </a:rPr>
              <a:t>geo.corduneanu@gmail.com</a:t>
            </a:r>
            <a:endParaRPr lang="pt-BR" sz="1400" dirty="0"/>
          </a:p>
        </p:txBody>
      </p:sp>
      <p:pic>
        <p:nvPicPr>
          <p:cNvPr id="2" name="Imagem 3" descr="Uma imagem contendo pessoa, parede, interior, monitor&#10;&#10;Descrição gerada com muito alta confiança">
            <a:extLst>
              <a:ext uri="{FF2B5EF4-FFF2-40B4-BE49-F238E27FC236}">
                <a16:creationId xmlns:a16="http://schemas.microsoft.com/office/drawing/2014/main" id="{794AC1F1-8031-4CAB-BFB8-AE59E0A7C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172" y="2519564"/>
            <a:ext cx="2066925" cy="2076450"/>
          </a:xfrm>
          <a:prstGeom prst="rect">
            <a:avLst/>
          </a:prstGeom>
        </p:spPr>
      </p:pic>
      <p:pic>
        <p:nvPicPr>
          <p:cNvPr id="3" name="Imagem 8" descr="Uma imagem contendo pessoa, interior, parede, mulher&#10;&#10;Descrição gerada com muito alta confiança">
            <a:extLst>
              <a:ext uri="{FF2B5EF4-FFF2-40B4-BE49-F238E27FC236}">
                <a16:creationId xmlns:a16="http://schemas.microsoft.com/office/drawing/2014/main" id="{D62AD1A1-008D-423C-B315-545132F7FE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4843" y="2707113"/>
            <a:ext cx="1700146" cy="169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EFD5F89-DE8F-4FE2-9C88-6DDEE8E33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73" t="158" r="-102"/>
          <a:stretch/>
        </p:blipFill>
        <p:spPr>
          <a:xfrm>
            <a:off x="-9658" y="-1271"/>
            <a:ext cx="12208994" cy="147268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BE6ECE-2806-45FC-AFE8-82837D7C63B9}"/>
              </a:ext>
            </a:extLst>
          </p:cNvPr>
          <p:cNvSpPr txBox="1"/>
          <p:nvPr/>
        </p:nvSpPr>
        <p:spPr>
          <a:xfrm>
            <a:off x="324118" y="415343"/>
            <a:ext cx="10137817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>
                <a:solidFill>
                  <a:srgbClr val="FFFFFF"/>
                </a:solidFill>
                <a:latin typeface="Verdana"/>
                <a:ea typeface="Verdana"/>
              </a:rPr>
              <a:t>Testes |</a:t>
            </a:r>
            <a:r>
              <a:rPr lang="pt-BR" sz="2800" dirty="0">
                <a:solidFill>
                  <a:srgbClr val="FFFFFF"/>
                </a:solidFill>
                <a:latin typeface="Verdana"/>
                <a:ea typeface="Verdana"/>
              </a:rPr>
              <a:t> Objetivos desta semana</a:t>
            </a:r>
            <a:endParaRPr lang="pt-BR" sz="3200" dirty="0">
              <a:solidFill>
                <a:srgbClr val="FFFFFF"/>
              </a:solidFill>
              <a:latin typeface="Verdana"/>
              <a:ea typeface="Verdana"/>
            </a:endParaRPr>
          </a:p>
          <a:p>
            <a:endParaRPr lang="pt-BR" sz="3600" dirty="0">
              <a:solidFill>
                <a:srgbClr val="FFFFFF"/>
              </a:solidFill>
              <a:latin typeface="Verdana"/>
              <a:ea typeface="Verdana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EC46EBC-892E-4A4A-9F52-0536E3CDF1B2}"/>
              </a:ext>
            </a:extLst>
          </p:cNvPr>
          <p:cNvSpPr txBox="1"/>
          <p:nvPr/>
        </p:nvSpPr>
        <p:spPr>
          <a:xfrm>
            <a:off x="247831" y="3564333"/>
            <a:ext cx="1169401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Verdana"/>
                <a:ea typeface="Verdana"/>
                <a:cs typeface="Calibri"/>
              </a:rPr>
              <a:t>Manual de qualidade da unidade.</a:t>
            </a:r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0113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EFD5F89-DE8F-4FE2-9C88-6DDEE8E33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73" t="158" r="-102"/>
          <a:stretch/>
        </p:blipFill>
        <p:spPr>
          <a:xfrm>
            <a:off x="-9658" y="-1271"/>
            <a:ext cx="12208994" cy="147268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BE6ECE-2806-45FC-AFE8-82837D7C63B9}"/>
              </a:ext>
            </a:extLst>
          </p:cNvPr>
          <p:cNvSpPr txBox="1"/>
          <p:nvPr/>
        </p:nvSpPr>
        <p:spPr>
          <a:xfrm>
            <a:off x="324118" y="415343"/>
            <a:ext cx="11221789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>
                <a:solidFill>
                  <a:srgbClr val="FFFFFF"/>
                </a:solidFill>
                <a:latin typeface="Verdana"/>
                <a:ea typeface="Verdana"/>
              </a:rPr>
              <a:t>Testes | </a:t>
            </a:r>
            <a:r>
              <a:rPr lang="pt-BR" sz="2800" dirty="0">
                <a:solidFill>
                  <a:srgbClr val="FFFFFF"/>
                </a:solidFill>
                <a:latin typeface="Verdana"/>
                <a:ea typeface="Verdana"/>
              </a:rPr>
              <a:t>Descrição das tarefas realizadas</a:t>
            </a:r>
          </a:p>
          <a:p>
            <a:endParaRPr lang="pt-BR" sz="3600" dirty="0">
              <a:solidFill>
                <a:srgbClr val="FFFFFF"/>
              </a:solidFill>
              <a:latin typeface="Verdana"/>
              <a:ea typeface="Verdana"/>
            </a:endParaRPr>
          </a:p>
        </p:txBody>
      </p:sp>
      <p:graphicFrame>
        <p:nvGraphicFramePr>
          <p:cNvPr id="2" name="Tabela 3">
            <a:extLst>
              <a:ext uri="{FF2B5EF4-FFF2-40B4-BE49-F238E27FC236}">
                <a16:creationId xmlns:a16="http://schemas.microsoft.com/office/drawing/2014/main" id="{A507E315-8287-4FE5-BF4F-24BF04570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106635"/>
              </p:ext>
            </p:extLst>
          </p:nvPr>
        </p:nvGraphicFramePr>
        <p:xfrm>
          <a:off x="866677" y="2937560"/>
          <a:ext cx="10136670" cy="2065784"/>
        </p:xfrm>
        <a:graphic>
          <a:graphicData uri="http://schemas.openxmlformats.org/drawingml/2006/table">
            <a:tbl>
              <a:tblPr firstRow="1" bandRow="1" bandCol="1">
                <a:tableStyleId>{F2DE63D5-997A-4646-A377-4702673A728D}</a:tableStyleId>
              </a:tblPr>
              <a:tblGrid>
                <a:gridCol w="3378890">
                  <a:extLst>
                    <a:ext uri="{9D8B030D-6E8A-4147-A177-3AD203B41FA5}">
                      <a16:colId xmlns:a16="http://schemas.microsoft.com/office/drawing/2014/main" val="3474349334"/>
                    </a:ext>
                  </a:extLst>
                </a:gridCol>
                <a:gridCol w="3378890">
                  <a:extLst>
                    <a:ext uri="{9D8B030D-6E8A-4147-A177-3AD203B41FA5}">
                      <a16:colId xmlns:a16="http://schemas.microsoft.com/office/drawing/2014/main" val="417135981"/>
                    </a:ext>
                  </a:extLst>
                </a:gridCol>
                <a:gridCol w="3378890">
                  <a:extLst>
                    <a:ext uri="{9D8B030D-6E8A-4147-A177-3AD203B41FA5}">
                      <a16:colId xmlns:a16="http://schemas.microsoft.com/office/drawing/2014/main" val="839068998"/>
                    </a:ext>
                  </a:extLst>
                </a:gridCol>
              </a:tblGrid>
              <a:tr h="103289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Descrição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Responsável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Tempo utilizado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42141"/>
                  </a:ext>
                </a:extLst>
              </a:tr>
              <a:tr h="103289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Manual de qualidade da unidade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André Rocha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1h30min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315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31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>
            <a:extLst>
              <a:ext uri="{FF2B5EF4-FFF2-40B4-BE49-F238E27FC236}">
                <a16:creationId xmlns:a16="http://schemas.microsoft.com/office/drawing/2014/main" id="{CC5CC2C0-57C1-4843-98DE-DF8C2A3A3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273" t="158" r="-102"/>
          <a:stretch/>
        </p:blipFill>
        <p:spPr>
          <a:xfrm>
            <a:off x="-9658" y="-1271"/>
            <a:ext cx="12208994" cy="147268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8C14BFD-643D-4D29-93E4-3143FA2A3E06}"/>
              </a:ext>
            </a:extLst>
          </p:cNvPr>
          <p:cNvSpPr txBox="1"/>
          <p:nvPr/>
        </p:nvSpPr>
        <p:spPr>
          <a:xfrm>
            <a:off x="324118" y="415343"/>
            <a:ext cx="5866325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solidFill>
                  <a:srgbClr val="FFFFFF"/>
                </a:solidFill>
                <a:latin typeface="Verdana"/>
                <a:ea typeface="Verdana"/>
              </a:rPr>
              <a:t>Engenharia de Software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C185FDB-1201-4063-95BB-7690EFEE6222}"/>
              </a:ext>
            </a:extLst>
          </p:cNvPr>
          <p:cNvSpPr txBox="1"/>
          <p:nvPr/>
        </p:nvSpPr>
        <p:spPr>
          <a:xfrm>
            <a:off x="474372" y="2111061"/>
            <a:ext cx="10620776" cy="267765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latin typeface="Verdana"/>
                <a:ea typeface="Verdana"/>
                <a:cs typeface="Calibri"/>
              </a:rPr>
              <a:t>PL3</a:t>
            </a:r>
          </a:p>
          <a:p>
            <a:endParaRPr lang="pt-BR" sz="2400" dirty="0">
              <a:latin typeface="Verdana"/>
              <a:ea typeface="Verdana"/>
              <a:cs typeface="Calibri"/>
            </a:endParaRPr>
          </a:p>
          <a:p>
            <a:r>
              <a:rPr lang="pt-BR" sz="2400" dirty="0">
                <a:latin typeface="Verdana"/>
                <a:ea typeface="Verdana"/>
                <a:cs typeface="Calibri"/>
              </a:rPr>
              <a:t>Sprint 1</a:t>
            </a:r>
          </a:p>
          <a:p>
            <a:endParaRPr lang="pt-BR" sz="2400" dirty="0">
              <a:latin typeface="Verdana"/>
              <a:ea typeface="Verdana"/>
              <a:cs typeface="Calibri"/>
            </a:endParaRPr>
          </a:p>
          <a:p>
            <a:r>
              <a:rPr lang="pt-BR" sz="2400" dirty="0">
                <a:latin typeface="Verdana"/>
                <a:ea typeface="Verdana"/>
                <a:cs typeface="Calibri"/>
              </a:rPr>
              <a:t>Semana 3</a:t>
            </a:r>
          </a:p>
          <a:p>
            <a:endParaRPr lang="pt-BR" sz="2400" dirty="0">
              <a:latin typeface="Verdana"/>
              <a:ea typeface="Verdana"/>
              <a:cs typeface="Calibri"/>
            </a:endParaRPr>
          </a:p>
          <a:p>
            <a:r>
              <a:rPr lang="pt-BR" sz="2400" dirty="0">
                <a:latin typeface="Verdana"/>
                <a:ea typeface="Verdana"/>
                <a:cs typeface="Calibri"/>
              </a:rPr>
              <a:t>Contacto: newsfinder18@gmail.com</a:t>
            </a: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6132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EFD5F89-DE8F-4FE2-9C88-6DDEE8E33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73" t="158" r="-102"/>
          <a:stretch/>
        </p:blipFill>
        <p:spPr>
          <a:xfrm>
            <a:off x="-9658" y="-1271"/>
            <a:ext cx="12208994" cy="147268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BE6ECE-2806-45FC-AFE8-82837D7C63B9}"/>
              </a:ext>
            </a:extLst>
          </p:cNvPr>
          <p:cNvSpPr txBox="1"/>
          <p:nvPr/>
        </p:nvSpPr>
        <p:spPr>
          <a:xfrm>
            <a:off x="324118" y="415343"/>
            <a:ext cx="11178859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 dirty="0">
                <a:solidFill>
                  <a:srgbClr val="FFFFFF"/>
                </a:solidFill>
                <a:latin typeface="Verdana"/>
                <a:ea typeface="Verdana"/>
              </a:rPr>
              <a:t>Testes |</a:t>
            </a:r>
            <a:r>
              <a:rPr lang="pt-BR" sz="2800">
                <a:solidFill>
                  <a:srgbClr val="FFFFFF"/>
                </a:solidFill>
                <a:latin typeface="Verdana"/>
                <a:ea typeface="Verdana"/>
              </a:rPr>
              <a:t> Tarefas a realizar para a semana </a:t>
            </a:r>
            <a:endParaRPr lang="pt-BR" sz="3200">
              <a:solidFill>
                <a:srgbClr val="FFFFFF"/>
              </a:solidFill>
              <a:latin typeface="Verdana"/>
              <a:ea typeface="Verdana"/>
            </a:endParaRPr>
          </a:p>
          <a:p>
            <a:endParaRPr lang="pt-BR" sz="3600" dirty="0">
              <a:solidFill>
                <a:srgbClr val="FFFFFF"/>
              </a:solidFill>
              <a:latin typeface="Verdana"/>
              <a:ea typeface="Verdana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EC46EBC-892E-4A4A-9F52-0536E3CDF1B2}"/>
              </a:ext>
            </a:extLst>
          </p:cNvPr>
          <p:cNvSpPr txBox="1"/>
          <p:nvPr/>
        </p:nvSpPr>
        <p:spPr>
          <a:xfrm>
            <a:off x="324118" y="2014470"/>
            <a:ext cx="1169401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dirty="0">
              <a:latin typeface="Verdana"/>
              <a:ea typeface="Verdana"/>
              <a:cs typeface="Calibri"/>
            </a:endParaRPr>
          </a:p>
          <a:p>
            <a:endParaRPr lang="pt-BR" dirty="0">
              <a:cs typeface="Calibri"/>
            </a:endParaRPr>
          </a:p>
        </p:txBody>
      </p:sp>
      <p:graphicFrame>
        <p:nvGraphicFramePr>
          <p:cNvPr id="2" name="Tabela 3">
            <a:extLst>
              <a:ext uri="{FF2B5EF4-FFF2-40B4-BE49-F238E27FC236}">
                <a16:creationId xmlns:a16="http://schemas.microsoft.com/office/drawing/2014/main" id="{41BC0B3F-80C9-4DCA-9B69-9BC4D2C31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82414"/>
              </p:ext>
            </p:extLst>
          </p:nvPr>
        </p:nvGraphicFramePr>
        <p:xfrm>
          <a:off x="845212" y="2337635"/>
          <a:ext cx="10136670" cy="2065784"/>
        </p:xfrm>
        <a:graphic>
          <a:graphicData uri="http://schemas.openxmlformats.org/drawingml/2006/table">
            <a:tbl>
              <a:tblPr firstRow="1" bandRow="1" bandCol="1">
                <a:tableStyleId>{F2DE63D5-997A-4646-A377-4702673A728D}</a:tableStyleId>
              </a:tblPr>
              <a:tblGrid>
                <a:gridCol w="3378890">
                  <a:extLst>
                    <a:ext uri="{9D8B030D-6E8A-4147-A177-3AD203B41FA5}">
                      <a16:colId xmlns:a16="http://schemas.microsoft.com/office/drawing/2014/main" val="3474349334"/>
                    </a:ext>
                  </a:extLst>
                </a:gridCol>
                <a:gridCol w="3378890">
                  <a:extLst>
                    <a:ext uri="{9D8B030D-6E8A-4147-A177-3AD203B41FA5}">
                      <a16:colId xmlns:a16="http://schemas.microsoft.com/office/drawing/2014/main" val="417135981"/>
                    </a:ext>
                  </a:extLst>
                </a:gridCol>
                <a:gridCol w="3378890">
                  <a:extLst>
                    <a:ext uri="{9D8B030D-6E8A-4147-A177-3AD203B41FA5}">
                      <a16:colId xmlns:a16="http://schemas.microsoft.com/office/drawing/2014/main" val="839068998"/>
                    </a:ext>
                  </a:extLst>
                </a:gridCol>
              </a:tblGrid>
              <a:tr h="103289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Descrição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Responsável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Tempo estimado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42141"/>
                  </a:ext>
                </a:extLst>
              </a:tr>
              <a:tr h="103289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Testes iniciais da implementação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André Rocha, Georgiana </a:t>
                      </a:r>
                      <a:r>
                        <a:rPr lang="pt-BR" sz="16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Corduneanu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1h/</a:t>
                      </a:r>
                      <a:r>
                        <a:rPr lang="pt-BR" sz="16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ecrã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315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866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60B5F8DC-172C-4519-B75B-3E9A81050052}"/>
              </a:ext>
            </a:extLst>
          </p:cNvPr>
          <p:cNvSpPr txBox="1"/>
          <p:nvPr/>
        </p:nvSpPr>
        <p:spPr>
          <a:xfrm>
            <a:off x="2438400" y="5041004"/>
            <a:ext cx="3494466" cy="10772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latin typeface="Verdana"/>
                <a:ea typeface="Verdana"/>
              </a:rPr>
              <a:t>Marisa Espinheira</a:t>
            </a:r>
          </a:p>
          <a:p>
            <a:pPr algn="ctr"/>
            <a:r>
              <a:rPr lang="pt-BR" sz="1600" dirty="0">
                <a:latin typeface="Verdana"/>
                <a:ea typeface="Verdana"/>
              </a:rPr>
              <a:t>Representante</a:t>
            </a:r>
          </a:p>
          <a:p>
            <a:pPr algn="ctr"/>
            <a:endParaRPr lang="pt-BR" sz="1600" dirty="0">
              <a:latin typeface="Verdana"/>
              <a:ea typeface="Verdana"/>
            </a:endParaRPr>
          </a:p>
          <a:p>
            <a:pPr algn="ctr"/>
            <a:r>
              <a:rPr lang="pt-BR" sz="1400" dirty="0">
                <a:latin typeface="Verdana"/>
                <a:ea typeface="Verdana"/>
              </a:rPr>
              <a:t>LDM | </a:t>
            </a:r>
            <a:r>
              <a:rPr lang="pt-BR" sz="1400" u="sng" dirty="0">
                <a:solidFill>
                  <a:schemeClr val="accent1"/>
                </a:solidFill>
                <a:latin typeface="Verdana"/>
                <a:ea typeface="Verdana"/>
              </a:rPr>
              <a:t>marisaespinheira@gmail.com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EFD5F89-DE8F-4FE2-9C88-6DDEE8E33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73" t="158" r="-102"/>
          <a:stretch/>
        </p:blipFill>
        <p:spPr>
          <a:xfrm>
            <a:off x="-9658" y="-1271"/>
            <a:ext cx="12208994" cy="147268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BE6ECE-2806-45FC-AFE8-82837D7C63B9}"/>
              </a:ext>
            </a:extLst>
          </p:cNvPr>
          <p:cNvSpPr txBox="1"/>
          <p:nvPr/>
        </p:nvSpPr>
        <p:spPr>
          <a:xfrm>
            <a:off x="324118" y="415343"/>
            <a:ext cx="9032381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 dirty="0">
                <a:solidFill>
                  <a:srgbClr val="FFFFFF"/>
                </a:solidFill>
                <a:latin typeface="Verdana"/>
                <a:ea typeface="Verdana"/>
              </a:rPr>
              <a:t>Qualidade | </a:t>
            </a:r>
            <a:r>
              <a:rPr lang="pt-BR" sz="2800" dirty="0">
                <a:solidFill>
                  <a:srgbClr val="FFFFFF"/>
                </a:solidFill>
                <a:latin typeface="Verdana"/>
                <a:ea typeface="Verdana"/>
              </a:rPr>
              <a:t>Membros </a:t>
            </a:r>
            <a:r>
              <a:rPr lang="pt-BR" sz="2800">
                <a:solidFill>
                  <a:srgbClr val="FFFFFF"/>
                </a:solidFill>
                <a:latin typeface="Verdana"/>
                <a:ea typeface="Verdana"/>
              </a:rPr>
              <a:t>da unidade</a:t>
            </a:r>
            <a:endParaRPr lang="pt-BR" sz="2800" dirty="0">
              <a:solidFill>
                <a:srgbClr val="FFFFFF"/>
              </a:solidFill>
              <a:latin typeface="Verdana"/>
              <a:ea typeface="Verdana"/>
            </a:endParaRPr>
          </a:p>
          <a:p>
            <a:endParaRPr lang="pt-BR" sz="3600" dirty="0">
              <a:solidFill>
                <a:srgbClr val="FFFFFF"/>
              </a:solidFill>
              <a:latin typeface="Verdana"/>
              <a:ea typeface="Verdana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B6397A9-F21F-4B8B-93B2-31BF6F3DC8F2}"/>
              </a:ext>
            </a:extLst>
          </p:cNvPr>
          <p:cNvSpPr txBox="1"/>
          <p:nvPr/>
        </p:nvSpPr>
        <p:spPr>
          <a:xfrm>
            <a:off x="6602569" y="5041004"/>
            <a:ext cx="3279819" cy="113877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latin typeface="Verdana"/>
                <a:ea typeface="Verdana"/>
              </a:rPr>
              <a:t>Rita Nóbrega</a:t>
            </a:r>
          </a:p>
          <a:p>
            <a:pPr algn="ctr"/>
            <a:endParaRPr lang="pt-BR" dirty="0">
              <a:latin typeface="Verdana"/>
              <a:ea typeface="Verdana"/>
            </a:endParaRPr>
          </a:p>
          <a:p>
            <a:pPr algn="ctr"/>
            <a:endParaRPr lang="pt-BR" dirty="0">
              <a:latin typeface="Verdana"/>
              <a:ea typeface="Verdana"/>
            </a:endParaRPr>
          </a:p>
          <a:p>
            <a:pPr algn="ctr"/>
            <a:r>
              <a:rPr lang="pt-BR" sz="1400" dirty="0">
                <a:latin typeface="Verdana"/>
                <a:ea typeface="Verdana"/>
              </a:rPr>
              <a:t>LDM | </a:t>
            </a:r>
            <a:r>
              <a:rPr lang="pt-BR" sz="1400" u="sng" dirty="0">
                <a:solidFill>
                  <a:schemeClr val="accent1"/>
                </a:solidFill>
                <a:latin typeface="Verdana"/>
                <a:ea typeface="Verdana"/>
              </a:rPr>
              <a:t>ritaacnobrega@gmail.com</a:t>
            </a:r>
          </a:p>
        </p:txBody>
      </p:sp>
      <p:pic>
        <p:nvPicPr>
          <p:cNvPr id="3" name="Imagem 3" descr="Uma imagem contendo pessoa, árvore, foto, da frente&#10;&#10;Descrição gerada com muito alta confiança">
            <a:extLst>
              <a:ext uri="{FF2B5EF4-FFF2-40B4-BE49-F238E27FC236}">
                <a16:creationId xmlns:a16="http://schemas.microsoft.com/office/drawing/2014/main" id="{90045900-C081-4114-8758-A15255770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579" y="2766410"/>
            <a:ext cx="1690084" cy="1690084"/>
          </a:xfrm>
          <a:prstGeom prst="rect">
            <a:avLst/>
          </a:prstGeom>
        </p:spPr>
      </p:pic>
      <p:pic>
        <p:nvPicPr>
          <p:cNvPr id="8" name="Imagem 7" descr="Uma imagem contendo pessoa, foto, interior, janela&#10;&#10;Descrição gerada com alta confiança">
            <a:extLst>
              <a:ext uri="{FF2B5EF4-FFF2-40B4-BE49-F238E27FC236}">
                <a16:creationId xmlns:a16="http://schemas.microsoft.com/office/drawing/2014/main" id="{B517511D-6E96-47DA-BE87-84103AF45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4726" y="2570543"/>
            <a:ext cx="2081816" cy="208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66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EFD5F89-DE8F-4FE2-9C88-6DDEE8E33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73" t="158" r="-102"/>
          <a:stretch/>
        </p:blipFill>
        <p:spPr>
          <a:xfrm>
            <a:off x="-9658" y="-1271"/>
            <a:ext cx="12208994" cy="147268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BE6ECE-2806-45FC-AFE8-82837D7C63B9}"/>
              </a:ext>
            </a:extLst>
          </p:cNvPr>
          <p:cNvSpPr txBox="1"/>
          <p:nvPr/>
        </p:nvSpPr>
        <p:spPr>
          <a:xfrm>
            <a:off x="324118" y="415343"/>
            <a:ext cx="10137817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>
                <a:solidFill>
                  <a:srgbClr val="FFFFFF"/>
                </a:solidFill>
                <a:latin typeface="Verdana"/>
                <a:ea typeface="Verdana"/>
              </a:rPr>
              <a:t>Qualidade |</a:t>
            </a:r>
            <a:r>
              <a:rPr lang="pt-BR" sz="2800" dirty="0">
                <a:solidFill>
                  <a:srgbClr val="FFFFFF"/>
                </a:solidFill>
                <a:latin typeface="Verdana"/>
                <a:ea typeface="Verdana"/>
              </a:rPr>
              <a:t> Objetivos desta semana</a:t>
            </a:r>
            <a:endParaRPr lang="pt-BR" sz="3200" dirty="0">
              <a:solidFill>
                <a:srgbClr val="FFFFFF"/>
              </a:solidFill>
              <a:latin typeface="Verdana"/>
              <a:ea typeface="Verdana"/>
            </a:endParaRPr>
          </a:p>
          <a:p>
            <a:endParaRPr lang="pt-BR" sz="3600" dirty="0">
              <a:solidFill>
                <a:srgbClr val="FFFFFF"/>
              </a:solidFill>
              <a:latin typeface="Verdana"/>
              <a:ea typeface="Verdana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EC46EBC-892E-4A4A-9F52-0536E3CDF1B2}"/>
              </a:ext>
            </a:extLst>
          </p:cNvPr>
          <p:cNvSpPr txBox="1"/>
          <p:nvPr/>
        </p:nvSpPr>
        <p:spPr>
          <a:xfrm>
            <a:off x="324118" y="2663399"/>
            <a:ext cx="11694016" cy="286232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Verdana"/>
                <a:ea typeface="Verdana"/>
                <a:cs typeface="Calibri"/>
              </a:rPr>
              <a:t>Criação do layout do manual de qualidade;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Verdana"/>
                <a:ea typeface="Verdana"/>
                <a:cs typeface="Calibri"/>
              </a:rPr>
              <a:t>Criação do conteúdo das normas gerais e criação do conteúdo do grupo de qualidade;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Verdana"/>
                <a:ea typeface="Verdana"/>
                <a:cs typeface="Calibri"/>
              </a:rPr>
              <a:t>Retificação e junção da parte do manual de cada grupo, e assim finalizar o manual de qualidade</a:t>
            </a:r>
            <a:r>
              <a:rPr lang="pt-BR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Verdana"/>
                <a:ea typeface="Verdana"/>
                <a:cs typeface="Calibri"/>
              </a:rPr>
              <a:t>Criação do </a:t>
            </a:r>
            <a:r>
              <a:rPr lang="pt-BR" dirty="0" err="1">
                <a:latin typeface="Verdana"/>
                <a:ea typeface="Verdana"/>
                <a:cs typeface="Calibri"/>
              </a:rPr>
              <a:t>template</a:t>
            </a:r>
            <a:r>
              <a:rPr lang="pt-BR" dirty="0">
                <a:latin typeface="Verdana"/>
                <a:ea typeface="Verdana"/>
                <a:cs typeface="Calibri"/>
              </a:rPr>
              <a:t> da apresentação semanal</a:t>
            </a:r>
            <a:r>
              <a:rPr lang="pt-BR" dirty="0">
                <a:latin typeface="Verdana"/>
                <a:ea typeface="Verdana"/>
              </a:rPr>
              <a:t>, e várias correções do mesmo</a:t>
            </a:r>
            <a:r>
              <a:rPr lang="pt-BR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Verdana"/>
              <a:ea typeface="Verdana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Verdana"/>
                <a:ea typeface="Verdana"/>
                <a:cs typeface="Calibri"/>
              </a:rPr>
              <a:t>Criação do </a:t>
            </a:r>
            <a:r>
              <a:rPr lang="pt-BR" dirty="0" err="1">
                <a:latin typeface="Verdana"/>
                <a:ea typeface="Verdana"/>
                <a:cs typeface="Calibri"/>
              </a:rPr>
              <a:t>template</a:t>
            </a:r>
            <a:r>
              <a:rPr lang="pt-BR" dirty="0">
                <a:latin typeface="Verdana"/>
                <a:ea typeface="Verdana"/>
                <a:cs typeface="Calibri"/>
              </a:rPr>
              <a:t> da ata (inutilizado).</a:t>
            </a:r>
            <a:endParaRPr lang="pt-BR" dirty="0"/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3707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EFD5F89-DE8F-4FE2-9C88-6DDEE8E33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73" t="158" r="-102"/>
          <a:stretch/>
        </p:blipFill>
        <p:spPr>
          <a:xfrm>
            <a:off x="-9658" y="-1271"/>
            <a:ext cx="12208994" cy="147268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BE6ECE-2806-45FC-AFE8-82837D7C63B9}"/>
              </a:ext>
            </a:extLst>
          </p:cNvPr>
          <p:cNvSpPr txBox="1"/>
          <p:nvPr/>
        </p:nvSpPr>
        <p:spPr>
          <a:xfrm>
            <a:off x="324118" y="415343"/>
            <a:ext cx="11221789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>
                <a:solidFill>
                  <a:srgbClr val="FFFFFF"/>
                </a:solidFill>
                <a:latin typeface="Verdana"/>
                <a:ea typeface="Verdana"/>
              </a:rPr>
              <a:t>Qualidade | </a:t>
            </a:r>
            <a:r>
              <a:rPr lang="pt-BR" sz="2800" dirty="0">
                <a:solidFill>
                  <a:srgbClr val="FFFFFF"/>
                </a:solidFill>
                <a:latin typeface="Verdana"/>
                <a:ea typeface="Verdana"/>
              </a:rPr>
              <a:t>Descrição das tarefas realizadas</a:t>
            </a:r>
          </a:p>
          <a:p>
            <a:endParaRPr lang="pt-BR" sz="3600" dirty="0">
              <a:solidFill>
                <a:srgbClr val="FFFFFF"/>
              </a:solidFill>
              <a:latin typeface="Verdana"/>
              <a:ea typeface="Verdana"/>
            </a:endParaRPr>
          </a:p>
        </p:txBody>
      </p:sp>
      <p:graphicFrame>
        <p:nvGraphicFramePr>
          <p:cNvPr id="2" name="Tabela 3">
            <a:extLst>
              <a:ext uri="{FF2B5EF4-FFF2-40B4-BE49-F238E27FC236}">
                <a16:creationId xmlns:a16="http://schemas.microsoft.com/office/drawing/2014/main" id="{A507E315-8287-4FE5-BF4F-24BF04570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797632"/>
              </p:ext>
            </p:extLst>
          </p:nvPr>
        </p:nvGraphicFramePr>
        <p:xfrm>
          <a:off x="1126900" y="1770845"/>
          <a:ext cx="9801357" cy="4662795"/>
        </p:xfrm>
        <a:graphic>
          <a:graphicData uri="http://schemas.openxmlformats.org/drawingml/2006/table">
            <a:tbl>
              <a:tblPr firstRow="1" bandRow="1" bandCol="1">
                <a:tableStyleId>{F2DE63D5-997A-4646-A377-4702673A728D}</a:tableStyleId>
              </a:tblPr>
              <a:tblGrid>
                <a:gridCol w="3267119">
                  <a:extLst>
                    <a:ext uri="{9D8B030D-6E8A-4147-A177-3AD203B41FA5}">
                      <a16:colId xmlns:a16="http://schemas.microsoft.com/office/drawing/2014/main" val="3474349334"/>
                    </a:ext>
                  </a:extLst>
                </a:gridCol>
                <a:gridCol w="3267119">
                  <a:extLst>
                    <a:ext uri="{9D8B030D-6E8A-4147-A177-3AD203B41FA5}">
                      <a16:colId xmlns:a16="http://schemas.microsoft.com/office/drawing/2014/main" val="417135981"/>
                    </a:ext>
                  </a:extLst>
                </a:gridCol>
                <a:gridCol w="3267119">
                  <a:extLst>
                    <a:ext uri="{9D8B030D-6E8A-4147-A177-3AD203B41FA5}">
                      <a16:colId xmlns:a16="http://schemas.microsoft.com/office/drawing/2014/main" val="839068998"/>
                    </a:ext>
                  </a:extLst>
                </a:gridCol>
              </a:tblGrid>
              <a:tr h="76796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000" dirty="0">
                          <a:latin typeface="Verdana"/>
                        </a:rPr>
                        <a:t>Descrição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000" dirty="0">
                          <a:latin typeface="Verdana"/>
                        </a:rPr>
                        <a:t>Responsável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000" dirty="0">
                          <a:latin typeface="Verdana"/>
                        </a:rPr>
                        <a:t>Tempo utilizado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42141"/>
                  </a:ext>
                </a:extLst>
              </a:tr>
              <a:tr h="76796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Criação do layout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Marisa Espinheira</a:t>
                      </a:r>
                    </a:p>
                    <a:p>
                      <a:pPr lvl="0" algn="ctr">
                        <a:buNone/>
                      </a:pPr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Rita Nóbrega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20min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315297"/>
                  </a:ext>
                </a:extLst>
              </a:tr>
              <a:tr h="76796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Criação do conteúdo das normas gerais e do grupo de qualidade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Marisa Espinheira </a:t>
                      </a:r>
                    </a:p>
                    <a:p>
                      <a:pPr lvl="0" algn="ctr">
                        <a:buNone/>
                      </a:pPr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Rita Nóbrega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1h20min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667838"/>
                  </a:ext>
                </a:extLst>
              </a:tr>
              <a:tr h="76796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Junção da parte do manual (inconclusivo)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Marisa Espinheira</a:t>
                      </a:r>
                    </a:p>
                    <a:p>
                      <a:pPr lvl="0" algn="ctr">
                        <a:buNone/>
                      </a:pPr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Rita Nóbrega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 min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1391789"/>
                  </a:ext>
                </a:extLst>
              </a:tr>
              <a:tr h="76796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Criação do </a:t>
                      </a:r>
                      <a:r>
                        <a:rPr lang="pt-BR" sz="16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template</a:t>
                      </a:r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da apresentação semanal</a:t>
                      </a:r>
                      <a:endParaRPr lang="pt-BR" sz="1600" dirty="0" err="1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Marisa Espinheira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 min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6747924"/>
                  </a:ext>
                </a:extLst>
              </a:tr>
              <a:tr h="76796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Criação do </a:t>
                      </a:r>
                      <a:r>
                        <a:rPr lang="pt-BR" sz="16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template</a:t>
                      </a:r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da 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Marisa Espinheira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20min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569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4001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EFD5F89-DE8F-4FE2-9C88-6DDEE8E33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73" t="158" r="-102"/>
          <a:stretch/>
        </p:blipFill>
        <p:spPr>
          <a:xfrm>
            <a:off x="-9658" y="-1271"/>
            <a:ext cx="12208994" cy="147268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BE6ECE-2806-45FC-AFE8-82837D7C63B9}"/>
              </a:ext>
            </a:extLst>
          </p:cNvPr>
          <p:cNvSpPr txBox="1"/>
          <p:nvPr/>
        </p:nvSpPr>
        <p:spPr>
          <a:xfrm>
            <a:off x="324118" y="415343"/>
            <a:ext cx="10137817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>
                <a:solidFill>
                  <a:srgbClr val="FFFFFF"/>
                </a:solidFill>
                <a:latin typeface="Verdana"/>
                <a:ea typeface="Verdana"/>
              </a:rPr>
              <a:t>Qualidade |</a:t>
            </a:r>
            <a:r>
              <a:rPr lang="pt-BR" sz="2800">
                <a:solidFill>
                  <a:srgbClr val="FFFFFF"/>
                </a:solidFill>
                <a:latin typeface="Verdana"/>
                <a:ea typeface="Verdana"/>
              </a:rPr>
              <a:t> Evolução do esforço</a:t>
            </a:r>
            <a:endParaRPr lang="pt-BR" sz="3200">
              <a:solidFill>
                <a:srgbClr val="FFFFFF"/>
              </a:solidFill>
              <a:latin typeface="Verdana"/>
              <a:ea typeface="Verdana"/>
            </a:endParaRPr>
          </a:p>
          <a:p>
            <a:endParaRPr lang="pt-BR" sz="3600" dirty="0">
              <a:solidFill>
                <a:srgbClr val="FFFFFF"/>
              </a:solidFill>
              <a:latin typeface="Verdana"/>
              <a:ea typeface="Verdana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A43CAD2-6F5C-4CDC-B274-16DB36847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721" y="1888027"/>
            <a:ext cx="8162558" cy="471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239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EFD5F89-DE8F-4FE2-9C88-6DDEE8E33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73" t="158" r="-102"/>
          <a:stretch/>
        </p:blipFill>
        <p:spPr>
          <a:xfrm>
            <a:off x="-9658" y="-1271"/>
            <a:ext cx="12208994" cy="147268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BE6ECE-2806-45FC-AFE8-82837D7C63B9}"/>
              </a:ext>
            </a:extLst>
          </p:cNvPr>
          <p:cNvSpPr txBox="1"/>
          <p:nvPr/>
        </p:nvSpPr>
        <p:spPr>
          <a:xfrm>
            <a:off x="324118" y="415343"/>
            <a:ext cx="11178859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>
                <a:solidFill>
                  <a:srgbClr val="FFFFFF"/>
                </a:solidFill>
                <a:latin typeface="Verdana"/>
                <a:ea typeface="Verdana"/>
              </a:rPr>
              <a:t>Qualidade |</a:t>
            </a:r>
            <a:r>
              <a:rPr lang="pt-BR" sz="2800">
                <a:solidFill>
                  <a:srgbClr val="FFFFFF"/>
                </a:solidFill>
                <a:latin typeface="Verdana"/>
                <a:ea typeface="Verdana"/>
              </a:rPr>
              <a:t> Tarefas a realizar para a semana </a:t>
            </a:r>
            <a:endParaRPr lang="pt-BR" sz="3200">
              <a:solidFill>
                <a:srgbClr val="FFFFFF"/>
              </a:solidFill>
              <a:latin typeface="Verdana"/>
              <a:ea typeface="Verdana"/>
            </a:endParaRPr>
          </a:p>
          <a:p>
            <a:endParaRPr lang="pt-BR" sz="3600" dirty="0">
              <a:solidFill>
                <a:srgbClr val="FFFFFF"/>
              </a:solidFill>
              <a:latin typeface="Verdana"/>
              <a:ea typeface="Verdana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EC46EBC-892E-4A4A-9F52-0536E3CDF1B2}"/>
              </a:ext>
            </a:extLst>
          </p:cNvPr>
          <p:cNvSpPr txBox="1"/>
          <p:nvPr/>
        </p:nvSpPr>
        <p:spPr>
          <a:xfrm>
            <a:off x="324118" y="2014470"/>
            <a:ext cx="1169401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dirty="0">
              <a:latin typeface="Verdana"/>
              <a:ea typeface="Verdana"/>
              <a:cs typeface="Calibri"/>
            </a:endParaRPr>
          </a:p>
          <a:p>
            <a:endParaRPr lang="pt-BR" dirty="0">
              <a:cs typeface="Calibri"/>
            </a:endParaRPr>
          </a:p>
        </p:txBody>
      </p:sp>
      <p:graphicFrame>
        <p:nvGraphicFramePr>
          <p:cNvPr id="2" name="Tabela 3">
            <a:extLst>
              <a:ext uri="{FF2B5EF4-FFF2-40B4-BE49-F238E27FC236}">
                <a16:creationId xmlns:a16="http://schemas.microsoft.com/office/drawing/2014/main" id="{41BC0B3F-80C9-4DCA-9B69-9BC4D2C31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651409"/>
              </p:ext>
            </p:extLst>
          </p:nvPr>
        </p:nvGraphicFramePr>
        <p:xfrm>
          <a:off x="998112" y="2200141"/>
          <a:ext cx="10136670" cy="3098676"/>
        </p:xfrm>
        <a:graphic>
          <a:graphicData uri="http://schemas.openxmlformats.org/drawingml/2006/table">
            <a:tbl>
              <a:tblPr firstRow="1" bandRow="1" bandCol="1">
                <a:tableStyleId>{F2DE63D5-997A-4646-A377-4702673A728D}</a:tableStyleId>
              </a:tblPr>
              <a:tblGrid>
                <a:gridCol w="3378890">
                  <a:extLst>
                    <a:ext uri="{9D8B030D-6E8A-4147-A177-3AD203B41FA5}">
                      <a16:colId xmlns:a16="http://schemas.microsoft.com/office/drawing/2014/main" val="3474349334"/>
                    </a:ext>
                  </a:extLst>
                </a:gridCol>
                <a:gridCol w="3378890">
                  <a:extLst>
                    <a:ext uri="{9D8B030D-6E8A-4147-A177-3AD203B41FA5}">
                      <a16:colId xmlns:a16="http://schemas.microsoft.com/office/drawing/2014/main" val="417135981"/>
                    </a:ext>
                  </a:extLst>
                </a:gridCol>
                <a:gridCol w="3378890">
                  <a:extLst>
                    <a:ext uri="{9D8B030D-6E8A-4147-A177-3AD203B41FA5}">
                      <a16:colId xmlns:a16="http://schemas.microsoft.com/office/drawing/2014/main" val="839068998"/>
                    </a:ext>
                  </a:extLst>
                </a:gridCol>
              </a:tblGrid>
              <a:tr h="103289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000" dirty="0">
                          <a:latin typeface="Verdana"/>
                        </a:rPr>
                        <a:t>Descrição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000" dirty="0">
                          <a:latin typeface="Verdana"/>
                        </a:rPr>
                        <a:t>Responsável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000" dirty="0">
                          <a:latin typeface="Verdana"/>
                        </a:rPr>
                        <a:t>Tempo estimado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42141"/>
                  </a:ext>
                </a:extLst>
              </a:tr>
              <a:tr h="103289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Finalização do manual de qualidade e futuras alterações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Marisa Espinheira</a:t>
                      </a:r>
                    </a:p>
                    <a:p>
                      <a:pPr lvl="0" algn="ctr">
                        <a:buNone/>
                      </a:pPr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Rita Nóbrega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1h30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315297"/>
                  </a:ext>
                </a:extLst>
              </a:tr>
              <a:tr h="103289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Controlo dos diversos grupos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Marisa Espinheira</a:t>
                      </a:r>
                    </a:p>
                    <a:p>
                      <a:pPr lvl="0" algn="ctr">
                        <a:buNone/>
                      </a:pPr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Rita Nóbrega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2h (dependendo do </a:t>
                      </a:r>
                      <a:r>
                        <a:rPr lang="pt-BR" sz="16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racio</a:t>
                      </a:r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de trabalho de cada grupo)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667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926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60B5F8DC-172C-4519-B75B-3E9A81050052}"/>
              </a:ext>
            </a:extLst>
          </p:cNvPr>
          <p:cNvSpPr txBox="1"/>
          <p:nvPr/>
        </p:nvSpPr>
        <p:spPr>
          <a:xfrm>
            <a:off x="2545724" y="4912215"/>
            <a:ext cx="3279819" cy="10772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latin typeface="Verdana"/>
                <a:ea typeface="Verdana"/>
              </a:rPr>
              <a:t>Carlos Diogo</a:t>
            </a:r>
          </a:p>
          <a:p>
            <a:pPr algn="ctr"/>
            <a:r>
              <a:rPr lang="pt-BR" sz="1600" dirty="0">
                <a:latin typeface="Verdana"/>
                <a:ea typeface="Verdana"/>
              </a:rPr>
              <a:t>Representante</a:t>
            </a:r>
          </a:p>
          <a:p>
            <a:pPr algn="ctr"/>
            <a:endParaRPr lang="pt-BR" sz="1600" dirty="0">
              <a:latin typeface="Verdana"/>
              <a:ea typeface="Verdana"/>
            </a:endParaRPr>
          </a:p>
          <a:p>
            <a:pPr algn="ctr"/>
            <a:r>
              <a:rPr lang="pt-BR" sz="1400" dirty="0">
                <a:latin typeface="Verdana"/>
                <a:ea typeface="Verdana"/>
              </a:rPr>
              <a:t>LEI | </a:t>
            </a:r>
            <a:r>
              <a:rPr lang="pt-BR" sz="1400" u="sng" dirty="0">
                <a:solidFill>
                  <a:schemeClr val="accent1"/>
                </a:solidFill>
                <a:latin typeface="Verdana"/>
                <a:ea typeface="Verdana"/>
              </a:rPr>
              <a:t>cdiogoportugal@gmail.com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EFD5F89-DE8F-4FE2-9C88-6DDEE8E33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73" t="158" r="-102"/>
          <a:stretch/>
        </p:blipFill>
        <p:spPr>
          <a:xfrm>
            <a:off x="-9658" y="-1271"/>
            <a:ext cx="12208994" cy="147268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BE6ECE-2806-45FC-AFE8-82837D7C63B9}"/>
              </a:ext>
            </a:extLst>
          </p:cNvPr>
          <p:cNvSpPr txBox="1"/>
          <p:nvPr/>
        </p:nvSpPr>
        <p:spPr>
          <a:xfrm>
            <a:off x="324118" y="415343"/>
            <a:ext cx="5866325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>
                <a:solidFill>
                  <a:srgbClr val="FFFFFF"/>
                </a:solidFill>
                <a:latin typeface="Verdana"/>
                <a:ea typeface="Verdana"/>
              </a:rPr>
              <a:t>Ambiente</a:t>
            </a:r>
            <a:endParaRPr lang="pt-BR" sz="3600" dirty="0">
              <a:solidFill>
                <a:srgbClr val="FFFFFF"/>
              </a:solidFill>
              <a:latin typeface="Verdana"/>
              <a:ea typeface="Verdana"/>
            </a:endParaRPr>
          </a:p>
          <a:p>
            <a:endParaRPr lang="pt-BR" sz="3600" dirty="0">
              <a:solidFill>
                <a:srgbClr val="FFFFFF"/>
              </a:solidFill>
              <a:latin typeface="Verdana"/>
              <a:ea typeface="Verdana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B6397A9-F21F-4B8B-93B2-31BF6F3DC8F2}"/>
              </a:ext>
            </a:extLst>
          </p:cNvPr>
          <p:cNvSpPr txBox="1"/>
          <p:nvPr/>
        </p:nvSpPr>
        <p:spPr>
          <a:xfrm>
            <a:off x="6602569" y="4912215"/>
            <a:ext cx="3279819" cy="14465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latin typeface="Verdana"/>
                <a:ea typeface="Verdana"/>
              </a:rPr>
              <a:t>Alexandre Ferreira</a:t>
            </a:r>
          </a:p>
          <a:p>
            <a:pPr algn="ctr"/>
            <a:endParaRPr lang="pt-BR" dirty="0">
              <a:latin typeface="Verdana"/>
              <a:ea typeface="Verdana"/>
            </a:endParaRPr>
          </a:p>
          <a:p>
            <a:pPr algn="ctr"/>
            <a:endParaRPr lang="pt-BR" dirty="0">
              <a:latin typeface="Verdana"/>
              <a:ea typeface="Verdana"/>
            </a:endParaRPr>
          </a:p>
          <a:p>
            <a:pPr algn="ctr"/>
            <a:r>
              <a:rPr lang="pt-BR" sz="1400" dirty="0">
                <a:latin typeface="Verdana"/>
                <a:ea typeface="Verdana"/>
              </a:rPr>
              <a:t>LEI | </a:t>
            </a:r>
            <a:r>
              <a:rPr lang="pt-BR" sz="1400" dirty="0">
                <a:latin typeface="Verdana"/>
                <a:ea typeface="Verdana"/>
                <a:hlinkClick r:id="rId3"/>
              </a:rPr>
              <a:t>alex.amf17@gmail.com</a:t>
            </a:r>
            <a:endParaRPr lang="pt-BR" sz="1400" dirty="0">
              <a:latin typeface="Verdana"/>
              <a:ea typeface="Verdana"/>
            </a:endParaRPr>
          </a:p>
          <a:p>
            <a:pPr algn="ctr"/>
            <a:endParaRPr lang="pt-BR" dirty="0">
              <a:latin typeface="Verdana"/>
              <a:ea typeface="Verdana"/>
            </a:endParaRPr>
          </a:p>
        </p:txBody>
      </p:sp>
      <p:pic>
        <p:nvPicPr>
          <p:cNvPr id="3" name="Imagem 3" descr="Uma imagem contendo homem, pessoa, terno, vestuário&#10;&#10;Descrição gerada com muito alta confiança">
            <a:extLst>
              <a:ext uri="{FF2B5EF4-FFF2-40B4-BE49-F238E27FC236}">
                <a16:creationId xmlns:a16="http://schemas.microsoft.com/office/drawing/2014/main" id="{5488D254-8C7D-4E68-9584-FD2FF39FC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7409" y="2444437"/>
            <a:ext cx="2076450" cy="2076450"/>
          </a:xfrm>
          <a:prstGeom prst="rect">
            <a:avLst/>
          </a:prstGeom>
        </p:spPr>
      </p:pic>
      <p:pic>
        <p:nvPicPr>
          <p:cNvPr id="6" name="Imagem 7" descr="Uma imagem contendo pessoa, foto, interior, árvore&#10;&#10;Descrição gerada com muito alta confiança">
            <a:extLst>
              <a:ext uri="{FF2B5EF4-FFF2-40B4-BE49-F238E27FC236}">
                <a16:creationId xmlns:a16="http://schemas.microsoft.com/office/drawing/2014/main" id="{F8B52667-88A1-4E90-AE78-A128A333D1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4754" y="2639700"/>
            <a:ext cx="16954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20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EFD5F89-DE8F-4FE2-9C88-6DDEE8E33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73" t="158" r="-102"/>
          <a:stretch/>
        </p:blipFill>
        <p:spPr>
          <a:xfrm>
            <a:off x="-9658" y="-1271"/>
            <a:ext cx="12208994" cy="147268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BE6ECE-2806-45FC-AFE8-82837D7C63B9}"/>
              </a:ext>
            </a:extLst>
          </p:cNvPr>
          <p:cNvSpPr txBox="1"/>
          <p:nvPr/>
        </p:nvSpPr>
        <p:spPr>
          <a:xfrm>
            <a:off x="324118" y="415343"/>
            <a:ext cx="10137817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>
                <a:solidFill>
                  <a:srgbClr val="FFFFFF"/>
                </a:solidFill>
                <a:latin typeface="Verdana"/>
                <a:ea typeface="Verdana"/>
              </a:rPr>
              <a:t>Ambiente |</a:t>
            </a:r>
            <a:r>
              <a:rPr lang="pt-BR" sz="2800" dirty="0">
                <a:solidFill>
                  <a:srgbClr val="FFFFFF"/>
                </a:solidFill>
                <a:latin typeface="Verdana"/>
                <a:ea typeface="Verdana"/>
              </a:rPr>
              <a:t> Objetivos desta semana</a:t>
            </a:r>
            <a:endParaRPr lang="pt-BR" sz="3200" dirty="0">
              <a:solidFill>
                <a:srgbClr val="FFFFFF"/>
              </a:solidFill>
              <a:latin typeface="Verdana"/>
              <a:ea typeface="Verdana"/>
            </a:endParaRPr>
          </a:p>
          <a:p>
            <a:endParaRPr lang="pt-BR" sz="3600" dirty="0">
              <a:solidFill>
                <a:srgbClr val="FFFFFF"/>
              </a:solidFill>
              <a:latin typeface="Verdana"/>
              <a:ea typeface="Verdana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EC46EBC-892E-4A4A-9F52-0536E3CDF1B2}"/>
              </a:ext>
            </a:extLst>
          </p:cNvPr>
          <p:cNvSpPr txBox="1"/>
          <p:nvPr/>
        </p:nvSpPr>
        <p:spPr>
          <a:xfrm>
            <a:off x="497984" y="3120599"/>
            <a:ext cx="11694016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Elaboração do manual de qualidade da unidade;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Ata da reunião realizada esta semana;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Criação do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Trello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 da equipa.</a:t>
            </a:r>
          </a:p>
        </p:txBody>
      </p:sp>
    </p:spTree>
    <p:extLst>
      <p:ext uri="{BB962C8B-B14F-4D97-AF65-F5344CB8AC3E}">
        <p14:creationId xmlns:p14="http://schemas.microsoft.com/office/powerpoint/2010/main" val="1459321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EFD5F89-DE8F-4FE2-9C88-6DDEE8E33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73" t="158" r="-102"/>
          <a:stretch/>
        </p:blipFill>
        <p:spPr>
          <a:xfrm>
            <a:off x="-9658" y="-1271"/>
            <a:ext cx="12208994" cy="147268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BE6ECE-2806-45FC-AFE8-82837D7C63B9}"/>
              </a:ext>
            </a:extLst>
          </p:cNvPr>
          <p:cNvSpPr txBox="1"/>
          <p:nvPr/>
        </p:nvSpPr>
        <p:spPr>
          <a:xfrm>
            <a:off x="324118" y="415343"/>
            <a:ext cx="11221789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>
                <a:solidFill>
                  <a:srgbClr val="FFFFFF"/>
                </a:solidFill>
                <a:latin typeface="Verdana"/>
                <a:ea typeface="Verdana"/>
              </a:rPr>
              <a:t>Ambiente | </a:t>
            </a:r>
            <a:r>
              <a:rPr lang="pt-BR" sz="2800">
                <a:solidFill>
                  <a:srgbClr val="FFFFFF"/>
                </a:solidFill>
                <a:latin typeface="Verdana"/>
                <a:ea typeface="Verdana"/>
              </a:rPr>
              <a:t>Descrição das tarefas realizadas</a:t>
            </a:r>
          </a:p>
          <a:p>
            <a:endParaRPr lang="pt-BR" sz="3600" dirty="0">
              <a:solidFill>
                <a:srgbClr val="FFFFFF"/>
              </a:solidFill>
              <a:latin typeface="Verdana"/>
              <a:ea typeface="Verdana"/>
            </a:endParaRPr>
          </a:p>
        </p:txBody>
      </p:sp>
      <p:graphicFrame>
        <p:nvGraphicFramePr>
          <p:cNvPr id="2" name="Tabela 3">
            <a:extLst>
              <a:ext uri="{FF2B5EF4-FFF2-40B4-BE49-F238E27FC236}">
                <a16:creationId xmlns:a16="http://schemas.microsoft.com/office/drawing/2014/main" id="{A507E315-8287-4FE5-BF4F-24BF04570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220510"/>
              </p:ext>
            </p:extLst>
          </p:nvPr>
        </p:nvGraphicFramePr>
        <p:xfrm>
          <a:off x="998112" y="2200141"/>
          <a:ext cx="10136670" cy="4204415"/>
        </p:xfrm>
        <a:graphic>
          <a:graphicData uri="http://schemas.openxmlformats.org/drawingml/2006/table">
            <a:tbl>
              <a:tblPr firstRow="1" bandRow="1" bandCol="1">
                <a:tableStyleId>{F2DE63D5-997A-4646-A377-4702673A728D}</a:tableStyleId>
              </a:tblPr>
              <a:tblGrid>
                <a:gridCol w="3378890">
                  <a:extLst>
                    <a:ext uri="{9D8B030D-6E8A-4147-A177-3AD203B41FA5}">
                      <a16:colId xmlns:a16="http://schemas.microsoft.com/office/drawing/2014/main" val="3474349334"/>
                    </a:ext>
                  </a:extLst>
                </a:gridCol>
                <a:gridCol w="3378890">
                  <a:extLst>
                    <a:ext uri="{9D8B030D-6E8A-4147-A177-3AD203B41FA5}">
                      <a16:colId xmlns:a16="http://schemas.microsoft.com/office/drawing/2014/main" val="417135981"/>
                    </a:ext>
                  </a:extLst>
                </a:gridCol>
                <a:gridCol w="3378890">
                  <a:extLst>
                    <a:ext uri="{9D8B030D-6E8A-4147-A177-3AD203B41FA5}">
                      <a16:colId xmlns:a16="http://schemas.microsoft.com/office/drawing/2014/main" val="839068998"/>
                    </a:ext>
                  </a:extLst>
                </a:gridCol>
              </a:tblGrid>
              <a:tr h="84088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000">
                          <a:latin typeface="Verdana"/>
                        </a:rPr>
                        <a:t>Descrição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000">
                          <a:latin typeface="Verdana"/>
                        </a:rPr>
                        <a:t>Responsável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000">
                          <a:latin typeface="Verdana"/>
                        </a:rPr>
                        <a:t>Tempo utilizado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42141"/>
                  </a:ext>
                </a:extLst>
              </a:tr>
              <a:tr h="84088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Manual de qualidade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Carlos Diogo, Alexandre Ferreira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2h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315297"/>
                  </a:ext>
                </a:extLst>
              </a:tr>
              <a:tr h="84088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Ata da reunião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Alexandre Ferreira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667838"/>
                  </a:ext>
                </a:extLst>
              </a:tr>
              <a:tr h="84088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Formulário do </a:t>
                      </a:r>
                      <a:r>
                        <a:rPr lang="pt-BR" sz="16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scoreboard</a:t>
                      </a:r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das respostas e dos gráficos do slack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Verdana"/>
                          <a:ea typeface="Verdana"/>
                        </a:rPr>
                        <a:t>Georgiana </a:t>
                      </a:r>
                      <a:r>
                        <a:rPr lang="pt-BR" sz="1600" dirty="0" err="1">
                          <a:latin typeface="Verdana"/>
                          <a:ea typeface="Verdana"/>
                        </a:rPr>
                        <a:t>Corduneanu</a:t>
                      </a:r>
                      <a:endParaRPr lang="pt-BR" sz="1600" dirty="0">
                        <a:latin typeface="Verdana"/>
                        <a:ea typeface="Verda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445858"/>
                  </a:ext>
                </a:extLst>
              </a:tr>
              <a:tr h="84088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Criação do </a:t>
                      </a:r>
                      <a:r>
                        <a:rPr lang="pt-BR" sz="16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Trello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Carlos Diogo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30min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2492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961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EFD5F89-DE8F-4FE2-9C88-6DDEE8E33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73" t="158" r="-102"/>
          <a:stretch/>
        </p:blipFill>
        <p:spPr>
          <a:xfrm>
            <a:off x="-9658" y="-1271"/>
            <a:ext cx="12208994" cy="147268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BE6ECE-2806-45FC-AFE8-82837D7C63B9}"/>
              </a:ext>
            </a:extLst>
          </p:cNvPr>
          <p:cNvSpPr txBox="1"/>
          <p:nvPr/>
        </p:nvSpPr>
        <p:spPr>
          <a:xfrm>
            <a:off x="324118" y="415343"/>
            <a:ext cx="10137817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>
                <a:solidFill>
                  <a:srgbClr val="FFFFFF"/>
                </a:solidFill>
                <a:latin typeface="Verdana"/>
                <a:ea typeface="Verdana"/>
              </a:rPr>
              <a:t>Ambiente |</a:t>
            </a:r>
            <a:r>
              <a:rPr lang="pt-BR" sz="2800" dirty="0">
                <a:solidFill>
                  <a:srgbClr val="FFFFFF"/>
                </a:solidFill>
                <a:latin typeface="Verdana"/>
                <a:ea typeface="Verdana"/>
              </a:rPr>
              <a:t> Evolução do esforço</a:t>
            </a:r>
            <a:endParaRPr lang="pt-BR" sz="3200" dirty="0">
              <a:solidFill>
                <a:srgbClr val="FFFFFF"/>
              </a:solidFill>
              <a:latin typeface="Verdana"/>
              <a:ea typeface="Verdana"/>
            </a:endParaRPr>
          </a:p>
          <a:p>
            <a:endParaRPr lang="pt-BR" sz="3600" dirty="0">
              <a:solidFill>
                <a:srgbClr val="FFFFFF"/>
              </a:solidFill>
              <a:latin typeface="Verdana"/>
              <a:ea typeface="Verdana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D439893-E07F-41F5-8057-861E6F2B61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283" y="1750835"/>
            <a:ext cx="8007748" cy="510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191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6F21FE0-6A33-431C-969D-5AD16D01E3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73" t="158" r="-102"/>
          <a:stretch/>
        </p:blipFill>
        <p:spPr>
          <a:xfrm>
            <a:off x="-9658" y="-1271"/>
            <a:ext cx="12208994" cy="147268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2016F7B-431F-4D09-A61A-27BF9981AED3}"/>
              </a:ext>
            </a:extLst>
          </p:cNvPr>
          <p:cNvSpPr txBox="1"/>
          <p:nvPr/>
        </p:nvSpPr>
        <p:spPr>
          <a:xfrm>
            <a:off x="324118" y="415343"/>
            <a:ext cx="10792494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>
                <a:solidFill>
                  <a:srgbClr val="FFFFFF"/>
                </a:solidFill>
                <a:latin typeface="Verdana"/>
                <a:ea typeface="Verdana"/>
              </a:rPr>
              <a:t>Gestor de Projeto | </a:t>
            </a:r>
            <a:r>
              <a:rPr lang="pt-BR" sz="2800">
                <a:solidFill>
                  <a:srgbClr val="FFFFFF"/>
                </a:solidFill>
                <a:latin typeface="Verdana"/>
                <a:ea typeface="Verdana"/>
              </a:rPr>
              <a:t>Membros da unidade</a:t>
            </a:r>
            <a:endParaRPr lang="pt-BR" sz="2800" dirty="0">
              <a:solidFill>
                <a:srgbClr val="FFFFFF"/>
              </a:solidFill>
              <a:latin typeface="Verdana"/>
              <a:ea typeface="Verdana"/>
            </a:endParaRPr>
          </a:p>
        </p:txBody>
      </p:sp>
      <p:pic>
        <p:nvPicPr>
          <p:cNvPr id="8" name="Imagem 8" descr="Uma imagem contendo pessoa, interior, parede, mulher&#10;&#10;Descrição gerada com muito alta confiança">
            <a:extLst>
              <a:ext uri="{FF2B5EF4-FFF2-40B4-BE49-F238E27FC236}">
                <a16:creationId xmlns:a16="http://schemas.microsoft.com/office/drawing/2014/main" id="{F8288413-8C41-4529-9511-A5C10C827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139" y="2191958"/>
            <a:ext cx="2505075" cy="249555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5C2002C-2042-4FAB-9E27-706647992041}"/>
              </a:ext>
            </a:extLst>
          </p:cNvPr>
          <p:cNvSpPr txBox="1"/>
          <p:nvPr/>
        </p:nvSpPr>
        <p:spPr>
          <a:xfrm>
            <a:off x="2116428" y="5062469"/>
            <a:ext cx="3279819" cy="113877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latin typeface="Verdana"/>
                <a:ea typeface="Verdana"/>
              </a:rPr>
              <a:t>Pedro Gonçalves</a:t>
            </a:r>
          </a:p>
          <a:p>
            <a:pPr algn="ctr"/>
            <a:r>
              <a:rPr lang="pt-BR" sz="1600" dirty="0">
                <a:latin typeface="Verdana"/>
                <a:ea typeface="Verdana"/>
              </a:rPr>
              <a:t>Representante</a:t>
            </a:r>
          </a:p>
          <a:p>
            <a:pPr algn="ctr"/>
            <a:endParaRPr lang="pt-BR" dirty="0">
              <a:latin typeface="Verdana"/>
              <a:ea typeface="Verdana"/>
            </a:endParaRPr>
          </a:p>
          <a:p>
            <a:pPr algn="ctr"/>
            <a:r>
              <a:rPr lang="pt-BR" sz="1400" dirty="0">
                <a:latin typeface="Verdana"/>
                <a:ea typeface="Verdana"/>
              </a:rPr>
              <a:t>LEI | </a:t>
            </a:r>
            <a:r>
              <a:rPr lang="pt-PT" sz="1400" dirty="0">
                <a:latin typeface="Arial"/>
                <a:ea typeface="Verdana"/>
                <a:cs typeface="Arial"/>
                <a:hlinkClick r:id="rId4"/>
              </a:rPr>
              <a:t>pedromsg16@gmail.com</a:t>
            </a:r>
            <a:endParaRPr lang="pt-BR" sz="1400" dirty="0">
              <a:latin typeface="Verdana"/>
              <a:ea typeface="Verdana"/>
            </a:endParaRPr>
          </a:p>
        </p:txBody>
      </p:sp>
      <p:pic>
        <p:nvPicPr>
          <p:cNvPr id="2" name="Imagem 2" descr="Uma imagem contendo pessoa, terno, homem, ao ar livre&#10;&#10;Descrição gerada com muito alta confiança">
            <a:extLst>
              <a:ext uri="{FF2B5EF4-FFF2-40B4-BE49-F238E27FC236}">
                <a16:creationId xmlns:a16="http://schemas.microsoft.com/office/drawing/2014/main" id="{50097901-40E6-4729-BA2B-E186AB37D1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9386" y="2347175"/>
            <a:ext cx="2195849" cy="219584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7B9F5A8-3010-4534-BE48-A131A7713081}"/>
              </a:ext>
            </a:extLst>
          </p:cNvPr>
          <p:cNvSpPr txBox="1"/>
          <p:nvPr/>
        </p:nvSpPr>
        <p:spPr>
          <a:xfrm>
            <a:off x="6409385" y="5062469"/>
            <a:ext cx="3762776" cy="166199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latin typeface="Verdana"/>
                <a:ea typeface="Verdana"/>
              </a:rPr>
              <a:t>Rita Nóbrega</a:t>
            </a:r>
          </a:p>
          <a:p>
            <a:pPr algn="ctr"/>
            <a:endParaRPr lang="pt-BR" dirty="0">
              <a:latin typeface="Verdana"/>
              <a:ea typeface="Verdana"/>
            </a:endParaRPr>
          </a:p>
          <a:p>
            <a:pPr algn="ctr"/>
            <a:endParaRPr lang="pt-BR" dirty="0">
              <a:latin typeface="Verdana"/>
              <a:ea typeface="Verdana"/>
            </a:endParaRPr>
          </a:p>
          <a:p>
            <a:pPr algn="ctr"/>
            <a:r>
              <a:rPr lang="pt-BR" sz="1400" dirty="0">
                <a:latin typeface="Verdana"/>
                <a:ea typeface="Verdana"/>
              </a:rPr>
              <a:t>LDM | </a:t>
            </a:r>
            <a:r>
              <a:rPr lang="pt-PT" sz="1400" dirty="0">
                <a:latin typeface="Arial"/>
                <a:ea typeface="Verdana"/>
                <a:cs typeface="Arial"/>
                <a:hlinkClick r:id="rId6"/>
              </a:rPr>
              <a:t>ritaacnobrega@gmail.com</a:t>
            </a:r>
            <a:endParaRPr lang="pt-BR" sz="1400" dirty="0">
              <a:latin typeface="Verdana"/>
              <a:ea typeface="Verdana"/>
            </a:endParaRPr>
          </a:p>
          <a:p>
            <a:pPr algn="ctr"/>
            <a:endParaRPr lang="pt-BR" dirty="0">
              <a:latin typeface="Verdana"/>
              <a:ea typeface="Verdana"/>
            </a:endParaRPr>
          </a:p>
          <a:p>
            <a:pPr algn="ctr"/>
            <a:endParaRPr lang="pt-BR" sz="1600" dirty="0">
              <a:latin typeface="Verdana"/>
              <a:ea typeface="Verdana"/>
            </a:endParaRPr>
          </a:p>
        </p:txBody>
      </p:sp>
      <p:pic>
        <p:nvPicPr>
          <p:cNvPr id="6" name="Imagem 3" descr="Uma imagem contendo pessoa, árvore, foto, da frente&#10;&#10;Descrição gerada com muito alta confiança">
            <a:extLst>
              <a:ext uri="{FF2B5EF4-FFF2-40B4-BE49-F238E27FC236}">
                <a16:creationId xmlns:a16="http://schemas.microsoft.com/office/drawing/2014/main" id="{95122CE8-664F-47D7-B6E2-47B2A1FED1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7184" y="2401507"/>
            <a:ext cx="20764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82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EFD5F89-DE8F-4FE2-9C88-6DDEE8E33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73" t="158" r="-102"/>
          <a:stretch/>
        </p:blipFill>
        <p:spPr>
          <a:xfrm>
            <a:off x="-9658" y="-1271"/>
            <a:ext cx="12208994" cy="147268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BE6ECE-2806-45FC-AFE8-82837D7C63B9}"/>
              </a:ext>
            </a:extLst>
          </p:cNvPr>
          <p:cNvSpPr txBox="1"/>
          <p:nvPr/>
        </p:nvSpPr>
        <p:spPr>
          <a:xfrm>
            <a:off x="324118" y="415343"/>
            <a:ext cx="11178859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>
                <a:solidFill>
                  <a:srgbClr val="FFFFFF"/>
                </a:solidFill>
                <a:latin typeface="Verdana"/>
                <a:ea typeface="Verdana"/>
              </a:rPr>
              <a:t>Ambiente |</a:t>
            </a:r>
            <a:r>
              <a:rPr lang="pt-BR" sz="2800" dirty="0">
                <a:solidFill>
                  <a:srgbClr val="FFFFFF"/>
                </a:solidFill>
                <a:latin typeface="Verdana"/>
                <a:ea typeface="Verdana"/>
              </a:rPr>
              <a:t> Tarefas a realizar para a semana </a:t>
            </a:r>
            <a:endParaRPr lang="pt-BR" sz="3200" dirty="0">
              <a:solidFill>
                <a:srgbClr val="FFFFFF"/>
              </a:solidFill>
              <a:latin typeface="Verdana"/>
              <a:ea typeface="Verdana"/>
            </a:endParaRPr>
          </a:p>
          <a:p>
            <a:endParaRPr lang="pt-BR" sz="3600" dirty="0">
              <a:solidFill>
                <a:srgbClr val="FFFFFF"/>
              </a:solidFill>
              <a:latin typeface="Verdana"/>
              <a:ea typeface="Verdana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EC46EBC-892E-4A4A-9F52-0536E3CDF1B2}"/>
              </a:ext>
            </a:extLst>
          </p:cNvPr>
          <p:cNvSpPr txBox="1"/>
          <p:nvPr/>
        </p:nvSpPr>
        <p:spPr>
          <a:xfrm>
            <a:off x="324118" y="2014470"/>
            <a:ext cx="1169401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dirty="0">
              <a:latin typeface="Verdana"/>
              <a:ea typeface="Verdana"/>
              <a:cs typeface="Calibri"/>
            </a:endParaRPr>
          </a:p>
          <a:p>
            <a:endParaRPr lang="pt-BR" dirty="0">
              <a:cs typeface="Calibri"/>
            </a:endParaRPr>
          </a:p>
        </p:txBody>
      </p:sp>
      <p:graphicFrame>
        <p:nvGraphicFramePr>
          <p:cNvPr id="2" name="Tabela 3">
            <a:extLst>
              <a:ext uri="{FF2B5EF4-FFF2-40B4-BE49-F238E27FC236}">
                <a16:creationId xmlns:a16="http://schemas.microsoft.com/office/drawing/2014/main" id="{41BC0B3F-80C9-4DCA-9B69-9BC4D2C31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003475"/>
              </p:ext>
            </p:extLst>
          </p:nvPr>
        </p:nvGraphicFramePr>
        <p:xfrm>
          <a:off x="998112" y="2200141"/>
          <a:ext cx="10136670" cy="3098676"/>
        </p:xfrm>
        <a:graphic>
          <a:graphicData uri="http://schemas.openxmlformats.org/drawingml/2006/table">
            <a:tbl>
              <a:tblPr firstRow="1" bandRow="1" bandCol="1">
                <a:tableStyleId>{F2DE63D5-997A-4646-A377-4702673A728D}</a:tableStyleId>
              </a:tblPr>
              <a:tblGrid>
                <a:gridCol w="3378890">
                  <a:extLst>
                    <a:ext uri="{9D8B030D-6E8A-4147-A177-3AD203B41FA5}">
                      <a16:colId xmlns:a16="http://schemas.microsoft.com/office/drawing/2014/main" val="3474349334"/>
                    </a:ext>
                  </a:extLst>
                </a:gridCol>
                <a:gridCol w="3378890">
                  <a:extLst>
                    <a:ext uri="{9D8B030D-6E8A-4147-A177-3AD203B41FA5}">
                      <a16:colId xmlns:a16="http://schemas.microsoft.com/office/drawing/2014/main" val="417135981"/>
                    </a:ext>
                  </a:extLst>
                </a:gridCol>
                <a:gridCol w="3378890">
                  <a:extLst>
                    <a:ext uri="{9D8B030D-6E8A-4147-A177-3AD203B41FA5}">
                      <a16:colId xmlns:a16="http://schemas.microsoft.com/office/drawing/2014/main" val="839068998"/>
                    </a:ext>
                  </a:extLst>
                </a:gridCol>
              </a:tblGrid>
              <a:tr h="103289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000">
                          <a:latin typeface="Verdana"/>
                        </a:rPr>
                        <a:t>Descrição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000">
                          <a:latin typeface="Verdana"/>
                        </a:rPr>
                        <a:t>Responsável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000">
                          <a:latin typeface="Verdana"/>
                        </a:rPr>
                        <a:t>Tempo estimado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42141"/>
                  </a:ext>
                </a:extLst>
              </a:tr>
              <a:tr h="103289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Atas de reuniões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Alexandre Ferreira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315297"/>
                  </a:ext>
                </a:extLst>
              </a:tr>
              <a:tr h="103289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Gestão e acompanhamento da equipa no </a:t>
                      </a:r>
                      <a:r>
                        <a:rPr lang="pt-BR" sz="16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Trello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Alexandre Ferreira, Carlos Diogo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667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93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EFD5F89-DE8F-4FE2-9C88-6DDEE8E33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73" t="158" r="-102"/>
          <a:stretch/>
        </p:blipFill>
        <p:spPr>
          <a:xfrm>
            <a:off x="-9658" y="-1271"/>
            <a:ext cx="12208994" cy="147268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BE6ECE-2806-45FC-AFE8-82837D7C63B9}"/>
              </a:ext>
            </a:extLst>
          </p:cNvPr>
          <p:cNvSpPr txBox="1"/>
          <p:nvPr/>
        </p:nvSpPr>
        <p:spPr>
          <a:xfrm>
            <a:off x="324118" y="415343"/>
            <a:ext cx="10137817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>
                <a:solidFill>
                  <a:srgbClr val="FFFFFF"/>
                </a:solidFill>
                <a:latin typeface="Verdana"/>
                <a:ea typeface="Verdana"/>
              </a:rPr>
              <a:t>Gestor de Projeto |</a:t>
            </a:r>
            <a:r>
              <a:rPr lang="pt-BR" sz="2800">
                <a:solidFill>
                  <a:srgbClr val="FFFFFF"/>
                </a:solidFill>
                <a:latin typeface="Verdana"/>
                <a:ea typeface="Verdana"/>
              </a:rPr>
              <a:t> Objetivos desta semana</a:t>
            </a:r>
            <a:endParaRPr lang="pt-BR" sz="3200" dirty="0">
              <a:solidFill>
                <a:srgbClr val="FFFFFF"/>
              </a:solidFill>
              <a:latin typeface="Verdana"/>
              <a:ea typeface="Verdana"/>
            </a:endParaRPr>
          </a:p>
          <a:p>
            <a:endParaRPr lang="pt-BR" sz="3600" dirty="0">
              <a:solidFill>
                <a:srgbClr val="FFFFFF"/>
              </a:solidFill>
              <a:latin typeface="Verdana"/>
              <a:ea typeface="Verdana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EC46EBC-892E-4A4A-9F52-0536E3CDF1B2}"/>
              </a:ext>
            </a:extLst>
          </p:cNvPr>
          <p:cNvSpPr txBox="1"/>
          <p:nvPr/>
        </p:nvSpPr>
        <p:spPr>
          <a:xfrm>
            <a:off x="324118" y="2840871"/>
            <a:ext cx="11694016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Verdana"/>
                <a:ea typeface="Verdana"/>
                <a:cs typeface="Calibri"/>
              </a:rPr>
              <a:t>Criação do manual de riscos;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Verdana"/>
              <a:ea typeface="Verdana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Verdana"/>
                <a:ea typeface="Verdana"/>
                <a:cs typeface="Calibri"/>
              </a:rPr>
              <a:t>Avanço significativo relativo ao manual de qualidade;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Verdana"/>
              <a:ea typeface="Verdana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Verdana"/>
                <a:ea typeface="Verdana"/>
                <a:cs typeface="Calibri"/>
              </a:rPr>
              <a:t>Organização de uma sessão de formação;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Verdana"/>
              <a:ea typeface="Verdana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Verdana"/>
                <a:ea typeface="Verdana"/>
                <a:cs typeface="Calibri"/>
              </a:rPr>
              <a:t>Garantir o bom funcionamento das equipas.</a:t>
            </a:r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6288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EFD5F89-DE8F-4FE2-9C88-6DDEE8E33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73" t="158" r="-102"/>
          <a:stretch/>
        </p:blipFill>
        <p:spPr>
          <a:xfrm>
            <a:off x="-9658" y="-1271"/>
            <a:ext cx="12208994" cy="147268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BE6ECE-2806-45FC-AFE8-82837D7C63B9}"/>
              </a:ext>
            </a:extLst>
          </p:cNvPr>
          <p:cNvSpPr txBox="1"/>
          <p:nvPr/>
        </p:nvSpPr>
        <p:spPr>
          <a:xfrm>
            <a:off x="324118" y="415343"/>
            <a:ext cx="10813958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>
                <a:solidFill>
                  <a:srgbClr val="FFFFFF"/>
                </a:solidFill>
                <a:latin typeface="Verdana"/>
                <a:ea typeface="Verdana"/>
              </a:rPr>
              <a:t>Gestor de Projeto | </a:t>
            </a:r>
            <a:r>
              <a:rPr lang="pt-BR" sz="2800">
                <a:solidFill>
                  <a:srgbClr val="FFFFFF"/>
                </a:solidFill>
                <a:latin typeface="Verdana"/>
                <a:ea typeface="Verdana"/>
              </a:rPr>
              <a:t>Descrição das tarefas realizadas</a:t>
            </a:r>
            <a:endParaRPr lang="pt-BR" sz="2800" dirty="0">
              <a:solidFill>
                <a:srgbClr val="FFFFFF"/>
              </a:solidFill>
              <a:latin typeface="Verdana"/>
              <a:ea typeface="Verdana"/>
            </a:endParaRPr>
          </a:p>
          <a:p>
            <a:endParaRPr lang="pt-BR" sz="3600" dirty="0">
              <a:solidFill>
                <a:srgbClr val="FFFFFF"/>
              </a:solidFill>
              <a:latin typeface="Verdana"/>
              <a:ea typeface="Verdana"/>
            </a:endParaRPr>
          </a:p>
        </p:txBody>
      </p:sp>
      <p:graphicFrame>
        <p:nvGraphicFramePr>
          <p:cNvPr id="2" name="Tabela 3">
            <a:extLst>
              <a:ext uri="{FF2B5EF4-FFF2-40B4-BE49-F238E27FC236}">
                <a16:creationId xmlns:a16="http://schemas.microsoft.com/office/drawing/2014/main" id="{8E5E829E-69A3-430D-8A27-A2AF34E16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839136"/>
              </p:ext>
            </p:extLst>
          </p:nvPr>
        </p:nvGraphicFramePr>
        <p:xfrm>
          <a:off x="998112" y="2200141"/>
          <a:ext cx="10136670" cy="3098676"/>
        </p:xfrm>
        <a:graphic>
          <a:graphicData uri="http://schemas.openxmlformats.org/drawingml/2006/table">
            <a:tbl>
              <a:tblPr firstRow="1" bandRow="1" bandCol="1">
                <a:tableStyleId>{F2DE63D5-997A-4646-A377-4702673A728D}</a:tableStyleId>
              </a:tblPr>
              <a:tblGrid>
                <a:gridCol w="3378890">
                  <a:extLst>
                    <a:ext uri="{9D8B030D-6E8A-4147-A177-3AD203B41FA5}">
                      <a16:colId xmlns:a16="http://schemas.microsoft.com/office/drawing/2014/main" val="3474349334"/>
                    </a:ext>
                  </a:extLst>
                </a:gridCol>
                <a:gridCol w="3378890">
                  <a:extLst>
                    <a:ext uri="{9D8B030D-6E8A-4147-A177-3AD203B41FA5}">
                      <a16:colId xmlns:a16="http://schemas.microsoft.com/office/drawing/2014/main" val="417135981"/>
                    </a:ext>
                  </a:extLst>
                </a:gridCol>
                <a:gridCol w="3378890">
                  <a:extLst>
                    <a:ext uri="{9D8B030D-6E8A-4147-A177-3AD203B41FA5}">
                      <a16:colId xmlns:a16="http://schemas.microsoft.com/office/drawing/2014/main" val="839068998"/>
                    </a:ext>
                  </a:extLst>
                </a:gridCol>
              </a:tblGrid>
              <a:tr h="103289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000">
                          <a:latin typeface="Verdana"/>
                        </a:rPr>
                        <a:t>Descrição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000">
                          <a:latin typeface="Verdana"/>
                        </a:rPr>
                        <a:t>Responsável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000">
                          <a:latin typeface="Verdana"/>
                        </a:rPr>
                        <a:t>Tempo utilizado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42141"/>
                  </a:ext>
                </a:extLst>
              </a:tr>
              <a:tr h="103289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Manual de Riscos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Georgiana </a:t>
                      </a:r>
                      <a:r>
                        <a:rPr lang="pt-BR" sz="16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Corduneanu</a:t>
                      </a:r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315297"/>
                  </a:ext>
                </a:extLst>
              </a:tr>
              <a:tr h="103289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Acompanhamento das equipas e do projeto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Pedro Gonçalves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667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470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EFD5F89-DE8F-4FE2-9C88-6DDEE8E33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73" t="158" r="-102"/>
          <a:stretch/>
        </p:blipFill>
        <p:spPr>
          <a:xfrm>
            <a:off x="-9658" y="-1271"/>
            <a:ext cx="12208994" cy="147268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BE6ECE-2806-45FC-AFE8-82837D7C63B9}"/>
              </a:ext>
            </a:extLst>
          </p:cNvPr>
          <p:cNvSpPr txBox="1"/>
          <p:nvPr/>
        </p:nvSpPr>
        <p:spPr>
          <a:xfrm>
            <a:off x="324118" y="415343"/>
            <a:ext cx="11178859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>
                <a:solidFill>
                  <a:srgbClr val="FFFFFF"/>
                </a:solidFill>
                <a:latin typeface="Verdana"/>
                <a:ea typeface="Verdana"/>
              </a:rPr>
              <a:t>Gestor de Projeto |</a:t>
            </a:r>
            <a:r>
              <a:rPr lang="pt-BR" sz="2800">
                <a:solidFill>
                  <a:srgbClr val="FFFFFF"/>
                </a:solidFill>
                <a:latin typeface="Verdana"/>
                <a:ea typeface="Verdana"/>
              </a:rPr>
              <a:t> Tarefas a realizar para a semana</a:t>
            </a:r>
            <a:endParaRPr lang="pt-BR" sz="3200">
              <a:solidFill>
                <a:srgbClr val="FFFFFF"/>
              </a:solidFill>
              <a:latin typeface="Verdana"/>
              <a:ea typeface="Verdana"/>
            </a:endParaRPr>
          </a:p>
          <a:p>
            <a:endParaRPr lang="pt-BR" sz="3600" dirty="0">
              <a:solidFill>
                <a:srgbClr val="FFFFFF"/>
              </a:solidFill>
              <a:latin typeface="Verdana"/>
              <a:ea typeface="Verdana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EC46EBC-892E-4A4A-9F52-0536E3CDF1B2}"/>
              </a:ext>
            </a:extLst>
          </p:cNvPr>
          <p:cNvSpPr txBox="1"/>
          <p:nvPr/>
        </p:nvSpPr>
        <p:spPr>
          <a:xfrm>
            <a:off x="324118" y="2014470"/>
            <a:ext cx="1169401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dirty="0">
              <a:latin typeface="Verdana"/>
              <a:ea typeface="Verdana"/>
              <a:cs typeface="Calibri"/>
            </a:endParaRPr>
          </a:p>
          <a:p>
            <a:endParaRPr lang="pt-BR" dirty="0">
              <a:cs typeface="Calibri"/>
            </a:endParaRPr>
          </a:p>
        </p:txBody>
      </p:sp>
      <p:graphicFrame>
        <p:nvGraphicFramePr>
          <p:cNvPr id="2" name="Tabela 3">
            <a:extLst>
              <a:ext uri="{FF2B5EF4-FFF2-40B4-BE49-F238E27FC236}">
                <a16:creationId xmlns:a16="http://schemas.microsoft.com/office/drawing/2014/main" id="{41BC0B3F-80C9-4DCA-9B69-9BC4D2C31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578129"/>
              </p:ext>
            </p:extLst>
          </p:nvPr>
        </p:nvGraphicFramePr>
        <p:xfrm>
          <a:off x="998112" y="2200141"/>
          <a:ext cx="10136670" cy="3098676"/>
        </p:xfrm>
        <a:graphic>
          <a:graphicData uri="http://schemas.openxmlformats.org/drawingml/2006/table">
            <a:tbl>
              <a:tblPr firstRow="1" bandRow="1" bandCol="1">
                <a:tableStyleId>{F2DE63D5-997A-4646-A377-4702673A728D}</a:tableStyleId>
              </a:tblPr>
              <a:tblGrid>
                <a:gridCol w="3378890">
                  <a:extLst>
                    <a:ext uri="{9D8B030D-6E8A-4147-A177-3AD203B41FA5}">
                      <a16:colId xmlns:a16="http://schemas.microsoft.com/office/drawing/2014/main" val="3474349334"/>
                    </a:ext>
                  </a:extLst>
                </a:gridCol>
                <a:gridCol w="3378890">
                  <a:extLst>
                    <a:ext uri="{9D8B030D-6E8A-4147-A177-3AD203B41FA5}">
                      <a16:colId xmlns:a16="http://schemas.microsoft.com/office/drawing/2014/main" val="417135981"/>
                    </a:ext>
                  </a:extLst>
                </a:gridCol>
                <a:gridCol w="3378890">
                  <a:extLst>
                    <a:ext uri="{9D8B030D-6E8A-4147-A177-3AD203B41FA5}">
                      <a16:colId xmlns:a16="http://schemas.microsoft.com/office/drawing/2014/main" val="839068998"/>
                    </a:ext>
                  </a:extLst>
                </a:gridCol>
              </a:tblGrid>
              <a:tr h="103289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Descrição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Responsável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Tempo estimado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42141"/>
                  </a:ext>
                </a:extLst>
              </a:tr>
              <a:tr h="103289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Acompanhamento das equipas e do projeto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Pedro Gonçalves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315297"/>
                  </a:ext>
                </a:extLst>
              </a:tr>
              <a:tr h="103289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Conclusão do manual de qualidade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Pedro Gonçalves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667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822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60B5F8DC-172C-4519-B75B-3E9A81050052}"/>
              </a:ext>
            </a:extLst>
          </p:cNvPr>
          <p:cNvSpPr txBox="1"/>
          <p:nvPr/>
        </p:nvSpPr>
        <p:spPr>
          <a:xfrm>
            <a:off x="3017948" y="4933680"/>
            <a:ext cx="3269087" cy="172354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latin typeface="Verdana"/>
                <a:ea typeface="Verdana"/>
                <a:cs typeface="Calibri"/>
              </a:rPr>
              <a:t>Rita </a:t>
            </a:r>
            <a:r>
              <a:rPr lang="pt-BR" dirty="0" err="1">
                <a:latin typeface="Verdana"/>
                <a:ea typeface="Verdana"/>
                <a:cs typeface="Calibri"/>
              </a:rPr>
              <a:t>Wolters</a:t>
            </a:r>
            <a:endParaRPr lang="pt-BR" dirty="0" err="1"/>
          </a:p>
          <a:p>
            <a:pPr algn="ctr"/>
            <a:endParaRPr lang="pt-BR" dirty="0">
              <a:latin typeface="Verdana"/>
              <a:ea typeface="Verdana"/>
            </a:endParaRPr>
          </a:p>
          <a:p>
            <a:pPr algn="ctr"/>
            <a:endParaRPr lang="pt-BR" dirty="0">
              <a:latin typeface="Verdana"/>
              <a:ea typeface="Verdana"/>
            </a:endParaRPr>
          </a:p>
          <a:p>
            <a:pPr algn="ctr"/>
            <a:r>
              <a:rPr lang="pt-BR" sz="1400" dirty="0">
                <a:latin typeface="Verdana"/>
                <a:ea typeface="Verdana"/>
              </a:rPr>
              <a:t>LDM | </a:t>
            </a:r>
            <a:r>
              <a:rPr lang="pt-PT" sz="1400" dirty="0">
                <a:latin typeface="Arial"/>
                <a:ea typeface="Verdana"/>
                <a:cs typeface="Arial"/>
                <a:hlinkClick r:id="rId2"/>
              </a:rPr>
              <a:t>rmpw98@gmail.com</a:t>
            </a:r>
            <a:endParaRPr lang="pt-BR" sz="1400" dirty="0">
              <a:latin typeface="Verdana"/>
              <a:ea typeface="Verdana"/>
            </a:endParaRPr>
          </a:p>
          <a:p>
            <a:pPr algn="ctr"/>
            <a:endParaRPr lang="pt-BR" dirty="0">
              <a:latin typeface="Verdana"/>
              <a:ea typeface="Verdana"/>
            </a:endParaRPr>
          </a:p>
          <a:p>
            <a:pPr algn="ctr"/>
            <a:endParaRPr lang="pt-BR" sz="1600" dirty="0">
              <a:latin typeface="Verdana"/>
              <a:ea typeface="Verdana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EFD5F89-DE8F-4FE2-9C88-6DDEE8E335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73" t="158" r="-102"/>
          <a:stretch/>
        </p:blipFill>
        <p:spPr>
          <a:xfrm>
            <a:off x="-9658" y="-1271"/>
            <a:ext cx="12208994" cy="147268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BE6ECE-2806-45FC-AFE8-82837D7C63B9}"/>
              </a:ext>
            </a:extLst>
          </p:cNvPr>
          <p:cNvSpPr txBox="1"/>
          <p:nvPr/>
        </p:nvSpPr>
        <p:spPr>
          <a:xfrm>
            <a:off x="324118" y="415343"/>
            <a:ext cx="10255874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>
                <a:solidFill>
                  <a:srgbClr val="FFFFFF"/>
                </a:solidFill>
                <a:latin typeface="Verdana"/>
                <a:ea typeface="Verdana"/>
              </a:rPr>
              <a:t>Requisitos | </a:t>
            </a:r>
            <a:r>
              <a:rPr lang="pt-BR" sz="2800" dirty="0">
                <a:solidFill>
                  <a:srgbClr val="FFFFFF"/>
                </a:solidFill>
                <a:latin typeface="Verdana"/>
                <a:ea typeface="Verdana"/>
              </a:rPr>
              <a:t>Membros da unidade</a:t>
            </a:r>
          </a:p>
          <a:p>
            <a:endParaRPr lang="pt-BR" sz="3600" dirty="0">
              <a:solidFill>
                <a:srgbClr val="FFFFFF"/>
              </a:solidFill>
              <a:latin typeface="Verdana"/>
              <a:ea typeface="Verdana"/>
            </a:endParaRPr>
          </a:p>
        </p:txBody>
      </p:sp>
      <p:pic>
        <p:nvPicPr>
          <p:cNvPr id="4" name="Imagem 5" descr="Uma imagem contendo água, céu, pessoa, homem&#10;&#10;Descrição gerada com muito alta confiança">
            <a:extLst>
              <a:ext uri="{FF2B5EF4-FFF2-40B4-BE49-F238E27FC236}">
                <a16:creationId xmlns:a16="http://schemas.microsoft.com/office/drawing/2014/main" id="{8AEE436E-4FBD-454D-88DD-AC9C7CA9D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894" y="2592007"/>
            <a:ext cx="1695518" cy="1695517"/>
          </a:xfrm>
          <a:prstGeom prst="rect">
            <a:avLst/>
          </a:prstGeom>
        </p:spPr>
      </p:pic>
      <p:pic>
        <p:nvPicPr>
          <p:cNvPr id="8" name="Imagem 9" descr="Uma imagem contendo céu, pessoa, televisão, monitor&#10;&#10;Descrição gerada com muito alta confiança">
            <a:extLst>
              <a:ext uri="{FF2B5EF4-FFF2-40B4-BE49-F238E27FC236}">
                <a16:creationId xmlns:a16="http://schemas.microsoft.com/office/drawing/2014/main" id="{8F99C29C-E24B-4002-88AC-AA170B36C7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084" y="2594691"/>
            <a:ext cx="1690152" cy="1690151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8B6397A9-F21F-4B8B-93B2-31BF6F3DC8F2}"/>
              </a:ext>
            </a:extLst>
          </p:cNvPr>
          <p:cNvSpPr txBox="1"/>
          <p:nvPr/>
        </p:nvSpPr>
        <p:spPr>
          <a:xfrm>
            <a:off x="152400" y="4933680"/>
            <a:ext cx="3269087" cy="14465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latin typeface="Verdana"/>
                <a:ea typeface="Verdana"/>
              </a:rPr>
              <a:t>Marta Viana</a:t>
            </a:r>
          </a:p>
          <a:p>
            <a:pPr algn="ctr"/>
            <a:r>
              <a:rPr lang="pt-BR" dirty="0">
                <a:latin typeface="Verdana"/>
                <a:ea typeface="Verdana"/>
              </a:rPr>
              <a:t>Representante</a:t>
            </a:r>
          </a:p>
          <a:p>
            <a:pPr algn="ctr"/>
            <a:endParaRPr lang="pt-BR" dirty="0">
              <a:latin typeface="Verdana"/>
              <a:ea typeface="Verdana"/>
            </a:endParaRPr>
          </a:p>
          <a:p>
            <a:pPr algn="ctr"/>
            <a:r>
              <a:rPr lang="pt-BR" sz="1400" dirty="0">
                <a:latin typeface="Verdana"/>
                <a:ea typeface="Verdana"/>
              </a:rPr>
              <a:t>LDM | </a:t>
            </a:r>
            <a:r>
              <a:rPr lang="pt-PT" sz="1400" dirty="0">
                <a:latin typeface="Arial"/>
                <a:ea typeface="Verdana"/>
                <a:cs typeface="Arial"/>
                <a:hlinkClick r:id="rId6"/>
              </a:rPr>
              <a:t>1112marta@gmail.com</a:t>
            </a:r>
            <a:endParaRPr lang="pt-BR" sz="1400" dirty="0">
              <a:latin typeface="Verdana"/>
              <a:ea typeface="Verdana"/>
            </a:endParaRPr>
          </a:p>
          <a:p>
            <a:pPr algn="ctr"/>
            <a:endParaRPr lang="pt-BR" dirty="0">
              <a:latin typeface="Verdana"/>
              <a:ea typeface="Verdana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C290306-0650-4B33-A4E4-BB7ED8401BBC}"/>
              </a:ext>
            </a:extLst>
          </p:cNvPr>
          <p:cNvSpPr txBox="1"/>
          <p:nvPr/>
        </p:nvSpPr>
        <p:spPr>
          <a:xfrm>
            <a:off x="5754710" y="4933679"/>
            <a:ext cx="3269087" cy="116955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latin typeface="Verdana"/>
                <a:ea typeface="Verdana"/>
              </a:rPr>
              <a:t>Pedro Cruz</a:t>
            </a:r>
          </a:p>
          <a:p>
            <a:pPr algn="ctr"/>
            <a:endParaRPr lang="pt-BR" dirty="0">
              <a:latin typeface="Verdana"/>
              <a:ea typeface="Verdana"/>
            </a:endParaRPr>
          </a:p>
          <a:p>
            <a:pPr algn="ctr"/>
            <a:endParaRPr lang="pt-BR" dirty="0">
              <a:latin typeface="Verdana"/>
              <a:ea typeface="Verdana"/>
            </a:endParaRPr>
          </a:p>
          <a:p>
            <a:pPr algn="ctr"/>
            <a:r>
              <a:rPr lang="pt-BR" sz="1400" dirty="0">
                <a:latin typeface="Verdana"/>
                <a:ea typeface="Verdana"/>
              </a:rPr>
              <a:t>LDM | </a:t>
            </a:r>
            <a:r>
              <a:rPr lang="pt-BR" sz="1400" u="sng" dirty="0">
                <a:solidFill>
                  <a:schemeClr val="accent1"/>
                </a:solidFill>
                <a:latin typeface="Verdana"/>
                <a:ea typeface="Verdana"/>
              </a:rPr>
              <a:t>Pcruz6588@gmail.com</a:t>
            </a:r>
          </a:p>
        </p:txBody>
      </p:sp>
      <p:pic>
        <p:nvPicPr>
          <p:cNvPr id="3" name="Imagem 8" descr="Uma imagem contendo pessoa, interior, parede, mulher&#10;&#10;Descrição gerada com muito alta confiança">
            <a:extLst>
              <a:ext uri="{FF2B5EF4-FFF2-40B4-BE49-F238E27FC236}">
                <a16:creationId xmlns:a16="http://schemas.microsoft.com/office/drawing/2014/main" id="{43CDB9B6-6E26-4EB7-A041-06EABDC0D3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33519" y="2599789"/>
            <a:ext cx="1689414" cy="1679889"/>
          </a:xfrm>
          <a:prstGeom prst="rect">
            <a:avLst/>
          </a:prstGeom>
        </p:spPr>
      </p:pic>
      <p:pic>
        <p:nvPicPr>
          <p:cNvPr id="13" name="Imagem 2" descr="Uma imagem contendo céu, pessoa, mulher, ao ar livre&#10;&#10;Descrição gerada com alta confiança">
            <a:extLst>
              <a:ext uri="{FF2B5EF4-FFF2-40B4-BE49-F238E27FC236}">
                <a16:creationId xmlns:a16="http://schemas.microsoft.com/office/drawing/2014/main" id="{F068B35F-D87B-4D21-8FCE-56EE4D3D5C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401" y="2398824"/>
            <a:ext cx="2081871" cy="2081871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EF58C759-C438-427E-A5AA-DE85EA73C6F4}"/>
              </a:ext>
            </a:extLst>
          </p:cNvPr>
          <p:cNvSpPr txBox="1"/>
          <p:nvPr/>
        </p:nvSpPr>
        <p:spPr>
          <a:xfrm>
            <a:off x="8749046" y="4869285"/>
            <a:ext cx="3269087" cy="141577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latin typeface="Verdana"/>
                <a:ea typeface="Verdana"/>
              </a:rPr>
              <a:t>Georgiana </a:t>
            </a:r>
            <a:r>
              <a:rPr lang="pt-BR" dirty="0" err="1">
                <a:latin typeface="Verdana"/>
                <a:ea typeface="Verdana"/>
              </a:rPr>
              <a:t>Corduneanu</a:t>
            </a:r>
            <a:endParaRPr lang="pt-BR" dirty="0" err="1">
              <a:latin typeface="Calibri"/>
              <a:ea typeface="Verdana"/>
              <a:cs typeface="Calibri"/>
            </a:endParaRPr>
          </a:p>
          <a:p>
            <a:pPr algn="ctr"/>
            <a:endParaRPr lang="pt-BR" dirty="0">
              <a:latin typeface="Verdana"/>
              <a:ea typeface="Verdana"/>
            </a:endParaRPr>
          </a:p>
          <a:p>
            <a:pPr algn="ctr"/>
            <a:endParaRPr lang="pt-BR" dirty="0">
              <a:latin typeface="Verdana"/>
              <a:ea typeface="Verdana"/>
            </a:endParaRPr>
          </a:p>
          <a:p>
            <a:pPr algn="ctr"/>
            <a:r>
              <a:rPr lang="pt-BR" sz="1400" dirty="0">
                <a:latin typeface="Verdana"/>
                <a:ea typeface="Verdana"/>
              </a:rPr>
              <a:t>LEI | </a:t>
            </a:r>
            <a:r>
              <a:rPr lang="pt-PT" sz="1400" dirty="0">
                <a:latin typeface="Arial"/>
                <a:ea typeface="Verdana"/>
                <a:cs typeface="Arial"/>
                <a:hlinkClick r:id="rId9"/>
              </a:rPr>
              <a:t>geo.corduneanu@gmail.com</a:t>
            </a:r>
            <a:endParaRPr lang="pt-BR" dirty="0">
              <a:latin typeface="Verdana"/>
              <a:ea typeface="Verdana"/>
            </a:endParaRPr>
          </a:p>
          <a:p>
            <a:pPr algn="ctr"/>
            <a:endParaRPr lang="pt-BR" dirty="0">
              <a:latin typeface="Verdana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875514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EFD5F89-DE8F-4FE2-9C88-6DDEE8E33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73" t="158" r="-102"/>
          <a:stretch/>
        </p:blipFill>
        <p:spPr>
          <a:xfrm>
            <a:off x="-9658" y="-1271"/>
            <a:ext cx="12208994" cy="147268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BE6ECE-2806-45FC-AFE8-82837D7C63B9}"/>
              </a:ext>
            </a:extLst>
          </p:cNvPr>
          <p:cNvSpPr txBox="1"/>
          <p:nvPr/>
        </p:nvSpPr>
        <p:spPr>
          <a:xfrm>
            <a:off x="324118" y="415343"/>
            <a:ext cx="10137817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>
                <a:solidFill>
                  <a:srgbClr val="FFFFFF"/>
                </a:solidFill>
                <a:latin typeface="Verdana"/>
                <a:ea typeface="Verdana"/>
              </a:rPr>
              <a:t>Requisitos |</a:t>
            </a:r>
            <a:r>
              <a:rPr lang="pt-BR" sz="2800" dirty="0">
                <a:solidFill>
                  <a:srgbClr val="FFFFFF"/>
                </a:solidFill>
                <a:latin typeface="Verdana"/>
                <a:ea typeface="Verdana"/>
              </a:rPr>
              <a:t> Objetivos desta semana</a:t>
            </a:r>
            <a:endParaRPr lang="pt-BR" sz="3200" dirty="0">
              <a:solidFill>
                <a:srgbClr val="FFFFFF"/>
              </a:solidFill>
              <a:latin typeface="Verdana"/>
              <a:ea typeface="Verdana"/>
            </a:endParaRPr>
          </a:p>
          <a:p>
            <a:endParaRPr lang="pt-BR" sz="3600" dirty="0">
              <a:solidFill>
                <a:srgbClr val="FFFFFF"/>
              </a:solidFill>
              <a:latin typeface="Verdana"/>
              <a:ea typeface="Verdana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EC46EBC-892E-4A4A-9F52-0536E3CDF1B2}"/>
              </a:ext>
            </a:extLst>
          </p:cNvPr>
          <p:cNvSpPr txBox="1"/>
          <p:nvPr/>
        </p:nvSpPr>
        <p:spPr>
          <a:xfrm>
            <a:off x="766569" y="3164845"/>
            <a:ext cx="11694016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 lang="pt-BR" dirty="0"/>
              <a:t>Realização de um primeiro esboço da tabela de requisitos;</a:t>
            </a:r>
          </a:p>
          <a:p>
            <a:pPr marL="285750" indent="-285750">
              <a:buFont typeface="Arial" panose="020B0604020202020204" pitchFamily="34" charset="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 lang="pt-BR" dirty="0"/>
              <a:t>Realização da respetiva parte do manual de qualidade;</a:t>
            </a:r>
          </a:p>
          <a:p>
            <a:pPr marL="285750" indent="-285750">
              <a:buFont typeface="Arial" panose="020B0604020202020204" pitchFamily="34" charset="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 lang="pt-BR" dirty="0"/>
              <a:t>Reunião com o cliente para esclarecimento de dúvidas sobre os objetivos da sprint 1.</a:t>
            </a:r>
          </a:p>
        </p:txBody>
      </p:sp>
    </p:spTree>
    <p:extLst>
      <p:ext uri="{BB962C8B-B14F-4D97-AF65-F5344CB8AC3E}">
        <p14:creationId xmlns:p14="http://schemas.microsoft.com/office/powerpoint/2010/main" val="4280414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EFD5F89-DE8F-4FE2-9C88-6DDEE8E33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73" t="158" r="-102"/>
          <a:stretch/>
        </p:blipFill>
        <p:spPr>
          <a:xfrm>
            <a:off x="-9658" y="-1271"/>
            <a:ext cx="12208994" cy="147268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BE6ECE-2806-45FC-AFE8-82837D7C63B9}"/>
              </a:ext>
            </a:extLst>
          </p:cNvPr>
          <p:cNvSpPr txBox="1"/>
          <p:nvPr/>
        </p:nvSpPr>
        <p:spPr>
          <a:xfrm>
            <a:off x="324118" y="415343"/>
            <a:ext cx="9300691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>
                <a:solidFill>
                  <a:srgbClr val="FFFFFF"/>
                </a:solidFill>
                <a:latin typeface="Verdana"/>
                <a:ea typeface="Verdana"/>
              </a:rPr>
              <a:t>Requisitos | </a:t>
            </a:r>
            <a:r>
              <a:rPr lang="pt-BR" sz="2800">
                <a:solidFill>
                  <a:srgbClr val="FFFFFF"/>
                </a:solidFill>
                <a:latin typeface="Verdana"/>
                <a:ea typeface="Verdana"/>
              </a:rPr>
              <a:t>Descrição das tarefas realizadas</a:t>
            </a:r>
            <a:endParaRPr lang="pt-BR" sz="2800" dirty="0">
              <a:solidFill>
                <a:srgbClr val="FFFFFF"/>
              </a:solidFill>
              <a:latin typeface="Verdana"/>
              <a:ea typeface="Verdana"/>
            </a:endParaRPr>
          </a:p>
          <a:p>
            <a:endParaRPr lang="pt-BR" sz="3600" dirty="0">
              <a:solidFill>
                <a:srgbClr val="FFFFFF"/>
              </a:solidFill>
              <a:latin typeface="Verdana"/>
              <a:ea typeface="Verdana"/>
            </a:endParaRPr>
          </a:p>
        </p:txBody>
      </p:sp>
      <p:graphicFrame>
        <p:nvGraphicFramePr>
          <p:cNvPr id="2" name="Tabela 3">
            <a:extLst>
              <a:ext uri="{FF2B5EF4-FFF2-40B4-BE49-F238E27FC236}">
                <a16:creationId xmlns:a16="http://schemas.microsoft.com/office/drawing/2014/main" id="{A507E315-8287-4FE5-BF4F-24BF04570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397987"/>
              </p:ext>
            </p:extLst>
          </p:nvPr>
        </p:nvGraphicFramePr>
        <p:xfrm>
          <a:off x="998111" y="2200141"/>
          <a:ext cx="10090599" cy="3878688"/>
        </p:xfrm>
        <a:graphic>
          <a:graphicData uri="http://schemas.openxmlformats.org/drawingml/2006/table">
            <a:tbl>
              <a:tblPr firstRow="1" bandRow="1" bandCol="1">
                <a:tableStyleId>{F2DE63D5-997A-4646-A377-4702673A728D}</a:tableStyleId>
              </a:tblPr>
              <a:tblGrid>
                <a:gridCol w="3363533">
                  <a:extLst>
                    <a:ext uri="{9D8B030D-6E8A-4147-A177-3AD203B41FA5}">
                      <a16:colId xmlns:a16="http://schemas.microsoft.com/office/drawing/2014/main" val="3474349334"/>
                    </a:ext>
                  </a:extLst>
                </a:gridCol>
                <a:gridCol w="3363533">
                  <a:extLst>
                    <a:ext uri="{9D8B030D-6E8A-4147-A177-3AD203B41FA5}">
                      <a16:colId xmlns:a16="http://schemas.microsoft.com/office/drawing/2014/main" val="417135981"/>
                    </a:ext>
                  </a:extLst>
                </a:gridCol>
                <a:gridCol w="3363533">
                  <a:extLst>
                    <a:ext uri="{9D8B030D-6E8A-4147-A177-3AD203B41FA5}">
                      <a16:colId xmlns:a16="http://schemas.microsoft.com/office/drawing/2014/main" val="839068998"/>
                    </a:ext>
                  </a:extLst>
                </a:gridCol>
              </a:tblGrid>
              <a:tr h="646448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 err="1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Descrição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 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Responsável 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Tempo utilizado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2561642141"/>
                  </a:ext>
                </a:extLst>
              </a:tr>
              <a:tr h="64644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Realização</a:t>
                      </a:r>
                      <a:r>
                        <a:rPr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de mockups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Marta Viana, Rita Wolters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</a:t>
                      </a:r>
                      <a:r>
                        <a:rPr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</a:t>
                      </a:r>
                      <a:endParaRPr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399404037"/>
                  </a:ext>
                </a:extLst>
              </a:tr>
              <a:tr h="64644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Reunião</a:t>
                      </a:r>
                      <a:r>
                        <a:rPr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com o </a:t>
                      </a:r>
                      <a:r>
                        <a:rPr sz="16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cliente</a:t>
                      </a:r>
                      <a:endParaRPr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Marta Viana, Rita Wolters, Georgiana Corduneanu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45 m</a:t>
                      </a:r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</a:t>
                      </a:r>
                      <a:endParaRPr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3653425589"/>
                  </a:ext>
                </a:extLst>
              </a:tr>
              <a:tr h="64644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Realização</a:t>
                      </a:r>
                      <a:r>
                        <a:rPr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de um </a:t>
                      </a:r>
                      <a:r>
                        <a:rPr sz="16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esboço</a:t>
                      </a:r>
                      <a:r>
                        <a:rPr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da </a:t>
                      </a:r>
                      <a:r>
                        <a:rPr sz="16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tabela</a:t>
                      </a:r>
                      <a:r>
                        <a:rPr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de </a:t>
                      </a:r>
                      <a:r>
                        <a:rPr sz="16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requisitos</a:t>
                      </a:r>
                      <a:endParaRPr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Rita Wolters, Marta Viana, Pedro Cruz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3h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3229145734"/>
                  </a:ext>
                </a:extLst>
              </a:tr>
              <a:tr h="64644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Realização do manual de qualidade da unidade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Pedro Cruz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2h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282315297"/>
                  </a:ext>
                </a:extLst>
              </a:tr>
              <a:tr h="64644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Reunião da equipa de requisitos 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Marta Viana, Rita Wolters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</a:t>
                      </a:r>
                      <a:r>
                        <a:rPr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</a:t>
                      </a:r>
                      <a:endParaRPr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3726667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22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653</TotalTime>
  <Words>824</Words>
  <Application>Microsoft Office PowerPoint</Application>
  <PresentationFormat>Widescreen</PresentationFormat>
  <Paragraphs>276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Gonçalves</dc:creator>
  <cp:lastModifiedBy>Pedro Gonçalves</cp:lastModifiedBy>
  <cp:revision>823</cp:revision>
  <dcterms:created xsi:type="dcterms:W3CDTF">2012-07-30T23:50:35Z</dcterms:created>
  <dcterms:modified xsi:type="dcterms:W3CDTF">2018-09-28T00:37:18Z</dcterms:modified>
</cp:coreProperties>
</file>