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590" r:id="rId5"/>
  </p:sldMasterIdLst>
  <p:notesMasterIdLst>
    <p:notesMasterId r:id="rId16"/>
  </p:notesMasterIdLst>
  <p:handoutMasterIdLst>
    <p:handoutMasterId r:id="rId17"/>
  </p:handoutMasterIdLst>
  <p:sldIdLst>
    <p:sldId id="286" r:id="rId6"/>
    <p:sldId id="257" r:id="rId7"/>
    <p:sldId id="280" r:id="rId8"/>
    <p:sldId id="291" r:id="rId9"/>
    <p:sldId id="269" r:id="rId10"/>
    <p:sldId id="274" r:id="rId11"/>
    <p:sldId id="275" r:id="rId12"/>
    <p:sldId id="276" r:id="rId13"/>
    <p:sldId id="292" r:id="rId14"/>
    <p:sldId id="285" r:id="rId15"/>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a:srgbClr val="727274"/>
    <a:srgbClr val="63B487"/>
    <a:srgbClr val="409171"/>
    <a:srgbClr val="35A37C"/>
    <a:srgbClr val="F77F00"/>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BB1A1-C055-42B1-A3A7-3435DA53B03D}" v="3" dt="2023-07-26T16:55:39.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96327" autoAdjust="0"/>
  </p:normalViewPr>
  <p:slideViewPr>
    <p:cSldViewPr snapToGrid="0">
      <p:cViewPr varScale="1">
        <p:scale>
          <a:sx n="159" d="100"/>
          <a:sy n="159" d="100"/>
        </p:scale>
        <p:origin x="1160" y="176"/>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2/21/24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2</a:t>
            </a:fld>
            <a:endParaRPr lang="en-US"/>
          </a:p>
        </p:txBody>
      </p:sp>
    </p:spTree>
    <p:extLst>
      <p:ext uri="{BB962C8B-B14F-4D97-AF65-F5344CB8AC3E}">
        <p14:creationId xmlns:p14="http://schemas.microsoft.com/office/powerpoint/2010/main" val="2378943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3015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6035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3975677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05492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cover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643161"/>
            <a:ext cx="3093232" cy="215444"/>
          </a:xfrm>
        </p:spPr>
        <p:txBody>
          <a:bodyPr wrap="square" bIns="0" anchor="t">
            <a:spAutoFit/>
          </a:bodyPr>
          <a:lstStyle>
            <a:lvl1pPr marL="0" indent="0" algn="l">
              <a:buFontTx/>
              <a:buNone/>
              <a:defRPr sz="1400" b="0">
                <a:solidFill>
                  <a:schemeClr val="tx1"/>
                </a:solidFill>
                <a:latin typeface="Roboto Regular"/>
                <a:cs typeface="Roboto Regular"/>
              </a:defRPr>
            </a:lvl1pPr>
          </a:lstStyle>
          <a:p>
            <a:r>
              <a:rPr lang="en-US" dirty="0"/>
              <a:t>Date</a:t>
            </a:r>
          </a:p>
        </p:txBody>
      </p:sp>
      <p:sp>
        <p:nvSpPr>
          <p:cNvPr id="3" name="Text Placeholder 2"/>
          <p:cNvSpPr>
            <a:spLocks noGrp="1"/>
          </p:cNvSpPr>
          <p:nvPr>
            <p:ph type="body" sz="quarter" idx="10" hasCustomPrompt="1"/>
          </p:nvPr>
        </p:nvSpPr>
        <p:spPr>
          <a:xfrm>
            <a:off x="553590" y="1297460"/>
            <a:ext cx="4498952" cy="1112108"/>
          </a:xfrm>
        </p:spPr>
        <p:txBody>
          <a:bodyPr anchor="b"/>
          <a:lstStyle>
            <a:lvl1pPr>
              <a:lnSpc>
                <a:spcPct val="90000"/>
              </a:lnSpc>
              <a:spcBef>
                <a:spcPts val="1000"/>
              </a:spcBef>
              <a:defRPr sz="2800" b="1">
                <a:solidFill>
                  <a:schemeClr val="accent1"/>
                </a:solidFill>
                <a:latin typeface="Roboto Regular"/>
                <a:cs typeface="Roboto Regular"/>
              </a:defRPr>
            </a:lvl1pPr>
            <a:lvl2pPr marL="0" indent="0">
              <a:spcBef>
                <a:spcPts val="1000"/>
              </a:spcBef>
              <a:buNone/>
              <a:defRPr sz="1600" b="0">
                <a:solidFill>
                  <a:schemeClr val="accent2"/>
                </a:solidFill>
                <a:latin typeface="Roboto Light"/>
                <a:cs typeface="Roboto Light"/>
              </a:defRPr>
            </a:lvl2pPr>
          </a:lstStyle>
          <a:p>
            <a:pPr lvl="0"/>
            <a:r>
              <a:rPr lang="en-US" dirty="0"/>
              <a:t>Title</a:t>
            </a:r>
          </a:p>
          <a:p>
            <a:pPr lvl="1"/>
            <a:r>
              <a:rPr lang="en-US" dirty="0"/>
              <a:t>Subtitle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50183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holding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4" name="TextBox 3"/>
          <p:cNvSpPr txBox="1"/>
          <p:nvPr userDrawn="1"/>
        </p:nvSpPr>
        <p:spPr>
          <a:xfrm>
            <a:off x="1472239" y="1360180"/>
            <a:ext cx="5588002" cy="830997"/>
          </a:xfrm>
          <a:prstGeom prst="rect">
            <a:avLst/>
          </a:prstGeom>
          <a:noFill/>
        </p:spPr>
        <p:txBody>
          <a:bodyPr wrap="square" lIns="0" tIns="45720" rIns="0" bIns="45720" rtlCol="0">
            <a:spAutoFit/>
          </a:bodyPr>
          <a:lstStyle/>
          <a:p>
            <a:pPr>
              <a:lnSpc>
                <a:spcPct val="100000"/>
              </a:lnSpc>
            </a:pPr>
            <a:r>
              <a:rPr lang="en-US" sz="2400" b="1" dirty="0">
                <a:solidFill>
                  <a:schemeClr val="accent1"/>
                </a:solidFill>
                <a:latin typeface="Roboto Regular"/>
                <a:cs typeface="Roboto Regular"/>
              </a:rPr>
              <a:t>Discovering</a:t>
            </a:r>
            <a:r>
              <a:rPr lang="en-US" sz="2400" dirty="0">
                <a:solidFill>
                  <a:schemeClr val="accent1"/>
                </a:solidFill>
                <a:latin typeface="Roboto Regular"/>
                <a:cs typeface="Roboto Regular"/>
              </a:rPr>
              <a:t> health insights.</a:t>
            </a:r>
          </a:p>
          <a:p>
            <a:pPr marL="0" marR="0" indent="0" algn="l" defTabSz="914400" rtl="0" eaLnBrk="1" fontAlgn="base" latinLnBrk="0" hangingPunct="1">
              <a:lnSpc>
                <a:spcPct val="100000"/>
              </a:lnSpc>
              <a:spcBef>
                <a:spcPct val="0"/>
              </a:spcBef>
              <a:spcAft>
                <a:spcPct val="0"/>
              </a:spcAft>
              <a:buClrTx/>
              <a:buSzTx/>
              <a:buFontTx/>
              <a:buNone/>
              <a:tabLst/>
              <a:defRPr/>
            </a:pPr>
            <a:r>
              <a:rPr lang="en-US" sz="2400" b="1" dirty="0">
                <a:solidFill>
                  <a:schemeClr val="accent1"/>
                </a:solidFill>
                <a:latin typeface="Roboto Regular"/>
                <a:cs typeface="Roboto Regular"/>
              </a:rPr>
              <a:t>Accelerating </a:t>
            </a:r>
            <a:r>
              <a:rPr lang="en-US" sz="2400" dirty="0">
                <a:solidFill>
                  <a:schemeClr val="accent1"/>
                </a:solidFill>
                <a:latin typeface="Roboto Regular"/>
                <a:cs typeface="Roboto Regular"/>
              </a:rPr>
              <a:t>healthcare</a:t>
            </a:r>
            <a:r>
              <a:rPr lang="en-US" sz="2400" baseline="0" dirty="0">
                <a:solidFill>
                  <a:schemeClr val="accent1"/>
                </a:solidFill>
                <a:latin typeface="Roboto Regular"/>
                <a:cs typeface="Roboto Regular"/>
              </a:rPr>
              <a:t> transformation.</a:t>
            </a:r>
            <a:endParaRPr lang="en-US" sz="2400" dirty="0">
              <a:solidFill>
                <a:schemeClr val="accent1"/>
              </a:solidFill>
              <a:latin typeface="Roboto Regular"/>
              <a:cs typeface="Roboto Regular"/>
            </a:endParaRP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99775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Speak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91"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87397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Speaker_Extra Space">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735"/>
            <a:ext cx="9144000" cy="5143500"/>
          </a:xfrm>
          <a:prstGeom prst="rect">
            <a:avLst/>
          </a:prstGeom>
        </p:spPr>
      </p:pic>
      <p:sp>
        <p:nvSpPr>
          <p:cNvPr id="3075" name="Rectangle 3"/>
          <p:cNvSpPr>
            <a:spLocks noGrp="1" noChangeArrowheads="1"/>
          </p:cNvSpPr>
          <p:nvPr>
            <p:ph type="subTitle" idx="1" hasCustomPrompt="1"/>
          </p:nvPr>
        </p:nvSpPr>
        <p:spPr>
          <a:xfrm>
            <a:off x="552920" y="2326044"/>
            <a:ext cx="7964716" cy="451406"/>
          </a:xfrm>
        </p:spPr>
        <p:txBody>
          <a:bodyPr wrap="square" bIns="0" anchor="t">
            <a:spAutoFit/>
          </a:bodyPr>
          <a:lstStyle>
            <a:lvl1pPr marL="0" indent="0" algn="l">
              <a:spcBef>
                <a:spcPts val="400"/>
              </a:spcBef>
              <a:buFontTx/>
              <a:buNone/>
              <a:defRPr sz="1400" b="1">
                <a:solidFill>
                  <a:schemeClr val="tx1"/>
                </a:solidFill>
                <a:latin typeface="Arial"/>
                <a:cs typeface="Arial"/>
              </a:defRPr>
            </a:lvl1pPr>
            <a:lvl2pPr marL="0" indent="0">
              <a:spcBef>
                <a:spcPts val="400"/>
              </a:spcBef>
              <a:buNone/>
              <a:defRPr sz="1200" baseline="0"/>
            </a:lvl2pPr>
          </a:lstStyle>
          <a:p>
            <a:r>
              <a:rPr lang="en-US" dirty="0"/>
              <a:t>Speaker</a:t>
            </a:r>
          </a:p>
          <a:p>
            <a:pPr lvl="1"/>
            <a:r>
              <a:rPr lang="en-US" dirty="0"/>
              <a:t>Institution</a:t>
            </a:r>
          </a:p>
        </p:txBody>
      </p:sp>
      <p:sp>
        <p:nvSpPr>
          <p:cNvPr id="3" name="Text Placeholder 2"/>
          <p:cNvSpPr>
            <a:spLocks noGrp="1"/>
          </p:cNvSpPr>
          <p:nvPr>
            <p:ph type="body" sz="quarter" idx="10" hasCustomPrompt="1"/>
          </p:nvPr>
        </p:nvSpPr>
        <p:spPr>
          <a:xfrm>
            <a:off x="553591" y="1025725"/>
            <a:ext cx="7964045"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558601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final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Roboto Regular"/>
                <a:cs typeface="Roboto Regular"/>
              </a:defRPr>
            </a:lvl1pPr>
            <a:lvl2pPr marL="0" indent="0" algn="ctr">
              <a:spcBef>
                <a:spcPts val="1000"/>
              </a:spcBef>
              <a:buNone/>
              <a:defRPr sz="2400" b="0">
                <a:solidFill>
                  <a:schemeClr val="accent2"/>
                </a:solidFill>
                <a:latin typeface="Roboto Ligh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2642233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2"/>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5941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tx1"/>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9" y="389211"/>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314384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945768"/>
            <a:ext cx="3924339" cy="3564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945768"/>
            <a:ext cx="3924339" cy="3564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238393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552658" y="382696"/>
            <a:ext cx="6772155"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5"/>
            <a:ext cx="2543762" cy="3570961"/>
          </a:xfrm>
        </p:spPr>
        <p:txBody>
          <a:bodyPr/>
          <a:lstStyle>
            <a:lvl1pPr>
              <a:defRPr sz="2000"/>
            </a:lvl1pPr>
            <a:lvl2pPr>
              <a:defRPr sz="1600"/>
            </a:lvl2pPr>
            <a:lvl3pPr>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3"/>
          </p:nvPr>
        </p:nvSpPr>
        <p:spPr>
          <a:xfrm>
            <a:off x="3280712"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6024546"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38395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Rows">
    <p:spTree>
      <p:nvGrpSpPr>
        <p:cNvPr id="1" name=""/>
        <p:cNvGrpSpPr/>
        <p:nvPr/>
      </p:nvGrpSpPr>
      <p:grpSpPr>
        <a:xfrm>
          <a:off x="0" y="0"/>
          <a:ext cx="0" cy="0"/>
          <a:chOff x="0" y="0"/>
          <a:chExt cx="0" cy="0"/>
        </a:xfrm>
      </p:grpSpPr>
      <p:sp>
        <p:nvSpPr>
          <p:cNvPr id="2" name="Title 1"/>
          <p:cNvSpPr>
            <a:spLocks noGrp="1"/>
          </p:cNvSpPr>
          <p:nvPr>
            <p:ph type="title"/>
          </p:nvPr>
        </p:nvSpPr>
        <p:spPr>
          <a:xfrm>
            <a:off x="552657" y="382696"/>
            <a:ext cx="6779020"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7"/>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8" name="Content Placeholder 8"/>
          <p:cNvSpPr>
            <a:spLocks noGrp="1"/>
          </p:cNvSpPr>
          <p:nvPr>
            <p:ph sz="quarter" idx="13"/>
          </p:nvPr>
        </p:nvSpPr>
        <p:spPr>
          <a:xfrm>
            <a:off x="557427" y="2169441"/>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8"/>
          <p:cNvSpPr>
            <a:spLocks noGrp="1"/>
          </p:cNvSpPr>
          <p:nvPr>
            <p:ph sz="quarter" idx="14"/>
          </p:nvPr>
        </p:nvSpPr>
        <p:spPr>
          <a:xfrm>
            <a:off x="558800" y="3413355"/>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701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1558325"/>
            <a:ext cx="3924339" cy="2951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1558325"/>
            <a:ext cx="3924339" cy="2951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6" name="Text Placeholder 5"/>
          <p:cNvSpPr>
            <a:spLocks noGrp="1"/>
          </p:cNvSpPr>
          <p:nvPr>
            <p:ph type="body" sz="quarter" idx="14"/>
          </p:nvPr>
        </p:nvSpPr>
        <p:spPr>
          <a:xfrm>
            <a:off x="4640650" y="947867"/>
            <a:ext cx="3919839" cy="603592"/>
          </a:xfrm>
        </p:spPr>
        <p:txBody>
          <a:bodyPr/>
          <a:lstStyle>
            <a:lvl1pPr>
              <a:defRPr sz="2000" b="1"/>
            </a:lvl1pPr>
          </a:lstStyle>
          <a:p>
            <a:pPr lvl="0"/>
            <a:r>
              <a:rPr lang="en-US" dirty="0"/>
              <a:t>Click to edit Master text styles</a:t>
            </a:r>
          </a:p>
        </p:txBody>
      </p:sp>
      <p:sp>
        <p:nvSpPr>
          <p:cNvPr id="12" name="Text Placeholder 5"/>
          <p:cNvSpPr>
            <a:spLocks noGrp="1"/>
          </p:cNvSpPr>
          <p:nvPr>
            <p:ph type="body" sz="quarter" idx="15"/>
          </p:nvPr>
        </p:nvSpPr>
        <p:spPr>
          <a:xfrm>
            <a:off x="550563" y="949239"/>
            <a:ext cx="3919839" cy="603592"/>
          </a:xfrm>
        </p:spPr>
        <p:txBody>
          <a:bodyPr/>
          <a:lstStyle>
            <a:lvl1pPr>
              <a:defRPr sz="2000" b="1"/>
            </a:lvl1pPr>
          </a:lstStyle>
          <a:p>
            <a:pPr lvl="0"/>
            <a:r>
              <a:rPr lang="en-US" dirty="0"/>
              <a:t>Click to edit Master text styles</a:t>
            </a:r>
          </a:p>
        </p:txBody>
      </p:sp>
    </p:spTree>
    <p:extLst>
      <p:ext uri="{BB962C8B-B14F-4D97-AF65-F5344CB8AC3E}">
        <p14:creationId xmlns:p14="http://schemas.microsoft.com/office/powerpoint/2010/main" val="88719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4" name="Content Placeholder 3"/>
          <p:cNvSpPr>
            <a:spLocks noGrp="1"/>
          </p:cNvSpPr>
          <p:nvPr>
            <p:ph sz="quarter" idx="16"/>
          </p:nvPr>
        </p:nvSpPr>
        <p:spPr>
          <a:xfrm>
            <a:off x="3624651" y="947351"/>
            <a:ext cx="4963297" cy="3562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489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4" y="382696"/>
            <a:ext cx="6778668"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5" name="Picture Placeholder 4"/>
          <p:cNvSpPr>
            <a:spLocks noGrp="1"/>
          </p:cNvSpPr>
          <p:nvPr>
            <p:ph type="pic" sz="quarter" idx="17"/>
          </p:nvPr>
        </p:nvSpPr>
        <p:spPr>
          <a:xfrm>
            <a:off x="3625250" y="947351"/>
            <a:ext cx="4962697" cy="3562865"/>
          </a:xfrm>
        </p:spPr>
        <p:txBody>
          <a:bodyPr/>
          <a:lstStyle/>
          <a:p>
            <a:endParaRPr lang="en-US"/>
          </a:p>
        </p:txBody>
      </p:sp>
    </p:spTree>
    <p:extLst>
      <p:ext uri="{BB962C8B-B14F-4D97-AF65-F5344CB8AC3E}">
        <p14:creationId xmlns:p14="http://schemas.microsoft.com/office/powerpoint/2010/main" val="1179746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0" y="0"/>
            <a:ext cx="9144000" cy="5143500"/>
          </a:xfrm>
          <a:prstGeom prst="rect">
            <a:avLst/>
          </a:prstGeom>
          <a:solidFill>
            <a:schemeClr val="bg1"/>
          </a:solidFill>
          <a:ln>
            <a:noFill/>
          </a:ln>
        </p:spPr>
        <p:txBody>
          <a:bodyPr wrap="none" anchor="ctr"/>
          <a:lstStyle/>
          <a:p>
            <a:endParaRPr lang="en-US">
              <a:solidFill>
                <a:srgbClr val="000000"/>
              </a:solidFill>
              <a:latin typeface="Calibri" pitchFamily="34" charset="0"/>
              <a:ea typeface="MS PGothic" pitchFamily="34" charset="-128"/>
            </a:endParaRPr>
          </a:p>
        </p:txBody>
      </p:sp>
    </p:spTree>
    <p:extLst>
      <p:ext uri="{BB962C8B-B14F-4D97-AF65-F5344CB8AC3E}">
        <p14:creationId xmlns:p14="http://schemas.microsoft.com/office/powerpoint/2010/main" val="2570148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bout AMIA">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pic>
        <p:nvPicPr>
          <p:cNvPr id="15" name="Picture 1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16" name="Picture 1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17" name="Rectangle 16"/>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20" name="Picture 1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21" name="Picture 20"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sp>
        <p:nvSpPr>
          <p:cNvPr id="2" name="TextBox 1"/>
          <p:cNvSpPr txBox="1"/>
          <p:nvPr userDrawn="1"/>
        </p:nvSpPr>
        <p:spPr>
          <a:xfrm>
            <a:off x="545353" y="2689413"/>
            <a:ext cx="4235823" cy="1723549"/>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Roboto Regular"/>
                <a:ea typeface="MS PGothic" pitchFamily="34" charset="-128"/>
                <a:cs typeface="Roboto Regular"/>
              </a:rPr>
              <a:t>AMIA is the professional home for more than 5,400 informatics professionals, representing frontline clinicians, researchers, public health experts and educators who bring meaning to data, manage information and generate new knowledge across the research and healthcare enterprise.</a:t>
            </a:r>
          </a:p>
        </p:txBody>
      </p:sp>
      <p:pic>
        <p:nvPicPr>
          <p:cNvPr id="6" name="Picture 5"/>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919299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AMIA_Presenter">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687934"/>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2" y="3000379"/>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2" y="3373686"/>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2" y="3963175"/>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8" name="Rectangle 7"/>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10" name="Picture 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18" name="Picture 17"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pic>
        <p:nvPicPr>
          <p:cNvPr id="17" name="Picture 1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19135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solidFill>
                  <a:schemeClr val="tx1"/>
                </a:solidFill>
                <a:latin typeface="+mn-lt"/>
              </a:defRPr>
            </a:lvl2pPr>
            <a:lvl3pPr>
              <a:spcBef>
                <a:spcPts val="600"/>
              </a:spcBef>
              <a:defRPr>
                <a:solidFill>
                  <a:schemeClr val="tx1"/>
                </a:solidFill>
                <a:latin typeface="+mn-lt"/>
              </a:defRPr>
            </a:lvl3pPr>
            <a:lvl4pPr>
              <a:spcBef>
                <a:spcPts val="600"/>
              </a:spcBef>
              <a:defRPr>
                <a:solidFill>
                  <a:schemeClr val="tx1"/>
                </a:solidFill>
                <a:latin typeface="+mn-lt"/>
              </a:defRPr>
            </a:lvl4pPr>
            <a:lvl5pPr>
              <a:spcBef>
                <a:spcPts val="600"/>
              </a:spcBef>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chemeClr val="tx1"/>
                </a:solidFill>
                <a:latin typeface="Roboto Regular"/>
                <a:cs typeface="Roboto Regular"/>
              </a:defRPr>
            </a:lvl1pPr>
          </a:lstStyle>
          <a:p>
            <a:fld id="{42C32FFB-F9AE-46F0-A233-A2E628258990}" type="slidenum">
              <a:rPr lang="en-US" smtClean="0"/>
              <a:pPr/>
              <a:t>‹#›</a:t>
            </a:fld>
            <a:endParaRPr lang="en-US" sz="1000" dirty="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chemeClr val="tx1"/>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14888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43773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4.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 id="2147484620" r:id="rId8"/>
    <p:sldLayoutId id="2147484621" r:id="rId9"/>
    <p:sldLayoutId id="2147484622" r:id="rId10"/>
    <p:sldLayoutId id="2147484623" r:id="rId11"/>
    <p:sldLayoutId id="2147484624" r:id="rId12"/>
    <p:sldLayoutId id="2147484625" r:id="rId13"/>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0" y="14942"/>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86220"/>
            <a:ext cx="6777732" cy="3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80" y="939255"/>
            <a:ext cx="8056359"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3148664903"/>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Lst>
  <p:hf hdr="0" dt="0"/>
  <p:txStyles>
    <p:titleStyle>
      <a:lvl1pPr algn="l" rtl="0" eaLnBrk="1" fontAlgn="base" hangingPunct="1">
        <a:lnSpc>
          <a:spcPct val="80000"/>
        </a:lnSpc>
        <a:spcBef>
          <a:spcPct val="0"/>
        </a:spcBef>
        <a:spcAft>
          <a:spcPct val="0"/>
        </a:spcAft>
        <a:defRPr sz="2600" b="1" i="0">
          <a:solidFill>
            <a:schemeClr val="accent1"/>
          </a:solidFill>
          <a:latin typeface="Roboto Regular"/>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Roboto Regular"/>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jp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1A10BCE-D490-8D43-98BC-26011DDD8721}"/>
              </a:ext>
            </a:extLst>
          </p:cNvPr>
          <p:cNvSpPr>
            <a:spLocks noGrp="1"/>
          </p:cNvSpPr>
          <p:nvPr>
            <p:ph type="subTitle" idx="1"/>
          </p:nvPr>
        </p:nvSpPr>
        <p:spPr>
          <a:xfrm>
            <a:off x="553591" y="2571750"/>
            <a:ext cx="7151428" cy="687368"/>
          </a:xfrm>
        </p:spPr>
        <p:txBody>
          <a:bodyPr/>
          <a:lstStyle/>
          <a:p>
            <a:r>
              <a:rPr lang="en-US" dirty="0"/>
              <a:t>Elwin Wu, PhD				</a:t>
            </a:r>
          </a:p>
          <a:p>
            <a:pPr lvl="1"/>
            <a:r>
              <a:rPr lang="en-US" dirty="0">
                <a:solidFill>
                  <a:schemeClr val="tx1"/>
                </a:solidFill>
              </a:rPr>
              <a:t>Columbia University					</a:t>
            </a:r>
            <a:endParaRPr lang="en-US" dirty="0">
              <a:solidFill>
                <a:schemeClr val="tx1"/>
              </a:solidFill>
              <a:highlight>
                <a:srgbClr val="FFFF00"/>
              </a:highlight>
            </a:endParaRPr>
          </a:p>
          <a:p>
            <a:pPr lvl="1"/>
            <a:r>
              <a:rPr lang="en-US" dirty="0">
                <a:solidFill>
                  <a:schemeClr val="tx1"/>
                </a:solidFill>
              </a:rPr>
              <a:t>#IS24</a:t>
            </a:r>
          </a:p>
        </p:txBody>
      </p:sp>
      <p:sp>
        <p:nvSpPr>
          <p:cNvPr id="5" name="Text Placeholder 4">
            <a:extLst>
              <a:ext uri="{FF2B5EF4-FFF2-40B4-BE49-F238E27FC236}">
                <a16:creationId xmlns:a16="http://schemas.microsoft.com/office/drawing/2014/main" id="{D95F18BA-2797-3349-948B-001C06C115A3}"/>
              </a:ext>
            </a:extLst>
          </p:cNvPr>
          <p:cNvSpPr>
            <a:spLocks noGrp="1"/>
          </p:cNvSpPr>
          <p:nvPr>
            <p:ph type="body" sz="quarter" idx="10"/>
          </p:nvPr>
        </p:nvSpPr>
        <p:spPr>
          <a:xfrm>
            <a:off x="553591" y="1378651"/>
            <a:ext cx="8421967" cy="1112108"/>
          </a:xfrm>
        </p:spPr>
        <p:txBody>
          <a:bodyPr/>
          <a:lstStyle/>
          <a:p>
            <a:endParaRPr lang="en-US" dirty="0"/>
          </a:p>
          <a:p>
            <a:r>
              <a:rPr lang="en-US" dirty="0"/>
              <a:t>Co-Designing Dashboards: Challenges &amp; Opportunities During a Randomized Clinical Trial </a:t>
            </a:r>
          </a:p>
          <a:p>
            <a:r>
              <a:rPr lang="en-US" dirty="0">
                <a:solidFill>
                  <a:schemeClr val="tx1"/>
                </a:solidFill>
              </a:rPr>
              <a:t>W05</a:t>
            </a:r>
          </a:p>
        </p:txBody>
      </p:sp>
    </p:spTree>
    <p:extLst>
      <p:ext uri="{BB962C8B-B14F-4D97-AF65-F5344CB8AC3E}">
        <p14:creationId xmlns:p14="http://schemas.microsoft.com/office/powerpoint/2010/main" val="187789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8682" y="1941150"/>
            <a:ext cx="4070350" cy="1112108"/>
          </a:xfrm>
        </p:spPr>
        <p:txBody>
          <a:bodyPr/>
          <a:lstStyle/>
          <a:p>
            <a:r>
              <a:rPr lang="en-US" dirty="0"/>
              <a:t>Thank you!</a:t>
            </a:r>
          </a:p>
        </p:txBody>
      </p:sp>
    </p:spTree>
    <p:extLst>
      <p:ext uri="{BB962C8B-B14F-4D97-AF65-F5344CB8AC3E}">
        <p14:creationId xmlns:p14="http://schemas.microsoft.com/office/powerpoint/2010/main" val="127124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Disclosure</a:t>
            </a:r>
            <a:endParaRPr lang="en-US" dirty="0"/>
          </a:p>
        </p:txBody>
      </p:sp>
      <p:sp>
        <p:nvSpPr>
          <p:cNvPr id="3" name="Content Placeholder 2"/>
          <p:cNvSpPr>
            <a:spLocks noGrp="1"/>
          </p:cNvSpPr>
          <p:nvPr>
            <p:ph sz="quarter" idx="12"/>
          </p:nvPr>
        </p:nvSpPr>
        <p:spPr/>
        <p:txBody>
          <a:bodyPr/>
          <a:lstStyle/>
          <a:p>
            <a:r>
              <a:rPr lang="en-US" dirty="0"/>
              <a:t>I have no relevant relationships with commercial interests to disclose.</a:t>
            </a:r>
          </a:p>
          <a:p>
            <a:pPr lvl="2"/>
            <a:endParaRPr lang="en-US" dirty="0">
              <a:solidFill>
                <a:srgbClr val="FF0000"/>
              </a:solidFill>
            </a:endParaRP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a:xfrm>
            <a:off x="546139" y="4870066"/>
            <a:ext cx="5029200" cy="103585"/>
          </a:xfrm>
        </p:spPr>
        <p:txBody>
          <a:bodyPr/>
          <a:lstStyle/>
          <a:p>
            <a:r>
              <a:rPr lang="en-US" dirty="0"/>
              <a:t>AMIA 2024 Informatics Summit  |   amia.org</a:t>
            </a:r>
          </a:p>
        </p:txBody>
      </p:sp>
    </p:spTree>
    <p:extLst>
      <p:ext uri="{BB962C8B-B14F-4D97-AF65-F5344CB8AC3E}">
        <p14:creationId xmlns:p14="http://schemas.microsoft.com/office/powerpoint/2010/main" val="161679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7D2-324C-4736-A4D3-8B863A75C904}"/>
              </a:ext>
            </a:extLst>
          </p:cNvPr>
          <p:cNvSpPr>
            <a:spLocks noGrp="1"/>
          </p:cNvSpPr>
          <p:nvPr>
            <p:ph type="title"/>
          </p:nvPr>
        </p:nvSpPr>
        <p:spPr>
          <a:xfrm>
            <a:off x="547730" y="402548"/>
            <a:ext cx="6783946" cy="320088"/>
          </a:xfrm>
        </p:spPr>
        <p:txBody>
          <a:bodyPr/>
          <a:lstStyle/>
          <a:p>
            <a:r>
              <a:rPr lang="en-US" dirty="0"/>
              <a:t>Learning objectives</a:t>
            </a:r>
          </a:p>
        </p:txBody>
      </p:sp>
      <p:sp>
        <p:nvSpPr>
          <p:cNvPr id="3" name="Content Placeholder 2">
            <a:extLst>
              <a:ext uri="{FF2B5EF4-FFF2-40B4-BE49-F238E27FC236}">
                <a16:creationId xmlns:a16="http://schemas.microsoft.com/office/drawing/2014/main" id="{0B8082D5-DA3E-4243-BBB8-B811169C8FD8}"/>
              </a:ext>
            </a:extLst>
          </p:cNvPr>
          <p:cNvSpPr>
            <a:spLocks noGrp="1"/>
          </p:cNvSpPr>
          <p:nvPr>
            <p:ph sz="quarter" idx="12"/>
          </p:nvPr>
        </p:nvSpPr>
        <p:spPr/>
        <p:txBody>
          <a:bodyPr/>
          <a:lstStyle/>
          <a:p>
            <a:r>
              <a:rPr lang="en-US" sz="2400" dirty="0"/>
              <a:t>After participating in this session, the learner should be better able to:</a:t>
            </a:r>
          </a:p>
          <a:p>
            <a:pPr lvl="1"/>
            <a:r>
              <a:rPr lang="en-US" sz="1800" dirty="0"/>
              <a:t>Recognize the need to balance expectations about co-design and an active trial</a:t>
            </a:r>
          </a:p>
          <a:p>
            <a:pPr lvl="1"/>
            <a:r>
              <a:rPr lang="en-US" sz="1800" dirty="0"/>
              <a:t>Consider concerns around study validity when designing a community dashboard</a:t>
            </a:r>
          </a:p>
        </p:txBody>
      </p:sp>
      <p:sp>
        <p:nvSpPr>
          <p:cNvPr id="4" name="Slide Number Placeholder 3">
            <a:extLst>
              <a:ext uri="{FF2B5EF4-FFF2-40B4-BE49-F238E27FC236}">
                <a16:creationId xmlns:a16="http://schemas.microsoft.com/office/drawing/2014/main" id="{AE70FF5F-FD02-4F5E-A959-A21CD5525F3A}"/>
              </a:ext>
            </a:extLst>
          </p:cNvPr>
          <p:cNvSpPr>
            <a:spLocks noGrp="1"/>
          </p:cNvSpPr>
          <p:nvPr>
            <p:ph type="sldNum" sz="quarter" idx="4"/>
          </p:nvPr>
        </p:nvSpPr>
        <p:spPr/>
        <p:txBody>
          <a:bodyPr/>
          <a:lstStyle/>
          <a:p>
            <a:fld id="{42C32FFB-F9AE-46F0-A233-A2E628258990}" type="slidenum">
              <a:rPr lang="en-US" smtClean="0"/>
              <a:pPr/>
              <a:t>3</a:t>
            </a:fld>
            <a:endParaRPr lang="en-US"/>
          </a:p>
        </p:txBody>
      </p:sp>
      <p:sp>
        <p:nvSpPr>
          <p:cNvPr id="5" name="Footer Placeholder 4">
            <a:extLst>
              <a:ext uri="{FF2B5EF4-FFF2-40B4-BE49-F238E27FC236}">
                <a16:creationId xmlns:a16="http://schemas.microsoft.com/office/drawing/2014/main" id="{3DDE21D3-342C-46E7-81C2-45C6944D83E2}"/>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12715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47D6-A59F-E1C3-21F3-D67E31FF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07FBF-485A-DE03-D5D3-F365C3DA32D4}"/>
              </a:ext>
            </a:extLst>
          </p:cNvPr>
          <p:cNvSpPr>
            <a:spLocks noGrp="1"/>
          </p:cNvSpPr>
          <p:nvPr>
            <p:ph type="title"/>
          </p:nvPr>
        </p:nvSpPr>
        <p:spPr>
          <a:xfrm>
            <a:off x="583412" y="-232119"/>
            <a:ext cx="7060652" cy="994172"/>
          </a:xfrm>
        </p:spPr>
        <p:txBody>
          <a:bodyPr/>
          <a:lstStyle/>
          <a:p>
            <a:r>
              <a:rPr lang="en-US" dirty="0"/>
              <a:t>Community Co-Design of Dashboards: </a:t>
            </a:r>
            <a:br>
              <a:rPr lang="en-US" dirty="0"/>
            </a:br>
            <a:r>
              <a:rPr lang="en-US" dirty="0"/>
              <a:t>The Ideal</a:t>
            </a:r>
          </a:p>
        </p:txBody>
      </p:sp>
      <p:sp>
        <p:nvSpPr>
          <p:cNvPr id="4" name="Slide Number Placeholder 3">
            <a:extLst>
              <a:ext uri="{FF2B5EF4-FFF2-40B4-BE49-F238E27FC236}">
                <a16:creationId xmlns:a16="http://schemas.microsoft.com/office/drawing/2014/main" id="{1E5861EC-451B-2E38-2B18-955B8DBBCFF6}"/>
              </a:ext>
            </a:extLst>
          </p:cNvPr>
          <p:cNvSpPr>
            <a:spLocks noGrp="1"/>
          </p:cNvSpPr>
          <p:nvPr>
            <p:ph type="sldNum" sz="quarter" idx="4"/>
          </p:nvPr>
        </p:nvSpPr>
        <p:spPr/>
        <p:txBody>
          <a:bodyPr/>
          <a:lstStyle/>
          <a:p>
            <a:fld id="{633B08E3-7A67-F449-BAD9-1131F0C352F9}" type="slidenum">
              <a:rPr lang="en-US" smtClean="0"/>
              <a:pPr/>
              <a:t>4</a:t>
            </a:fld>
            <a:endParaRPr lang="en-US"/>
          </a:p>
        </p:txBody>
      </p:sp>
      <p:sp>
        <p:nvSpPr>
          <p:cNvPr id="5" name="Footer Placeholder 4">
            <a:extLst>
              <a:ext uri="{FF2B5EF4-FFF2-40B4-BE49-F238E27FC236}">
                <a16:creationId xmlns:a16="http://schemas.microsoft.com/office/drawing/2014/main" id="{E6F8C2E1-25E6-1010-5D0E-8A38CEA66E99}"/>
              </a:ext>
            </a:extLst>
          </p:cNvPr>
          <p:cNvSpPr>
            <a:spLocks noGrp="1"/>
          </p:cNvSpPr>
          <p:nvPr>
            <p:ph type="ftr" sz="quarter" idx="3"/>
          </p:nvPr>
        </p:nvSpPr>
        <p:spPr/>
        <p:txBody>
          <a:bodyPr/>
          <a:lstStyle/>
          <a:p>
            <a:r>
              <a:rPr lang="en-US" dirty="0"/>
              <a:t>Co-Design</a:t>
            </a:r>
          </a:p>
        </p:txBody>
      </p:sp>
      <p:pic>
        <p:nvPicPr>
          <p:cNvPr id="11" name="Shneiderman" descr="A book cover with a hand touching a screen&#10;&#10;Description automatically generated">
            <a:extLst>
              <a:ext uri="{FF2B5EF4-FFF2-40B4-BE49-F238E27FC236}">
                <a16:creationId xmlns:a16="http://schemas.microsoft.com/office/drawing/2014/main" id="{1A731D98-679F-7960-E2AB-15724D3ADD60}"/>
              </a:ext>
            </a:extLst>
          </p:cNvPr>
          <p:cNvPicPr>
            <a:picLocks noChangeAspect="1"/>
          </p:cNvPicPr>
          <p:nvPr/>
        </p:nvPicPr>
        <p:blipFill>
          <a:blip r:embed="rId2"/>
          <a:stretch>
            <a:fillRect/>
          </a:stretch>
        </p:blipFill>
        <p:spPr>
          <a:xfrm rot="21167236">
            <a:off x="916246" y="1537801"/>
            <a:ext cx="1988214" cy="24707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9" name="Jacko" descr="Close-computer interaction handbook with a hand pointing at the screen&#10;&#10;Description automatically generated">
            <a:extLst>
              <a:ext uri="{FF2B5EF4-FFF2-40B4-BE49-F238E27FC236}">
                <a16:creationId xmlns:a16="http://schemas.microsoft.com/office/drawing/2014/main" id="{DBDC22C4-3C70-D45B-C07C-1438F4C40E8B}"/>
              </a:ext>
            </a:extLst>
          </p:cNvPr>
          <p:cNvPicPr>
            <a:picLocks noChangeAspect="1"/>
          </p:cNvPicPr>
          <p:nvPr/>
        </p:nvPicPr>
        <p:blipFill>
          <a:blip r:embed="rId3"/>
          <a:stretch>
            <a:fillRect/>
          </a:stretch>
        </p:blipFill>
        <p:spPr>
          <a:xfrm rot="278306">
            <a:off x="3497984" y="1110850"/>
            <a:ext cx="1910288" cy="24707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21" name="CHTIxManual_O-4" descr="A document with text and images&#10;&#10;Description automatically generated with medium confidence">
            <a:extLst>
              <a:ext uri="{FF2B5EF4-FFF2-40B4-BE49-F238E27FC236}">
                <a16:creationId xmlns:a16="http://schemas.microsoft.com/office/drawing/2014/main" id="{25590FBB-DD89-4E9E-0E45-392300A3CC95}"/>
              </a:ext>
            </a:extLst>
          </p:cNvPr>
          <p:cNvPicPr>
            <a:picLocks noChangeAspect="1"/>
          </p:cNvPicPr>
          <p:nvPr/>
        </p:nvPicPr>
        <p:blipFill>
          <a:blip r:embed="rId4"/>
          <a:stretch>
            <a:fillRect/>
          </a:stretch>
        </p:blipFill>
        <p:spPr>
          <a:xfrm rot="21349477">
            <a:off x="6018271" y="1476310"/>
            <a:ext cx="2060852" cy="26608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19" name="CHTIxManual_O-3" descr="A questionnaire with text on it&#10;&#10;Description automatically generated">
            <a:extLst>
              <a:ext uri="{FF2B5EF4-FFF2-40B4-BE49-F238E27FC236}">
                <a16:creationId xmlns:a16="http://schemas.microsoft.com/office/drawing/2014/main" id="{4517787B-1E0D-B698-29C0-0EA00854BC51}"/>
              </a:ext>
            </a:extLst>
          </p:cNvPr>
          <p:cNvPicPr>
            <a:picLocks noChangeAspect="1"/>
          </p:cNvPicPr>
          <p:nvPr/>
        </p:nvPicPr>
        <p:blipFill>
          <a:blip r:embed="rId5"/>
          <a:stretch>
            <a:fillRect/>
          </a:stretch>
        </p:blipFill>
        <p:spPr>
          <a:xfrm rot="21349477">
            <a:off x="5981575" y="1444607"/>
            <a:ext cx="2060852" cy="26608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17" name="CHTIxManual_O-2" descr="A document with text and black text&#10;&#10;Description automatically generated">
            <a:extLst>
              <a:ext uri="{FF2B5EF4-FFF2-40B4-BE49-F238E27FC236}">
                <a16:creationId xmlns:a16="http://schemas.microsoft.com/office/drawing/2014/main" id="{B21FB992-2887-FE5F-7ED4-37800DBD5A5F}"/>
              </a:ext>
            </a:extLst>
          </p:cNvPr>
          <p:cNvPicPr>
            <a:picLocks noChangeAspect="1"/>
          </p:cNvPicPr>
          <p:nvPr/>
        </p:nvPicPr>
        <p:blipFill>
          <a:blip r:embed="rId6"/>
          <a:stretch>
            <a:fillRect/>
          </a:stretch>
        </p:blipFill>
        <p:spPr>
          <a:xfrm rot="21349477">
            <a:off x="5944879" y="1412905"/>
            <a:ext cx="2060852" cy="26608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15" name="CHTIxManual_O-1" descr="A document with text on it&#10;&#10;Description automatically generated">
            <a:extLst>
              <a:ext uri="{FF2B5EF4-FFF2-40B4-BE49-F238E27FC236}">
                <a16:creationId xmlns:a16="http://schemas.microsoft.com/office/drawing/2014/main" id="{4940A74D-A6BE-638B-7752-4EE7E99618C5}"/>
              </a:ext>
            </a:extLst>
          </p:cNvPr>
          <p:cNvPicPr>
            <a:picLocks noChangeAspect="1"/>
          </p:cNvPicPr>
          <p:nvPr/>
        </p:nvPicPr>
        <p:blipFill>
          <a:blip r:embed="rId7"/>
          <a:stretch>
            <a:fillRect/>
          </a:stretch>
        </p:blipFill>
        <p:spPr>
          <a:xfrm rot="21349477">
            <a:off x="5908183" y="1381202"/>
            <a:ext cx="2060852" cy="2660891"/>
          </a:xfrm>
          <a:prstGeom prst="rect">
            <a:avLst/>
          </a:prstGeom>
          <a:ln>
            <a:solidFill>
              <a:schemeClr val="tx2"/>
            </a:solidFill>
          </a:ln>
          <a:effectLst>
            <a:outerShdw blurRad="50800" dist="38100" dir="2700000" sx="101000" sy="101000" algn="tl" rotWithShape="0">
              <a:prstClr val="black">
                <a:alpha val="40000"/>
              </a:prstClr>
            </a:outerShdw>
          </a:effectLst>
        </p:spPr>
      </p:pic>
      <p:pic>
        <p:nvPicPr>
          <p:cNvPr id="13" name="CHTIxManual_Cover" descr="A purple and white cover page&#10;&#10;Description automatically generated">
            <a:extLst>
              <a:ext uri="{FF2B5EF4-FFF2-40B4-BE49-F238E27FC236}">
                <a16:creationId xmlns:a16="http://schemas.microsoft.com/office/drawing/2014/main" id="{D6E67F10-9D07-96F3-0ADA-A93DB7F965D0}"/>
              </a:ext>
            </a:extLst>
          </p:cNvPr>
          <p:cNvPicPr>
            <a:picLocks noChangeAspect="1"/>
          </p:cNvPicPr>
          <p:nvPr/>
        </p:nvPicPr>
        <p:blipFill>
          <a:blip r:embed="rId8"/>
          <a:stretch>
            <a:fillRect/>
          </a:stretch>
        </p:blipFill>
        <p:spPr>
          <a:xfrm rot="21349477">
            <a:off x="5871488" y="1349500"/>
            <a:ext cx="2060852" cy="2660891"/>
          </a:xfrm>
          <a:prstGeom prst="rect">
            <a:avLst/>
          </a:prstGeom>
          <a:ln>
            <a:solidFill>
              <a:schemeClr val="tx2"/>
            </a:solidFill>
          </a:ln>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83816216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xit" presetSubtype="0" fill="hold" nodeType="clickEffect">
                                  <p:stCondLst>
                                    <p:cond delay="0"/>
                                  </p:stCondLst>
                                  <p:childTnLst>
                                    <p:animEffect transition="out" filter="fade">
                                      <p:cBhvr>
                                        <p:cTn id="46" dur="500"/>
                                        <p:tgtEl>
                                          <p:spTgt spid="13"/>
                                        </p:tgtEl>
                                      </p:cBhvr>
                                    </p:animEffect>
                                    <p:anim calcmode="lin" valueType="num">
                                      <p:cBhvr>
                                        <p:cTn id="47" dur="500"/>
                                        <p:tgtEl>
                                          <p:spTgt spid="13"/>
                                        </p:tgtEl>
                                        <p:attrNameLst>
                                          <p:attrName>ppt_x</p:attrName>
                                        </p:attrNameLst>
                                      </p:cBhvr>
                                      <p:tavLst>
                                        <p:tav tm="0">
                                          <p:val>
                                            <p:strVal val="ppt_x"/>
                                          </p:val>
                                        </p:tav>
                                        <p:tav tm="100000">
                                          <p:val>
                                            <p:strVal val="ppt_x"/>
                                          </p:val>
                                        </p:tav>
                                      </p:tavLst>
                                    </p:anim>
                                    <p:anim calcmode="lin" valueType="num">
                                      <p:cBhvr>
                                        <p:cTn id="48" dur="500"/>
                                        <p:tgtEl>
                                          <p:spTgt spid="13"/>
                                        </p:tgtEl>
                                        <p:attrNameLst>
                                          <p:attrName>ppt_y</p:attrName>
                                        </p:attrNameLst>
                                      </p:cBhvr>
                                      <p:tavLst>
                                        <p:tav tm="0">
                                          <p:val>
                                            <p:strVal val="ppt_y"/>
                                          </p:val>
                                        </p:tav>
                                        <p:tav tm="100000">
                                          <p:val>
                                            <p:strVal val="ppt_y-.1"/>
                                          </p:val>
                                        </p:tav>
                                      </p:tavLst>
                                    </p:anim>
                                    <p:set>
                                      <p:cBhvr>
                                        <p:cTn id="49" dur="1" fill="hold">
                                          <p:stCondLst>
                                            <p:cond delay="499"/>
                                          </p:stCondLst>
                                        </p:cTn>
                                        <p:tgtEl>
                                          <p:spTgt spid="13"/>
                                        </p:tgtEl>
                                        <p:attrNameLst>
                                          <p:attrName>style.visibility</p:attrName>
                                        </p:attrNameLst>
                                      </p:cBhvr>
                                      <p:to>
                                        <p:strVal val="hidden"/>
                                      </p:to>
                                    </p:set>
                                  </p:childTnLst>
                                </p:cTn>
                              </p:par>
                            </p:childTnLst>
                          </p:cTn>
                        </p:par>
                        <p:par>
                          <p:cTn id="50" fill="hold">
                            <p:stCondLst>
                              <p:cond delay="500"/>
                            </p:stCondLst>
                            <p:childTnLst>
                              <p:par>
                                <p:cTn id="51" presetID="47" presetClass="exit" presetSubtype="0" fill="hold" nodeType="afterEffect">
                                  <p:stCondLst>
                                    <p:cond delay="500"/>
                                  </p:stCondLst>
                                  <p:childTnLst>
                                    <p:animEffect transition="out" filter="fade">
                                      <p:cBhvr>
                                        <p:cTn id="52" dur="500"/>
                                        <p:tgtEl>
                                          <p:spTgt spid="15"/>
                                        </p:tgtEl>
                                      </p:cBhvr>
                                    </p:animEffect>
                                    <p:anim calcmode="lin" valueType="num">
                                      <p:cBhvr>
                                        <p:cTn id="53" dur="500"/>
                                        <p:tgtEl>
                                          <p:spTgt spid="15"/>
                                        </p:tgtEl>
                                        <p:attrNameLst>
                                          <p:attrName>ppt_x</p:attrName>
                                        </p:attrNameLst>
                                      </p:cBhvr>
                                      <p:tavLst>
                                        <p:tav tm="0">
                                          <p:val>
                                            <p:strVal val="ppt_x"/>
                                          </p:val>
                                        </p:tav>
                                        <p:tav tm="100000">
                                          <p:val>
                                            <p:strVal val="ppt_x"/>
                                          </p:val>
                                        </p:tav>
                                      </p:tavLst>
                                    </p:anim>
                                    <p:anim calcmode="lin" valueType="num">
                                      <p:cBhvr>
                                        <p:cTn id="54" dur="500"/>
                                        <p:tgtEl>
                                          <p:spTgt spid="15"/>
                                        </p:tgtEl>
                                        <p:attrNameLst>
                                          <p:attrName>ppt_y</p:attrName>
                                        </p:attrNameLst>
                                      </p:cBhvr>
                                      <p:tavLst>
                                        <p:tav tm="0">
                                          <p:val>
                                            <p:strVal val="ppt_y"/>
                                          </p:val>
                                        </p:tav>
                                        <p:tav tm="100000">
                                          <p:val>
                                            <p:strVal val="ppt_y-.1"/>
                                          </p:val>
                                        </p:tav>
                                      </p:tavLst>
                                    </p:anim>
                                    <p:set>
                                      <p:cBhvr>
                                        <p:cTn id="55" dur="1" fill="hold">
                                          <p:stCondLst>
                                            <p:cond delay="499"/>
                                          </p:stCondLst>
                                        </p:cTn>
                                        <p:tgtEl>
                                          <p:spTgt spid="15"/>
                                        </p:tgtEl>
                                        <p:attrNameLst>
                                          <p:attrName>style.visibility</p:attrName>
                                        </p:attrNameLst>
                                      </p:cBhvr>
                                      <p:to>
                                        <p:strVal val="hidden"/>
                                      </p:to>
                                    </p:set>
                                  </p:childTnLst>
                                </p:cTn>
                              </p:par>
                            </p:childTnLst>
                          </p:cTn>
                        </p:par>
                        <p:par>
                          <p:cTn id="56" fill="hold">
                            <p:stCondLst>
                              <p:cond delay="1500"/>
                            </p:stCondLst>
                            <p:childTnLst>
                              <p:par>
                                <p:cTn id="57" presetID="47" presetClass="exit" presetSubtype="0" fill="hold" nodeType="afterEffect">
                                  <p:stCondLst>
                                    <p:cond delay="500"/>
                                  </p:stCondLst>
                                  <p:childTnLst>
                                    <p:animEffect transition="out" filter="fade">
                                      <p:cBhvr>
                                        <p:cTn id="58" dur="500"/>
                                        <p:tgtEl>
                                          <p:spTgt spid="17"/>
                                        </p:tgtEl>
                                      </p:cBhvr>
                                    </p:animEffect>
                                    <p:anim calcmode="lin" valueType="num">
                                      <p:cBhvr>
                                        <p:cTn id="59" dur="500"/>
                                        <p:tgtEl>
                                          <p:spTgt spid="17"/>
                                        </p:tgtEl>
                                        <p:attrNameLst>
                                          <p:attrName>ppt_x</p:attrName>
                                        </p:attrNameLst>
                                      </p:cBhvr>
                                      <p:tavLst>
                                        <p:tav tm="0">
                                          <p:val>
                                            <p:strVal val="ppt_x"/>
                                          </p:val>
                                        </p:tav>
                                        <p:tav tm="100000">
                                          <p:val>
                                            <p:strVal val="ppt_x"/>
                                          </p:val>
                                        </p:tav>
                                      </p:tavLst>
                                    </p:anim>
                                    <p:anim calcmode="lin" valueType="num">
                                      <p:cBhvr>
                                        <p:cTn id="60" dur="500"/>
                                        <p:tgtEl>
                                          <p:spTgt spid="17"/>
                                        </p:tgtEl>
                                        <p:attrNameLst>
                                          <p:attrName>ppt_y</p:attrName>
                                        </p:attrNameLst>
                                      </p:cBhvr>
                                      <p:tavLst>
                                        <p:tav tm="0">
                                          <p:val>
                                            <p:strVal val="ppt_y"/>
                                          </p:val>
                                        </p:tav>
                                        <p:tav tm="100000">
                                          <p:val>
                                            <p:strVal val="ppt_y-.1"/>
                                          </p:val>
                                        </p:tav>
                                      </p:tavLst>
                                    </p:anim>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A0ED-CB32-2923-AB92-D6A013704606}"/>
              </a:ext>
            </a:extLst>
          </p:cNvPr>
          <p:cNvSpPr>
            <a:spLocks noGrp="1"/>
          </p:cNvSpPr>
          <p:nvPr>
            <p:ph type="title"/>
          </p:nvPr>
        </p:nvSpPr>
        <p:spPr/>
        <p:txBody>
          <a:bodyPr>
            <a:normAutofit fontScale="90000"/>
          </a:bodyPr>
          <a:lstStyle/>
          <a:p>
            <a:r>
              <a:rPr lang="en-US" dirty="0"/>
              <a:t>But this was a randomized clinical trial (RCT)</a:t>
            </a:r>
          </a:p>
        </p:txBody>
      </p:sp>
      <p:sp>
        <p:nvSpPr>
          <p:cNvPr id="4" name="Slide Number Placeholder 3">
            <a:extLst>
              <a:ext uri="{FF2B5EF4-FFF2-40B4-BE49-F238E27FC236}">
                <a16:creationId xmlns:a16="http://schemas.microsoft.com/office/drawing/2014/main" id="{EEDBE290-4358-4655-E7C1-3E9AA78ABCCB}"/>
              </a:ext>
            </a:extLst>
          </p:cNvPr>
          <p:cNvSpPr>
            <a:spLocks noGrp="1"/>
          </p:cNvSpPr>
          <p:nvPr>
            <p:ph type="sldNum" sz="quarter" idx="4"/>
          </p:nvPr>
        </p:nvSpPr>
        <p:spPr/>
        <p:txBody>
          <a:bodyPr/>
          <a:lstStyle/>
          <a:p>
            <a:fld id="{633B08E3-7A67-F449-BAD9-1131F0C352F9}" type="slidenum">
              <a:rPr lang="en-US" smtClean="0"/>
              <a:pPr/>
              <a:t>5</a:t>
            </a:fld>
            <a:endParaRPr lang="en-US"/>
          </a:p>
        </p:txBody>
      </p:sp>
      <p:sp>
        <p:nvSpPr>
          <p:cNvPr id="5" name="Footer Placeholder 4">
            <a:extLst>
              <a:ext uri="{FF2B5EF4-FFF2-40B4-BE49-F238E27FC236}">
                <a16:creationId xmlns:a16="http://schemas.microsoft.com/office/drawing/2014/main" id="{1CC3232F-99DF-8FF8-0339-429683D9A0E3}"/>
              </a:ext>
            </a:extLst>
          </p:cNvPr>
          <p:cNvSpPr>
            <a:spLocks noGrp="1"/>
          </p:cNvSpPr>
          <p:nvPr>
            <p:ph type="ftr" sz="quarter" idx="3"/>
          </p:nvPr>
        </p:nvSpPr>
        <p:spPr/>
        <p:txBody>
          <a:bodyPr/>
          <a:lstStyle/>
          <a:p>
            <a:r>
              <a:rPr lang="en-US" dirty="0"/>
              <a:t>Co-Design</a:t>
            </a:r>
          </a:p>
          <a:p>
            <a:endParaRPr lang="en-US" dirty="0"/>
          </a:p>
        </p:txBody>
      </p:sp>
      <p:sp>
        <p:nvSpPr>
          <p:cNvPr id="8" name="Oval 7">
            <a:extLst>
              <a:ext uri="{FF2B5EF4-FFF2-40B4-BE49-F238E27FC236}">
                <a16:creationId xmlns:a16="http://schemas.microsoft.com/office/drawing/2014/main" id="{A7ECC022-9C9D-38E4-9234-5F208C6AD75C}"/>
              </a:ext>
            </a:extLst>
          </p:cNvPr>
          <p:cNvSpPr/>
          <p:nvPr/>
        </p:nvSpPr>
        <p:spPr>
          <a:xfrm>
            <a:off x="3530695" y="911614"/>
            <a:ext cx="2082611" cy="2082611"/>
          </a:xfrm>
          <a:prstGeom prst="ellipse">
            <a:avLst/>
          </a:prstGeom>
          <a:solidFill>
            <a:srgbClr val="FFFF0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0" rIns="0" bIns="274320" rtlCol="0" anchor="ctr"/>
          <a:lstStyle/>
          <a:p>
            <a:pPr algn="ctr"/>
            <a:r>
              <a:rPr lang="en-US" sz="2100" b="1" dirty="0">
                <a:solidFill>
                  <a:schemeClr val="tx2"/>
                </a:solidFill>
                <a:latin typeface="Arial Rounded MT Bold" panose="020F0704030504030204" pitchFamily="34" charset="0"/>
              </a:rPr>
              <a:t>Internal</a:t>
            </a:r>
            <a:br>
              <a:rPr lang="en-US" sz="2100" b="1" dirty="0">
                <a:solidFill>
                  <a:schemeClr val="tx2"/>
                </a:solidFill>
                <a:latin typeface="Arial Rounded MT Bold" panose="020F0704030504030204" pitchFamily="34" charset="0"/>
              </a:rPr>
            </a:br>
            <a:r>
              <a:rPr lang="en-US" sz="2100" b="1" dirty="0">
                <a:solidFill>
                  <a:schemeClr val="tx2"/>
                </a:solidFill>
                <a:latin typeface="Arial Rounded MT Bold" panose="020F0704030504030204" pitchFamily="34" charset="0"/>
              </a:rPr>
              <a:t>Validity</a:t>
            </a:r>
          </a:p>
        </p:txBody>
      </p:sp>
      <p:sp>
        <p:nvSpPr>
          <p:cNvPr id="9" name="Oval 8">
            <a:extLst>
              <a:ext uri="{FF2B5EF4-FFF2-40B4-BE49-F238E27FC236}">
                <a16:creationId xmlns:a16="http://schemas.microsoft.com/office/drawing/2014/main" id="{77F3A7A7-B497-6EEB-FE12-3AB97FA3AC2D}"/>
              </a:ext>
            </a:extLst>
          </p:cNvPr>
          <p:cNvSpPr/>
          <p:nvPr/>
        </p:nvSpPr>
        <p:spPr>
          <a:xfrm>
            <a:off x="2717731" y="2209927"/>
            <a:ext cx="2082611" cy="2082611"/>
          </a:xfrm>
          <a:prstGeom prst="ellipse">
            <a:avLst/>
          </a:prstGeom>
          <a:solidFill>
            <a:srgbClr val="7030A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137160" rIns="137160" bIns="0" rtlCol="0" anchor="ctr"/>
          <a:lstStyle/>
          <a:p>
            <a:pPr algn="ctr"/>
            <a:r>
              <a:rPr lang="en-US" sz="2100" b="1" dirty="0">
                <a:solidFill>
                  <a:schemeClr val="tx2"/>
                </a:solidFill>
                <a:latin typeface="Arial Rounded MT Bold" panose="020F0704030504030204" pitchFamily="34" charset="0"/>
              </a:rPr>
              <a:t>External</a:t>
            </a:r>
            <a:br>
              <a:rPr lang="en-US" sz="2100" b="1" dirty="0">
                <a:solidFill>
                  <a:schemeClr val="tx2"/>
                </a:solidFill>
                <a:latin typeface="Arial Rounded MT Bold" panose="020F0704030504030204" pitchFamily="34" charset="0"/>
              </a:rPr>
            </a:br>
            <a:r>
              <a:rPr lang="en-US" sz="2100" b="1" dirty="0">
                <a:solidFill>
                  <a:schemeClr val="tx2"/>
                </a:solidFill>
                <a:latin typeface="Arial Rounded MT Bold" panose="020F0704030504030204" pitchFamily="34" charset="0"/>
              </a:rPr>
              <a:t>Validity</a:t>
            </a:r>
          </a:p>
        </p:txBody>
      </p:sp>
      <p:sp>
        <p:nvSpPr>
          <p:cNvPr id="10" name="Oval 9">
            <a:extLst>
              <a:ext uri="{FF2B5EF4-FFF2-40B4-BE49-F238E27FC236}">
                <a16:creationId xmlns:a16="http://schemas.microsoft.com/office/drawing/2014/main" id="{6B83C472-412F-A1A0-1104-A3253D47878E}"/>
              </a:ext>
            </a:extLst>
          </p:cNvPr>
          <p:cNvSpPr/>
          <p:nvPr/>
        </p:nvSpPr>
        <p:spPr>
          <a:xfrm>
            <a:off x="4343660" y="2209927"/>
            <a:ext cx="2082611" cy="2082611"/>
          </a:xfrm>
          <a:prstGeom prst="ellipse">
            <a:avLst/>
          </a:prstGeom>
          <a:solidFill>
            <a:srgbClr val="00B05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137160" tIns="137160" rIns="0" bIns="0" rtlCol="0" anchor="ctr"/>
          <a:lstStyle/>
          <a:p>
            <a:pPr algn="ctr"/>
            <a:r>
              <a:rPr lang="en-US" sz="2100" b="1" dirty="0">
                <a:solidFill>
                  <a:schemeClr val="tx2"/>
                </a:solidFill>
                <a:latin typeface="Arial Rounded MT Bold" panose="020F0704030504030204" pitchFamily="34" charset="0"/>
              </a:rPr>
              <a:t>Ethics</a:t>
            </a:r>
          </a:p>
        </p:txBody>
      </p:sp>
    </p:spTree>
    <p:extLst>
      <p:ext uri="{BB962C8B-B14F-4D97-AF65-F5344CB8AC3E}">
        <p14:creationId xmlns:p14="http://schemas.microsoft.com/office/powerpoint/2010/main" val="3929198029"/>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0725-61B2-B2D7-AA13-F2DC748AF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27A4E-F5B8-3B31-8C0C-FBEB8A97041E}"/>
              </a:ext>
            </a:extLst>
          </p:cNvPr>
          <p:cNvSpPr>
            <a:spLocks noGrp="1"/>
          </p:cNvSpPr>
          <p:nvPr>
            <p:ph type="title"/>
          </p:nvPr>
        </p:nvSpPr>
        <p:spPr>
          <a:xfrm>
            <a:off x="916048" y="384935"/>
            <a:ext cx="6777732" cy="320088"/>
          </a:xfrm>
        </p:spPr>
        <p:txBody>
          <a:bodyPr>
            <a:normAutofit fontScale="90000"/>
          </a:bodyPr>
          <a:lstStyle/>
          <a:p>
            <a:pPr algn="ctr"/>
            <a:r>
              <a:rPr lang="en-US" dirty="0"/>
              <a:t>Internal Validity</a:t>
            </a:r>
          </a:p>
        </p:txBody>
      </p:sp>
      <p:sp>
        <p:nvSpPr>
          <p:cNvPr id="4" name="Slide Number Placeholder 3">
            <a:extLst>
              <a:ext uri="{FF2B5EF4-FFF2-40B4-BE49-F238E27FC236}">
                <a16:creationId xmlns:a16="http://schemas.microsoft.com/office/drawing/2014/main" id="{1B09006B-DCA8-7D05-5A0E-95C7215A629D}"/>
              </a:ext>
            </a:extLst>
          </p:cNvPr>
          <p:cNvSpPr>
            <a:spLocks noGrp="1"/>
          </p:cNvSpPr>
          <p:nvPr>
            <p:ph type="sldNum" sz="quarter" idx="4"/>
          </p:nvPr>
        </p:nvSpPr>
        <p:spPr/>
        <p:txBody>
          <a:bodyPr/>
          <a:lstStyle/>
          <a:p>
            <a:fld id="{633B08E3-7A67-F449-BAD9-1131F0C352F9}" type="slidenum">
              <a:rPr lang="en-US" smtClean="0"/>
              <a:pPr/>
              <a:t>6</a:t>
            </a:fld>
            <a:endParaRPr lang="en-US"/>
          </a:p>
        </p:txBody>
      </p:sp>
      <p:sp>
        <p:nvSpPr>
          <p:cNvPr id="5" name="Footer Placeholder 4">
            <a:extLst>
              <a:ext uri="{FF2B5EF4-FFF2-40B4-BE49-F238E27FC236}">
                <a16:creationId xmlns:a16="http://schemas.microsoft.com/office/drawing/2014/main" id="{C1108849-A78C-5815-F0D3-EE460EA691C7}"/>
              </a:ext>
            </a:extLst>
          </p:cNvPr>
          <p:cNvSpPr>
            <a:spLocks noGrp="1"/>
          </p:cNvSpPr>
          <p:nvPr>
            <p:ph type="ftr" sz="quarter" idx="3"/>
          </p:nvPr>
        </p:nvSpPr>
        <p:spPr/>
        <p:txBody>
          <a:bodyPr/>
          <a:lstStyle/>
          <a:p>
            <a:r>
              <a:rPr lang="en-US" dirty="0"/>
              <a:t>Co-Design</a:t>
            </a:r>
          </a:p>
          <a:p>
            <a:endParaRPr lang="en-US" dirty="0"/>
          </a:p>
        </p:txBody>
      </p:sp>
      <p:sp>
        <p:nvSpPr>
          <p:cNvPr id="8" name="Oval 7">
            <a:extLst>
              <a:ext uri="{FF2B5EF4-FFF2-40B4-BE49-F238E27FC236}">
                <a16:creationId xmlns:a16="http://schemas.microsoft.com/office/drawing/2014/main" id="{40BFE566-18BF-9C73-3602-A6D1CF1CC141}"/>
              </a:ext>
            </a:extLst>
          </p:cNvPr>
          <p:cNvSpPr/>
          <p:nvPr/>
        </p:nvSpPr>
        <p:spPr>
          <a:xfrm>
            <a:off x="6784966" y="1036191"/>
            <a:ext cx="817431" cy="817431"/>
          </a:xfrm>
          <a:prstGeom prst="ellipse">
            <a:avLst/>
          </a:prstGeom>
          <a:solidFill>
            <a:srgbClr val="FFFF0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0" rIns="0" bIns="274320" rtlCol="0" anchor="ctr"/>
          <a:lstStyle/>
          <a:p>
            <a:pPr algn="ctr"/>
            <a:r>
              <a:rPr lang="en-US" sz="750" b="1" dirty="0">
                <a:solidFill>
                  <a:schemeClr val="tx2"/>
                </a:solidFill>
                <a:latin typeface="Arial Rounded MT Bold" panose="020F0704030504030204" pitchFamily="34" charset="0"/>
              </a:rPr>
              <a:t>Internal</a:t>
            </a:r>
            <a:br>
              <a:rPr lang="en-US" sz="750" b="1" dirty="0">
                <a:solidFill>
                  <a:schemeClr val="tx2"/>
                </a:solidFill>
                <a:latin typeface="Arial Rounded MT Bold" panose="020F0704030504030204" pitchFamily="34" charset="0"/>
              </a:rPr>
            </a:br>
            <a:r>
              <a:rPr lang="en-US" sz="750" b="1" dirty="0">
                <a:solidFill>
                  <a:schemeClr val="tx2"/>
                </a:solidFill>
                <a:latin typeface="Arial Rounded MT Bold" panose="020F0704030504030204" pitchFamily="34" charset="0"/>
              </a:rPr>
              <a:t>Validity</a:t>
            </a:r>
          </a:p>
        </p:txBody>
      </p:sp>
      <p:sp>
        <p:nvSpPr>
          <p:cNvPr id="9" name="Oval 8">
            <a:extLst>
              <a:ext uri="{FF2B5EF4-FFF2-40B4-BE49-F238E27FC236}">
                <a16:creationId xmlns:a16="http://schemas.microsoft.com/office/drawing/2014/main" id="{834E57F5-DD80-BEE6-785D-D51737BF9CB8}"/>
              </a:ext>
            </a:extLst>
          </p:cNvPr>
          <p:cNvSpPr/>
          <p:nvPr/>
        </p:nvSpPr>
        <p:spPr>
          <a:xfrm>
            <a:off x="6465875" y="1545783"/>
            <a:ext cx="817431" cy="817431"/>
          </a:xfrm>
          <a:prstGeom prst="ellipse">
            <a:avLst/>
          </a:prstGeom>
          <a:solidFill>
            <a:srgbClr val="7030A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137160" rIns="137160" bIns="0" rtlCol="0" anchor="ctr"/>
          <a:lstStyle/>
          <a:p>
            <a:pPr algn="ctr"/>
            <a:r>
              <a:rPr lang="en-US" sz="750" b="1" dirty="0">
                <a:solidFill>
                  <a:schemeClr val="bg1">
                    <a:lumMod val="85000"/>
                  </a:schemeClr>
                </a:solidFill>
                <a:latin typeface="Arial Rounded MT Bold" panose="020F0704030504030204" pitchFamily="34" charset="0"/>
              </a:rPr>
              <a:t>External</a:t>
            </a:r>
            <a:br>
              <a:rPr lang="en-US" sz="750" b="1" dirty="0">
                <a:solidFill>
                  <a:schemeClr val="bg1">
                    <a:lumMod val="85000"/>
                  </a:schemeClr>
                </a:solidFill>
                <a:latin typeface="Arial Rounded MT Bold" panose="020F0704030504030204" pitchFamily="34" charset="0"/>
              </a:rPr>
            </a:br>
            <a:r>
              <a:rPr lang="en-US" sz="750" b="1" dirty="0">
                <a:solidFill>
                  <a:schemeClr val="bg1">
                    <a:lumMod val="85000"/>
                  </a:schemeClr>
                </a:solidFill>
                <a:latin typeface="Arial Rounded MT Bold" panose="020F0704030504030204" pitchFamily="34" charset="0"/>
              </a:rPr>
              <a:t>Validity</a:t>
            </a:r>
          </a:p>
        </p:txBody>
      </p:sp>
      <p:sp>
        <p:nvSpPr>
          <p:cNvPr id="10" name="Oval 9">
            <a:extLst>
              <a:ext uri="{FF2B5EF4-FFF2-40B4-BE49-F238E27FC236}">
                <a16:creationId xmlns:a16="http://schemas.microsoft.com/office/drawing/2014/main" id="{039991A8-E888-E74C-3964-E5D12BD46A6E}"/>
              </a:ext>
            </a:extLst>
          </p:cNvPr>
          <p:cNvSpPr/>
          <p:nvPr/>
        </p:nvSpPr>
        <p:spPr>
          <a:xfrm>
            <a:off x="7104056" y="1545783"/>
            <a:ext cx="817431" cy="817431"/>
          </a:xfrm>
          <a:prstGeom prst="ellipse">
            <a:avLst/>
          </a:prstGeom>
          <a:solidFill>
            <a:srgbClr val="00B05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137160" tIns="137160" rIns="0" bIns="0" rtlCol="0" anchor="ctr"/>
          <a:lstStyle/>
          <a:p>
            <a:pPr algn="ctr"/>
            <a:r>
              <a:rPr lang="en-US" sz="750" b="1" dirty="0">
                <a:solidFill>
                  <a:schemeClr val="bg1">
                    <a:lumMod val="85000"/>
                  </a:schemeClr>
                </a:solidFill>
                <a:latin typeface="Arial Rounded MT Bold" panose="020F0704030504030204" pitchFamily="34" charset="0"/>
              </a:rPr>
              <a:t>Ethics</a:t>
            </a:r>
          </a:p>
        </p:txBody>
      </p:sp>
      <p:sp>
        <p:nvSpPr>
          <p:cNvPr id="6" name="Content Placeholder 2">
            <a:extLst>
              <a:ext uri="{FF2B5EF4-FFF2-40B4-BE49-F238E27FC236}">
                <a16:creationId xmlns:a16="http://schemas.microsoft.com/office/drawing/2014/main" id="{B8445C27-1EAD-7D09-85D8-2A54BAC4EB86}"/>
              </a:ext>
            </a:extLst>
          </p:cNvPr>
          <p:cNvSpPr>
            <a:spLocks noGrp="1"/>
          </p:cNvSpPr>
          <p:nvPr>
            <p:ph idx="1"/>
          </p:nvPr>
        </p:nvSpPr>
        <p:spPr>
          <a:xfrm>
            <a:off x="800100" y="1147011"/>
            <a:ext cx="7543800" cy="2853635"/>
          </a:xfrm>
        </p:spPr>
        <p:txBody>
          <a:bodyPr/>
          <a:lstStyle/>
          <a:p>
            <a:pPr>
              <a:spcAft>
                <a:spcPts val="450"/>
              </a:spcAft>
            </a:pPr>
            <a:r>
              <a:rPr lang="en-US" b="1" dirty="0">
                <a:solidFill>
                  <a:srgbClr val="C00000"/>
                </a:solidFill>
              </a:rPr>
              <a:t>Challenges</a:t>
            </a:r>
          </a:p>
          <a:p>
            <a:pPr marL="285750" indent="-285750">
              <a:spcAft>
                <a:spcPts val="450"/>
              </a:spcAft>
              <a:buFont typeface="Arial" panose="020B0604020202020204" pitchFamily="34" charset="0"/>
              <a:buChar char="•"/>
            </a:pPr>
            <a:r>
              <a:rPr lang="en-US" dirty="0"/>
              <a:t>Preserve experimental assignment</a:t>
            </a:r>
          </a:p>
          <a:p>
            <a:pPr lvl="1">
              <a:spcAft>
                <a:spcPts val="450"/>
              </a:spcAft>
            </a:pPr>
            <a:r>
              <a:rPr lang="en-US" sz="1500" dirty="0"/>
              <a:t>May not match end user’s ecology</a:t>
            </a:r>
          </a:p>
          <a:p>
            <a:pPr marL="285750" indent="-285750">
              <a:spcAft>
                <a:spcPts val="450"/>
              </a:spcAft>
              <a:buFont typeface="Arial" panose="020B0604020202020204" pitchFamily="34" charset="0"/>
              <a:buChar char="•"/>
            </a:pPr>
            <a:r>
              <a:rPr lang="en-US" dirty="0"/>
              <a:t>Prevent “contamination”</a:t>
            </a:r>
          </a:p>
          <a:p>
            <a:pPr lvl="1">
              <a:spcAft>
                <a:spcPts val="450"/>
              </a:spcAft>
            </a:pPr>
            <a:r>
              <a:rPr lang="en-US" sz="1500" dirty="0"/>
              <a:t>Access to some or all dashboards are restricted to vetted user accounts with password protection</a:t>
            </a:r>
          </a:p>
          <a:p>
            <a:pPr lvl="1">
              <a:spcAft>
                <a:spcPts val="450"/>
              </a:spcAft>
            </a:pPr>
            <a:r>
              <a:rPr lang="en-US" sz="1500" dirty="0"/>
              <a:t>Exporting visualizations/data prohibited</a:t>
            </a:r>
            <a:endParaRPr lang="en-US" sz="1800" dirty="0"/>
          </a:p>
        </p:txBody>
      </p:sp>
    </p:spTree>
    <p:extLst>
      <p:ext uri="{BB962C8B-B14F-4D97-AF65-F5344CB8AC3E}">
        <p14:creationId xmlns:p14="http://schemas.microsoft.com/office/powerpoint/2010/main" val="318459374"/>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D589B-0FF2-A081-9488-FC07F8228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F2F0EE-65F0-495D-E38D-5A242BF5D8F8}"/>
              </a:ext>
            </a:extLst>
          </p:cNvPr>
          <p:cNvSpPr>
            <a:spLocks noGrp="1"/>
          </p:cNvSpPr>
          <p:nvPr>
            <p:ph type="title"/>
          </p:nvPr>
        </p:nvSpPr>
        <p:spPr/>
        <p:txBody>
          <a:bodyPr>
            <a:normAutofit fontScale="90000"/>
          </a:bodyPr>
          <a:lstStyle/>
          <a:p>
            <a:pPr algn="ctr"/>
            <a:r>
              <a:rPr lang="en-US" dirty="0"/>
              <a:t>External Validity</a:t>
            </a:r>
          </a:p>
        </p:txBody>
      </p:sp>
      <p:sp>
        <p:nvSpPr>
          <p:cNvPr id="4" name="Slide Number Placeholder 3">
            <a:extLst>
              <a:ext uri="{FF2B5EF4-FFF2-40B4-BE49-F238E27FC236}">
                <a16:creationId xmlns:a16="http://schemas.microsoft.com/office/drawing/2014/main" id="{CF307D83-658E-64D1-9150-E84ABECE8AC1}"/>
              </a:ext>
            </a:extLst>
          </p:cNvPr>
          <p:cNvSpPr>
            <a:spLocks noGrp="1"/>
          </p:cNvSpPr>
          <p:nvPr>
            <p:ph type="sldNum" sz="quarter" idx="4"/>
          </p:nvPr>
        </p:nvSpPr>
        <p:spPr/>
        <p:txBody>
          <a:bodyPr/>
          <a:lstStyle/>
          <a:p>
            <a:fld id="{633B08E3-7A67-F449-BAD9-1131F0C352F9}" type="slidenum">
              <a:rPr lang="en-US" smtClean="0"/>
              <a:pPr/>
              <a:t>7</a:t>
            </a:fld>
            <a:endParaRPr lang="en-US"/>
          </a:p>
        </p:txBody>
      </p:sp>
      <p:sp>
        <p:nvSpPr>
          <p:cNvPr id="5" name="Footer Placeholder 4">
            <a:extLst>
              <a:ext uri="{FF2B5EF4-FFF2-40B4-BE49-F238E27FC236}">
                <a16:creationId xmlns:a16="http://schemas.microsoft.com/office/drawing/2014/main" id="{1B2687C4-ACD9-BCBC-44DD-55AD8BA8A0CD}"/>
              </a:ext>
            </a:extLst>
          </p:cNvPr>
          <p:cNvSpPr>
            <a:spLocks noGrp="1"/>
          </p:cNvSpPr>
          <p:nvPr>
            <p:ph type="ftr" sz="quarter" idx="3"/>
          </p:nvPr>
        </p:nvSpPr>
        <p:spPr/>
        <p:txBody>
          <a:bodyPr/>
          <a:lstStyle/>
          <a:p>
            <a:r>
              <a:rPr lang="en-US" dirty="0"/>
              <a:t>Co-Design</a:t>
            </a:r>
          </a:p>
          <a:p>
            <a:endParaRPr lang="en-US" dirty="0"/>
          </a:p>
        </p:txBody>
      </p:sp>
      <p:sp>
        <p:nvSpPr>
          <p:cNvPr id="8" name="Oval 7">
            <a:extLst>
              <a:ext uri="{FF2B5EF4-FFF2-40B4-BE49-F238E27FC236}">
                <a16:creationId xmlns:a16="http://schemas.microsoft.com/office/drawing/2014/main" id="{69306E82-87C8-D6D7-FE48-CB4A10F6D05A}"/>
              </a:ext>
            </a:extLst>
          </p:cNvPr>
          <p:cNvSpPr/>
          <p:nvPr/>
        </p:nvSpPr>
        <p:spPr>
          <a:xfrm>
            <a:off x="7741179" y="813062"/>
            <a:ext cx="817431" cy="817431"/>
          </a:xfrm>
          <a:prstGeom prst="ellipse">
            <a:avLst/>
          </a:prstGeom>
          <a:solidFill>
            <a:srgbClr val="FFFF0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0" rIns="0" bIns="274320" rtlCol="0" anchor="ctr"/>
          <a:lstStyle/>
          <a:p>
            <a:pPr algn="ctr"/>
            <a:r>
              <a:rPr lang="en-US" sz="750" b="1" dirty="0">
                <a:solidFill>
                  <a:schemeClr val="bg1">
                    <a:lumMod val="85000"/>
                  </a:schemeClr>
                </a:solidFill>
                <a:latin typeface="Arial Rounded MT Bold" panose="020F0704030504030204" pitchFamily="34" charset="0"/>
              </a:rPr>
              <a:t>Internal</a:t>
            </a:r>
            <a:br>
              <a:rPr lang="en-US" sz="750" b="1" dirty="0">
                <a:solidFill>
                  <a:schemeClr val="bg1">
                    <a:lumMod val="85000"/>
                  </a:schemeClr>
                </a:solidFill>
                <a:latin typeface="Arial Rounded MT Bold" panose="020F0704030504030204" pitchFamily="34" charset="0"/>
              </a:rPr>
            </a:br>
            <a:r>
              <a:rPr lang="en-US" sz="750" b="1" dirty="0">
                <a:solidFill>
                  <a:schemeClr val="bg1">
                    <a:lumMod val="85000"/>
                  </a:schemeClr>
                </a:solidFill>
                <a:latin typeface="Arial Rounded MT Bold" panose="020F0704030504030204" pitchFamily="34" charset="0"/>
              </a:rPr>
              <a:t>Validity</a:t>
            </a:r>
          </a:p>
        </p:txBody>
      </p:sp>
      <p:sp>
        <p:nvSpPr>
          <p:cNvPr id="9" name="Oval 8">
            <a:extLst>
              <a:ext uri="{FF2B5EF4-FFF2-40B4-BE49-F238E27FC236}">
                <a16:creationId xmlns:a16="http://schemas.microsoft.com/office/drawing/2014/main" id="{77E8F018-616E-E283-8024-6A998CABAA16}"/>
              </a:ext>
            </a:extLst>
          </p:cNvPr>
          <p:cNvSpPr/>
          <p:nvPr/>
        </p:nvSpPr>
        <p:spPr>
          <a:xfrm>
            <a:off x="7422088" y="1322654"/>
            <a:ext cx="817431" cy="817431"/>
          </a:xfrm>
          <a:prstGeom prst="ellipse">
            <a:avLst/>
          </a:prstGeom>
          <a:solidFill>
            <a:srgbClr val="7030A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137160" rIns="137160" bIns="0" rtlCol="0" anchor="ctr"/>
          <a:lstStyle/>
          <a:p>
            <a:pPr algn="ctr"/>
            <a:r>
              <a:rPr lang="en-US" sz="750" b="1" dirty="0">
                <a:solidFill>
                  <a:schemeClr val="tx2"/>
                </a:solidFill>
                <a:latin typeface="Arial Rounded MT Bold" panose="020F0704030504030204" pitchFamily="34" charset="0"/>
              </a:rPr>
              <a:t>External</a:t>
            </a:r>
            <a:br>
              <a:rPr lang="en-US" sz="750" b="1" dirty="0">
                <a:solidFill>
                  <a:schemeClr val="tx2"/>
                </a:solidFill>
                <a:latin typeface="Arial Rounded MT Bold" panose="020F0704030504030204" pitchFamily="34" charset="0"/>
              </a:rPr>
            </a:br>
            <a:r>
              <a:rPr lang="en-US" sz="750" b="1" dirty="0">
                <a:solidFill>
                  <a:schemeClr val="tx2"/>
                </a:solidFill>
                <a:latin typeface="Arial Rounded MT Bold" panose="020F0704030504030204" pitchFamily="34" charset="0"/>
              </a:rPr>
              <a:t>Validity</a:t>
            </a:r>
          </a:p>
        </p:txBody>
      </p:sp>
      <p:sp>
        <p:nvSpPr>
          <p:cNvPr id="10" name="Oval 9">
            <a:extLst>
              <a:ext uri="{FF2B5EF4-FFF2-40B4-BE49-F238E27FC236}">
                <a16:creationId xmlns:a16="http://schemas.microsoft.com/office/drawing/2014/main" id="{F31E18FD-3361-2E79-24A5-0928175FA3CD}"/>
              </a:ext>
            </a:extLst>
          </p:cNvPr>
          <p:cNvSpPr/>
          <p:nvPr/>
        </p:nvSpPr>
        <p:spPr>
          <a:xfrm>
            <a:off x="8060269" y="1322654"/>
            <a:ext cx="817431" cy="817431"/>
          </a:xfrm>
          <a:prstGeom prst="ellipse">
            <a:avLst/>
          </a:prstGeom>
          <a:solidFill>
            <a:srgbClr val="00B05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137160" tIns="137160" rIns="0" bIns="0" rtlCol="0" anchor="ctr"/>
          <a:lstStyle/>
          <a:p>
            <a:pPr algn="ctr"/>
            <a:r>
              <a:rPr lang="en-US" sz="750" b="1" dirty="0">
                <a:solidFill>
                  <a:schemeClr val="bg1">
                    <a:lumMod val="85000"/>
                  </a:schemeClr>
                </a:solidFill>
                <a:latin typeface="Arial Rounded MT Bold" panose="020F0704030504030204" pitchFamily="34" charset="0"/>
              </a:rPr>
              <a:t>Ethics</a:t>
            </a:r>
          </a:p>
        </p:txBody>
      </p:sp>
      <p:sp>
        <p:nvSpPr>
          <p:cNvPr id="6" name="Content Placeholder 2">
            <a:extLst>
              <a:ext uri="{FF2B5EF4-FFF2-40B4-BE49-F238E27FC236}">
                <a16:creationId xmlns:a16="http://schemas.microsoft.com/office/drawing/2014/main" id="{B918D107-6251-4214-7A03-1EAE515B7BDA}"/>
              </a:ext>
            </a:extLst>
          </p:cNvPr>
          <p:cNvSpPr>
            <a:spLocks noGrp="1"/>
          </p:cNvSpPr>
          <p:nvPr>
            <p:ph idx="1"/>
          </p:nvPr>
        </p:nvSpPr>
        <p:spPr>
          <a:xfrm>
            <a:off x="714483" y="1098884"/>
            <a:ext cx="6707605" cy="2903680"/>
          </a:xfrm>
        </p:spPr>
        <p:txBody>
          <a:bodyPr>
            <a:normAutofit/>
          </a:bodyPr>
          <a:lstStyle/>
          <a:p>
            <a:pPr>
              <a:lnSpc>
                <a:spcPct val="95000"/>
              </a:lnSpc>
            </a:pPr>
            <a:r>
              <a:rPr lang="en-US" sz="2000" b="1" dirty="0">
                <a:solidFill>
                  <a:srgbClr val="C00000"/>
                </a:solidFill>
              </a:rPr>
              <a:t>Challenges</a:t>
            </a:r>
          </a:p>
          <a:p>
            <a:pPr marL="285750" indent="-285750">
              <a:lnSpc>
                <a:spcPct val="95000"/>
              </a:lnSpc>
              <a:buFont typeface="Arial" panose="020B0604020202020204" pitchFamily="34" charset="0"/>
              <a:buChar char="•"/>
            </a:pPr>
            <a:r>
              <a:rPr lang="en-US" sz="2000" dirty="0"/>
              <a:t>Researchers have high data literacy that may not be matched by target user base/audience</a:t>
            </a:r>
          </a:p>
          <a:p>
            <a:pPr marL="285750" indent="-285750">
              <a:lnSpc>
                <a:spcPct val="95000"/>
              </a:lnSpc>
              <a:buFont typeface="Arial" panose="020B0604020202020204" pitchFamily="34" charset="0"/>
              <a:buChar char="•"/>
            </a:pPr>
            <a:r>
              <a:rPr lang="en-US" sz="2000" dirty="0"/>
              <a:t>Research tasks set/constrain:</a:t>
            </a:r>
          </a:p>
          <a:p>
            <a:pPr lvl="1">
              <a:lnSpc>
                <a:spcPct val="95000"/>
              </a:lnSpc>
            </a:pPr>
            <a:r>
              <a:rPr lang="en-US" sz="1600" dirty="0"/>
              <a:t>Timeline</a:t>
            </a:r>
          </a:p>
          <a:p>
            <a:pPr lvl="1">
              <a:lnSpc>
                <a:spcPct val="95000"/>
              </a:lnSpc>
            </a:pPr>
            <a:r>
              <a:rPr lang="en-US" sz="1600" dirty="0"/>
              <a:t>End user’s workflow</a:t>
            </a:r>
          </a:p>
          <a:p>
            <a:pPr marL="285750" indent="-285750">
              <a:lnSpc>
                <a:spcPct val="95000"/>
              </a:lnSpc>
              <a:buFont typeface="Arial" panose="020B0604020202020204" pitchFamily="34" charset="0"/>
              <a:buChar char="•"/>
            </a:pPr>
            <a:r>
              <a:rPr lang="en-US" sz="2000" dirty="0"/>
              <a:t>Standardization limits/constrains variability across sites, over time, data sources, etc.</a:t>
            </a:r>
          </a:p>
        </p:txBody>
      </p:sp>
    </p:spTree>
    <p:extLst>
      <p:ext uri="{BB962C8B-B14F-4D97-AF65-F5344CB8AC3E}">
        <p14:creationId xmlns:p14="http://schemas.microsoft.com/office/powerpoint/2010/main" val="448931529"/>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E785-CD34-3A18-4326-349DAE345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0C6D6-6B5B-9036-72E6-AB1D2936C491}"/>
              </a:ext>
            </a:extLst>
          </p:cNvPr>
          <p:cNvSpPr>
            <a:spLocks noGrp="1"/>
          </p:cNvSpPr>
          <p:nvPr>
            <p:ph type="title"/>
          </p:nvPr>
        </p:nvSpPr>
        <p:spPr/>
        <p:txBody>
          <a:bodyPr>
            <a:normAutofit fontScale="90000"/>
          </a:bodyPr>
          <a:lstStyle/>
          <a:p>
            <a:pPr algn="ctr"/>
            <a:r>
              <a:rPr lang="en-US" dirty="0"/>
              <a:t>Ethics</a:t>
            </a:r>
          </a:p>
        </p:txBody>
      </p:sp>
      <p:sp>
        <p:nvSpPr>
          <p:cNvPr id="4" name="Slide Number Placeholder 3">
            <a:extLst>
              <a:ext uri="{FF2B5EF4-FFF2-40B4-BE49-F238E27FC236}">
                <a16:creationId xmlns:a16="http://schemas.microsoft.com/office/drawing/2014/main" id="{3ABD1B5E-7834-0C16-DEF0-04B3B461379A}"/>
              </a:ext>
            </a:extLst>
          </p:cNvPr>
          <p:cNvSpPr>
            <a:spLocks noGrp="1"/>
          </p:cNvSpPr>
          <p:nvPr>
            <p:ph type="sldNum" sz="quarter" idx="4"/>
          </p:nvPr>
        </p:nvSpPr>
        <p:spPr/>
        <p:txBody>
          <a:bodyPr/>
          <a:lstStyle/>
          <a:p>
            <a:fld id="{633B08E3-7A67-F449-BAD9-1131F0C352F9}" type="slidenum">
              <a:rPr lang="en-US" smtClean="0"/>
              <a:pPr/>
              <a:t>8</a:t>
            </a:fld>
            <a:endParaRPr lang="en-US"/>
          </a:p>
        </p:txBody>
      </p:sp>
      <p:sp>
        <p:nvSpPr>
          <p:cNvPr id="5" name="Footer Placeholder 4">
            <a:extLst>
              <a:ext uri="{FF2B5EF4-FFF2-40B4-BE49-F238E27FC236}">
                <a16:creationId xmlns:a16="http://schemas.microsoft.com/office/drawing/2014/main" id="{FFE743BD-AB70-5F79-AD78-07D8E1BBF6FF}"/>
              </a:ext>
            </a:extLst>
          </p:cNvPr>
          <p:cNvSpPr>
            <a:spLocks noGrp="1"/>
          </p:cNvSpPr>
          <p:nvPr>
            <p:ph type="ftr" sz="quarter" idx="3"/>
          </p:nvPr>
        </p:nvSpPr>
        <p:spPr/>
        <p:txBody>
          <a:bodyPr/>
          <a:lstStyle/>
          <a:p>
            <a:r>
              <a:rPr lang="en-US" dirty="0"/>
              <a:t>Co-Design</a:t>
            </a:r>
          </a:p>
          <a:p>
            <a:endParaRPr lang="en-US" dirty="0"/>
          </a:p>
        </p:txBody>
      </p:sp>
      <p:sp>
        <p:nvSpPr>
          <p:cNvPr id="8" name="Oval 7">
            <a:extLst>
              <a:ext uri="{FF2B5EF4-FFF2-40B4-BE49-F238E27FC236}">
                <a16:creationId xmlns:a16="http://schemas.microsoft.com/office/drawing/2014/main" id="{6B1A9D3C-8A7E-4312-7BF1-249AA2357679}"/>
              </a:ext>
            </a:extLst>
          </p:cNvPr>
          <p:cNvSpPr/>
          <p:nvPr/>
        </p:nvSpPr>
        <p:spPr>
          <a:xfrm>
            <a:off x="6987825" y="854060"/>
            <a:ext cx="817431" cy="817431"/>
          </a:xfrm>
          <a:prstGeom prst="ellipse">
            <a:avLst/>
          </a:prstGeom>
          <a:solidFill>
            <a:srgbClr val="FFFF0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0" rIns="0" bIns="274320" rtlCol="0" anchor="ctr"/>
          <a:lstStyle/>
          <a:p>
            <a:pPr algn="ctr"/>
            <a:r>
              <a:rPr lang="en-US" sz="750" b="1" dirty="0">
                <a:solidFill>
                  <a:schemeClr val="bg1">
                    <a:lumMod val="85000"/>
                  </a:schemeClr>
                </a:solidFill>
                <a:latin typeface="Arial Rounded MT Bold" panose="020F0704030504030204" pitchFamily="34" charset="0"/>
              </a:rPr>
              <a:t>Internal</a:t>
            </a:r>
            <a:br>
              <a:rPr lang="en-US" sz="750" b="1" dirty="0">
                <a:solidFill>
                  <a:schemeClr val="bg1">
                    <a:lumMod val="85000"/>
                  </a:schemeClr>
                </a:solidFill>
                <a:latin typeface="Arial Rounded MT Bold" panose="020F0704030504030204" pitchFamily="34" charset="0"/>
              </a:rPr>
            </a:br>
            <a:r>
              <a:rPr lang="en-US" sz="750" b="1" dirty="0">
                <a:solidFill>
                  <a:schemeClr val="bg1">
                    <a:lumMod val="85000"/>
                  </a:schemeClr>
                </a:solidFill>
                <a:latin typeface="Arial Rounded MT Bold" panose="020F0704030504030204" pitchFamily="34" charset="0"/>
              </a:rPr>
              <a:t>Validity</a:t>
            </a:r>
          </a:p>
        </p:txBody>
      </p:sp>
      <p:sp>
        <p:nvSpPr>
          <p:cNvPr id="9" name="Oval 8">
            <a:extLst>
              <a:ext uri="{FF2B5EF4-FFF2-40B4-BE49-F238E27FC236}">
                <a16:creationId xmlns:a16="http://schemas.microsoft.com/office/drawing/2014/main" id="{BF4FA316-3E01-F747-70EC-64B01DEB4F35}"/>
              </a:ext>
            </a:extLst>
          </p:cNvPr>
          <p:cNvSpPr/>
          <p:nvPr/>
        </p:nvSpPr>
        <p:spPr>
          <a:xfrm>
            <a:off x="6668734" y="1363652"/>
            <a:ext cx="817431" cy="817431"/>
          </a:xfrm>
          <a:prstGeom prst="ellipse">
            <a:avLst/>
          </a:prstGeom>
          <a:solidFill>
            <a:srgbClr val="7030A0">
              <a:alpha val="10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137160" rIns="137160" bIns="0" rtlCol="0" anchor="ctr"/>
          <a:lstStyle/>
          <a:p>
            <a:pPr algn="ctr"/>
            <a:r>
              <a:rPr lang="en-US" sz="750" b="1" dirty="0">
                <a:solidFill>
                  <a:schemeClr val="bg1">
                    <a:lumMod val="85000"/>
                  </a:schemeClr>
                </a:solidFill>
                <a:latin typeface="Arial Rounded MT Bold" panose="020F0704030504030204" pitchFamily="34" charset="0"/>
              </a:rPr>
              <a:t>External</a:t>
            </a:r>
            <a:br>
              <a:rPr lang="en-US" sz="750" b="1" dirty="0">
                <a:solidFill>
                  <a:schemeClr val="bg1">
                    <a:lumMod val="85000"/>
                  </a:schemeClr>
                </a:solidFill>
                <a:latin typeface="Arial Rounded MT Bold" panose="020F0704030504030204" pitchFamily="34" charset="0"/>
              </a:rPr>
            </a:br>
            <a:r>
              <a:rPr lang="en-US" sz="750" b="1" dirty="0">
                <a:solidFill>
                  <a:schemeClr val="bg1">
                    <a:lumMod val="85000"/>
                  </a:schemeClr>
                </a:solidFill>
                <a:latin typeface="Arial Rounded MT Bold" panose="020F0704030504030204" pitchFamily="34" charset="0"/>
              </a:rPr>
              <a:t>Validity</a:t>
            </a:r>
          </a:p>
        </p:txBody>
      </p:sp>
      <p:sp>
        <p:nvSpPr>
          <p:cNvPr id="10" name="Oval 9">
            <a:extLst>
              <a:ext uri="{FF2B5EF4-FFF2-40B4-BE49-F238E27FC236}">
                <a16:creationId xmlns:a16="http://schemas.microsoft.com/office/drawing/2014/main" id="{D22DB156-7F16-6321-5681-8446C76AF48C}"/>
              </a:ext>
            </a:extLst>
          </p:cNvPr>
          <p:cNvSpPr/>
          <p:nvPr/>
        </p:nvSpPr>
        <p:spPr>
          <a:xfrm>
            <a:off x="7306915" y="1363652"/>
            <a:ext cx="817431" cy="817431"/>
          </a:xfrm>
          <a:prstGeom prst="ellipse">
            <a:avLst/>
          </a:prstGeom>
          <a:solidFill>
            <a:srgbClr val="00B05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137160" tIns="137160" rIns="0" bIns="0" rtlCol="0" anchor="ctr"/>
          <a:lstStyle/>
          <a:p>
            <a:pPr algn="ctr"/>
            <a:r>
              <a:rPr lang="en-US" sz="750" b="1" dirty="0">
                <a:solidFill>
                  <a:schemeClr val="tx2"/>
                </a:solidFill>
                <a:latin typeface="Arial Rounded MT Bold" panose="020F0704030504030204" pitchFamily="34" charset="0"/>
              </a:rPr>
              <a:t>Ethics</a:t>
            </a:r>
          </a:p>
        </p:txBody>
      </p:sp>
      <p:sp>
        <p:nvSpPr>
          <p:cNvPr id="6" name="Content Placeholder 2">
            <a:extLst>
              <a:ext uri="{FF2B5EF4-FFF2-40B4-BE49-F238E27FC236}">
                <a16:creationId xmlns:a16="http://schemas.microsoft.com/office/drawing/2014/main" id="{A4977653-AAFB-3358-41F4-734B37DA90B6}"/>
              </a:ext>
            </a:extLst>
          </p:cNvPr>
          <p:cNvSpPr>
            <a:spLocks noGrp="1"/>
          </p:cNvSpPr>
          <p:nvPr>
            <p:ph idx="1"/>
          </p:nvPr>
        </p:nvSpPr>
        <p:spPr>
          <a:xfrm>
            <a:off x="800100" y="1179095"/>
            <a:ext cx="7543800" cy="2947259"/>
          </a:xfrm>
        </p:spPr>
        <p:txBody>
          <a:bodyPr/>
          <a:lstStyle/>
          <a:p>
            <a:pPr>
              <a:spcBef>
                <a:spcPts val="0"/>
              </a:spcBef>
              <a:spcAft>
                <a:spcPts val="450"/>
              </a:spcAft>
            </a:pPr>
            <a:r>
              <a:rPr lang="en-US" sz="2000" b="1" dirty="0">
                <a:solidFill>
                  <a:srgbClr val="C00000"/>
                </a:solidFill>
              </a:rPr>
              <a:t>Challenges</a:t>
            </a:r>
          </a:p>
          <a:p>
            <a:pPr marL="285750" indent="-285750">
              <a:spcBef>
                <a:spcPts val="0"/>
              </a:spcBef>
              <a:spcAft>
                <a:spcPts val="450"/>
              </a:spcAft>
              <a:buFont typeface="Arial" panose="020B0604020202020204" pitchFamily="34" charset="0"/>
              <a:buChar char="•"/>
            </a:pPr>
            <a:r>
              <a:rPr lang="en-US" sz="2000" dirty="0"/>
              <a:t>Protected information</a:t>
            </a:r>
          </a:p>
          <a:p>
            <a:pPr marL="285750" indent="-285750">
              <a:spcBef>
                <a:spcPts val="0"/>
              </a:spcBef>
              <a:spcAft>
                <a:spcPts val="450"/>
              </a:spcAft>
              <a:buFont typeface="Arial" panose="020B0604020202020204" pitchFamily="34" charset="0"/>
              <a:buChar char="•"/>
            </a:pPr>
            <a:r>
              <a:rPr lang="en-US" sz="2000" dirty="0"/>
              <a:t>Sensitive information</a:t>
            </a:r>
          </a:p>
          <a:p>
            <a:pPr marL="285750" indent="-285750">
              <a:spcBef>
                <a:spcPts val="0"/>
              </a:spcBef>
              <a:spcAft>
                <a:spcPts val="450"/>
              </a:spcAft>
              <a:buFont typeface="Arial" panose="020B0604020202020204" pitchFamily="34" charset="0"/>
              <a:buChar char="•"/>
            </a:pPr>
            <a:r>
              <a:rPr lang="en-US" sz="2000" dirty="0"/>
              <a:t>Confidentiality and anonymity</a:t>
            </a:r>
          </a:p>
          <a:p>
            <a:pPr marL="285750" indent="-285750">
              <a:spcBef>
                <a:spcPts val="0"/>
              </a:spcBef>
              <a:spcAft>
                <a:spcPts val="450"/>
              </a:spcAft>
              <a:buFont typeface="Arial" panose="020B0604020202020204" pitchFamily="34" charset="0"/>
              <a:buChar char="•"/>
            </a:pPr>
            <a:r>
              <a:rPr lang="en-US" sz="2000" dirty="0"/>
              <a:t>Data are not [necessarily] neutral:</a:t>
            </a:r>
          </a:p>
          <a:p>
            <a:pPr lvl="1">
              <a:spcBef>
                <a:spcPts val="0"/>
              </a:spcBef>
              <a:spcAft>
                <a:spcPts val="450"/>
              </a:spcAft>
            </a:pPr>
            <a:r>
              <a:rPr lang="en-US" sz="1600" dirty="0"/>
              <a:t>Politics</a:t>
            </a:r>
          </a:p>
          <a:p>
            <a:pPr lvl="1">
              <a:spcBef>
                <a:spcPts val="0"/>
              </a:spcBef>
              <a:spcAft>
                <a:spcPts val="450"/>
              </a:spcAft>
            </a:pPr>
            <a:r>
              <a:rPr lang="en-US" sz="1600" dirty="0"/>
              <a:t>Data/information for “nefarious” purposes (e.g., perpetuating/propagating stigma)</a:t>
            </a:r>
          </a:p>
          <a:p>
            <a:pPr>
              <a:spcBef>
                <a:spcPts val="0"/>
              </a:spcBef>
              <a:spcAft>
                <a:spcPts val="450"/>
              </a:spcAft>
            </a:pPr>
            <a:endParaRPr lang="en-US" dirty="0"/>
          </a:p>
          <a:p>
            <a:pPr>
              <a:spcBef>
                <a:spcPts val="0"/>
              </a:spcBef>
              <a:spcAft>
                <a:spcPts val="450"/>
              </a:spcAft>
            </a:pPr>
            <a:endParaRPr lang="en-US" dirty="0"/>
          </a:p>
        </p:txBody>
      </p:sp>
    </p:spTree>
    <p:extLst>
      <p:ext uri="{BB962C8B-B14F-4D97-AF65-F5344CB8AC3E}">
        <p14:creationId xmlns:p14="http://schemas.microsoft.com/office/powerpoint/2010/main" val="2954023828"/>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54B1F-34E7-71B8-6D39-558279230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FFED4-9D47-23AD-A47B-3BF8FA86790E}"/>
              </a:ext>
            </a:extLst>
          </p:cNvPr>
          <p:cNvSpPr>
            <a:spLocks noGrp="1"/>
          </p:cNvSpPr>
          <p:nvPr>
            <p:ph type="title"/>
          </p:nvPr>
        </p:nvSpPr>
        <p:spPr/>
        <p:txBody>
          <a:bodyPr>
            <a:normAutofit fontScale="90000"/>
          </a:bodyPr>
          <a:lstStyle/>
          <a:p>
            <a:pPr algn="ctr"/>
            <a:r>
              <a:rPr lang="en-US" dirty="0"/>
              <a:t>There are also opportunities!</a:t>
            </a:r>
          </a:p>
        </p:txBody>
      </p:sp>
      <p:sp>
        <p:nvSpPr>
          <p:cNvPr id="4" name="Slide Number Placeholder 3">
            <a:extLst>
              <a:ext uri="{FF2B5EF4-FFF2-40B4-BE49-F238E27FC236}">
                <a16:creationId xmlns:a16="http://schemas.microsoft.com/office/drawing/2014/main" id="{E1DC82A3-729F-2465-E79F-EA34E77E81BE}"/>
              </a:ext>
            </a:extLst>
          </p:cNvPr>
          <p:cNvSpPr>
            <a:spLocks noGrp="1"/>
          </p:cNvSpPr>
          <p:nvPr>
            <p:ph type="sldNum" sz="quarter" idx="4"/>
          </p:nvPr>
        </p:nvSpPr>
        <p:spPr/>
        <p:txBody>
          <a:bodyPr/>
          <a:lstStyle/>
          <a:p>
            <a:fld id="{633B08E3-7A67-F449-BAD9-1131F0C352F9}" type="slidenum">
              <a:rPr lang="en-US" smtClean="0"/>
              <a:pPr/>
              <a:t>9</a:t>
            </a:fld>
            <a:endParaRPr lang="en-US"/>
          </a:p>
        </p:txBody>
      </p:sp>
      <p:sp>
        <p:nvSpPr>
          <p:cNvPr id="5" name="Footer Placeholder 4">
            <a:extLst>
              <a:ext uri="{FF2B5EF4-FFF2-40B4-BE49-F238E27FC236}">
                <a16:creationId xmlns:a16="http://schemas.microsoft.com/office/drawing/2014/main" id="{D7C9B75E-BD78-79F1-1180-E4713808541E}"/>
              </a:ext>
            </a:extLst>
          </p:cNvPr>
          <p:cNvSpPr>
            <a:spLocks noGrp="1"/>
          </p:cNvSpPr>
          <p:nvPr>
            <p:ph type="ftr" sz="quarter" idx="3"/>
          </p:nvPr>
        </p:nvSpPr>
        <p:spPr/>
        <p:txBody>
          <a:bodyPr/>
          <a:lstStyle/>
          <a:p>
            <a:r>
              <a:rPr lang="en-US" dirty="0"/>
              <a:t>Co-Design</a:t>
            </a:r>
          </a:p>
          <a:p>
            <a:endParaRPr lang="en-US" dirty="0"/>
          </a:p>
        </p:txBody>
      </p:sp>
      <p:sp>
        <p:nvSpPr>
          <p:cNvPr id="8" name="Oval 7">
            <a:extLst>
              <a:ext uri="{FF2B5EF4-FFF2-40B4-BE49-F238E27FC236}">
                <a16:creationId xmlns:a16="http://schemas.microsoft.com/office/drawing/2014/main" id="{2B82EA37-1941-F521-A5DC-B33CC567ABD6}"/>
              </a:ext>
            </a:extLst>
          </p:cNvPr>
          <p:cNvSpPr/>
          <p:nvPr/>
        </p:nvSpPr>
        <p:spPr>
          <a:xfrm>
            <a:off x="7242838" y="929601"/>
            <a:ext cx="817431" cy="817431"/>
          </a:xfrm>
          <a:prstGeom prst="ellipse">
            <a:avLst/>
          </a:prstGeom>
          <a:solidFill>
            <a:srgbClr val="FFFF0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0" rIns="0" bIns="274320" rtlCol="0" anchor="ctr"/>
          <a:lstStyle/>
          <a:p>
            <a:pPr algn="ctr"/>
            <a:r>
              <a:rPr lang="en-US" sz="750" b="1" dirty="0">
                <a:solidFill>
                  <a:schemeClr val="tx2"/>
                </a:solidFill>
                <a:latin typeface="Arial Rounded MT Bold" panose="020F0704030504030204" pitchFamily="34" charset="0"/>
              </a:rPr>
              <a:t>Internal</a:t>
            </a:r>
            <a:br>
              <a:rPr lang="en-US" sz="750" b="1" dirty="0">
                <a:solidFill>
                  <a:schemeClr val="tx2"/>
                </a:solidFill>
                <a:latin typeface="Arial Rounded MT Bold" panose="020F0704030504030204" pitchFamily="34" charset="0"/>
              </a:rPr>
            </a:br>
            <a:r>
              <a:rPr lang="en-US" sz="750" b="1" dirty="0">
                <a:solidFill>
                  <a:schemeClr val="tx2"/>
                </a:solidFill>
                <a:latin typeface="Arial Rounded MT Bold" panose="020F0704030504030204" pitchFamily="34" charset="0"/>
              </a:rPr>
              <a:t>Validity</a:t>
            </a:r>
          </a:p>
        </p:txBody>
      </p:sp>
      <p:sp>
        <p:nvSpPr>
          <p:cNvPr id="9" name="Oval 8">
            <a:extLst>
              <a:ext uri="{FF2B5EF4-FFF2-40B4-BE49-F238E27FC236}">
                <a16:creationId xmlns:a16="http://schemas.microsoft.com/office/drawing/2014/main" id="{9CF4699B-8A9B-1664-FC8A-8E59DF982AC0}"/>
              </a:ext>
            </a:extLst>
          </p:cNvPr>
          <p:cNvSpPr/>
          <p:nvPr/>
        </p:nvSpPr>
        <p:spPr>
          <a:xfrm>
            <a:off x="6923746" y="1439193"/>
            <a:ext cx="817431" cy="817431"/>
          </a:xfrm>
          <a:prstGeom prst="ellipse">
            <a:avLst/>
          </a:prstGeom>
          <a:solidFill>
            <a:srgbClr val="7030A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0" tIns="137160" rIns="137160" bIns="0" rtlCol="0" anchor="ctr"/>
          <a:lstStyle/>
          <a:p>
            <a:pPr algn="ctr"/>
            <a:r>
              <a:rPr lang="en-US" sz="750" b="1" dirty="0">
                <a:solidFill>
                  <a:schemeClr val="tx2"/>
                </a:solidFill>
                <a:latin typeface="Arial Rounded MT Bold" panose="020F0704030504030204" pitchFamily="34" charset="0"/>
              </a:rPr>
              <a:t>External</a:t>
            </a:r>
            <a:br>
              <a:rPr lang="en-US" sz="750" b="1" dirty="0">
                <a:solidFill>
                  <a:schemeClr val="tx2"/>
                </a:solidFill>
                <a:latin typeface="Arial Rounded MT Bold" panose="020F0704030504030204" pitchFamily="34" charset="0"/>
              </a:rPr>
            </a:br>
            <a:r>
              <a:rPr lang="en-US" sz="750" b="1" dirty="0">
                <a:solidFill>
                  <a:schemeClr val="tx2"/>
                </a:solidFill>
                <a:latin typeface="Arial Rounded MT Bold" panose="020F0704030504030204" pitchFamily="34" charset="0"/>
              </a:rPr>
              <a:t>Validity</a:t>
            </a:r>
          </a:p>
        </p:txBody>
      </p:sp>
      <p:sp>
        <p:nvSpPr>
          <p:cNvPr id="10" name="Oval 9">
            <a:extLst>
              <a:ext uri="{FF2B5EF4-FFF2-40B4-BE49-F238E27FC236}">
                <a16:creationId xmlns:a16="http://schemas.microsoft.com/office/drawing/2014/main" id="{BDE86F68-9A8E-C03B-ED22-56A62D447E49}"/>
              </a:ext>
            </a:extLst>
          </p:cNvPr>
          <p:cNvSpPr/>
          <p:nvPr/>
        </p:nvSpPr>
        <p:spPr>
          <a:xfrm>
            <a:off x="7561928" y="1439193"/>
            <a:ext cx="817431" cy="817431"/>
          </a:xfrm>
          <a:prstGeom prst="ellipse">
            <a:avLst/>
          </a:prstGeom>
          <a:solidFill>
            <a:srgbClr val="00B050">
              <a:alpha val="33000"/>
            </a:srgb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137160" tIns="137160" rIns="0" bIns="0" rtlCol="0" anchor="ctr"/>
          <a:lstStyle/>
          <a:p>
            <a:pPr algn="ctr"/>
            <a:r>
              <a:rPr lang="en-US" sz="750" b="1" dirty="0">
                <a:solidFill>
                  <a:schemeClr val="tx2"/>
                </a:solidFill>
                <a:latin typeface="Arial Rounded MT Bold" panose="020F0704030504030204" pitchFamily="34" charset="0"/>
              </a:rPr>
              <a:t>Ethics</a:t>
            </a:r>
          </a:p>
        </p:txBody>
      </p:sp>
      <p:sp>
        <p:nvSpPr>
          <p:cNvPr id="6" name="Content Placeholder 2">
            <a:extLst>
              <a:ext uri="{FF2B5EF4-FFF2-40B4-BE49-F238E27FC236}">
                <a16:creationId xmlns:a16="http://schemas.microsoft.com/office/drawing/2014/main" id="{5A3431A0-1BCA-BFA5-2BC3-6468E08170F6}"/>
              </a:ext>
            </a:extLst>
          </p:cNvPr>
          <p:cNvSpPr>
            <a:spLocks noGrp="1"/>
          </p:cNvSpPr>
          <p:nvPr>
            <p:ph idx="1"/>
          </p:nvPr>
        </p:nvSpPr>
        <p:spPr>
          <a:xfrm>
            <a:off x="547080" y="1363580"/>
            <a:ext cx="6057574" cy="3059554"/>
          </a:xfrm>
        </p:spPr>
        <p:txBody>
          <a:bodyPr/>
          <a:lstStyle/>
          <a:p>
            <a:pPr marL="285750" indent="-285750">
              <a:spcBef>
                <a:spcPts val="0"/>
              </a:spcBef>
              <a:spcAft>
                <a:spcPts val="450"/>
              </a:spcAft>
              <a:buFont typeface="Arial" panose="020B0604020202020204" pitchFamily="34" charset="0"/>
              <a:buChar char="•"/>
            </a:pPr>
            <a:r>
              <a:rPr lang="en-US" sz="2000" dirty="0"/>
              <a:t>Systematic data collection for evaluation and evolution</a:t>
            </a:r>
          </a:p>
          <a:p>
            <a:pPr marL="285750" indent="-285750">
              <a:spcBef>
                <a:spcPts val="0"/>
              </a:spcBef>
              <a:spcAft>
                <a:spcPts val="450"/>
              </a:spcAft>
              <a:buFont typeface="Arial" panose="020B0604020202020204" pitchFamily="34" charset="0"/>
              <a:buChar char="•"/>
            </a:pPr>
            <a:r>
              <a:rPr lang="en-US" sz="2000" dirty="0"/>
              <a:t>Can build in “experiments” to optimize end user acceptance, understanding, and/or utility</a:t>
            </a:r>
          </a:p>
          <a:p>
            <a:pPr marL="285750" indent="-285750">
              <a:spcBef>
                <a:spcPts val="0"/>
              </a:spcBef>
              <a:spcAft>
                <a:spcPts val="450"/>
              </a:spcAft>
              <a:buFont typeface="Arial" panose="020B0604020202020204" pitchFamily="34" charset="0"/>
              <a:buChar char="•"/>
            </a:pPr>
            <a:r>
              <a:rPr lang="en-US" sz="2000" dirty="0"/>
              <a:t>Citizen science: </a:t>
            </a:r>
          </a:p>
          <a:p>
            <a:pPr lvl="1">
              <a:spcBef>
                <a:spcPts val="0"/>
              </a:spcBef>
              <a:spcAft>
                <a:spcPts val="450"/>
              </a:spcAft>
            </a:pPr>
            <a:r>
              <a:rPr lang="en-US" sz="1600" dirty="0"/>
              <a:t>Democratization of research, data, etc.</a:t>
            </a:r>
          </a:p>
          <a:p>
            <a:pPr lvl="1">
              <a:spcBef>
                <a:spcPts val="0"/>
              </a:spcBef>
              <a:spcAft>
                <a:spcPts val="450"/>
              </a:spcAft>
            </a:pPr>
            <a:r>
              <a:rPr lang="en-US" sz="1600" dirty="0"/>
              <a:t>Wisdom of the crowds/wisdom among the crowds (e.g., crowdsourcing)</a:t>
            </a:r>
          </a:p>
        </p:txBody>
      </p:sp>
    </p:spTree>
    <p:extLst>
      <p:ext uri="{BB962C8B-B14F-4D97-AF65-F5344CB8AC3E}">
        <p14:creationId xmlns:p14="http://schemas.microsoft.com/office/powerpoint/2010/main" val="2532784583"/>
      </p:ext>
    </p:extLst>
  </p:cSld>
  <p:clrMapOvr>
    <a:masterClrMapping/>
  </p:clrMapOvr>
  <p:transition spd="slow">
    <p:fade thruBlk="1"/>
  </p:transition>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JPA Master PowerPoint">
  <a:themeElements>
    <a:clrScheme name="Custom 24">
      <a:dk1>
        <a:sysClr val="windowText" lastClr="000000"/>
      </a:dk1>
      <a:lt1>
        <a:sysClr val="window" lastClr="FFFFFF"/>
      </a:lt1>
      <a:dk2>
        <a:srgbClr val="404040"/>
      </a:dk2>
      <a:lt2>
        <a:srgbClr val="E1E1E1"/>
      </a:lt2>
      <a:accent1>
        <a:srgbClr val="CB333B"/>
      </a:accent1>
      <a:accent2>
        <a:srgbClr val="A2AAAD"/>
      </a:accent2>
      <a:accent3>
        <a:srgbClr val="F2A900"/>
      </a:accent3>
      <a:accent4>
        <a:srgbClr val="872651"/>
      </a:accent4>
      <a:accent5>
        <a:srgbClr val="440099"/>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Props1.xml><?xml version="1.0" encoding="utf-8"?>
<ds:datastoreItem xmlns:ds="http://schemas.openxmlformats.org/officeDocument/2006/customXml" ds:itemID="{7CFBA306-A956-431E-A2FB-DCA1445F3768}">
  <ds:schemaRefs>
    <ds:schemaRef ds:uri="http://schemas.microsoft.com/sharepoint/v3/contenttype/forms"/>
  </ds:schemaRefs>
</ds:datastoreItem>
</file>

<file path=customXml/itemProps2.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292BCB-21BD-4E6D-8B29-5908CEB9F9EE}">
  <ds:schemaRefs>
    <ds:schemaRef ds:uri="http://schemas.microsoft.com/office/2006/metadata/properties"/>
    <ds:schemaRef ds:uri="a9883a9a-8dc4-4a0a-a402-25be3a23f551"/>
    <ds:schemaRef ds:uri="eede3e04-ef7f-43f3-975e-805c0c5f1e8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1081</TotalTime>
  <Words>340</Words>
  <Application>Microsoft Macintosh PowerPoint</Application>
  <PresentationFormat>On-screen Show (16:9)</PresentationFormat>
  <Paragraphs>75</Paragraphs>
  <Slides>10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Arial Rounded MT Bold</vt:lpstr>
      <vt:lpstr>Calibri</vt:lpstr>
      <vt:lpstr>Century Gothic</vt:lpstr>
      <vt:lpstr>Courier New</vt:lpstr>
      <vt:lpstr>Roboto Light</vt:lpstr>
      <vt:lpstr>Roboto Regular</vt:lpstr>
      <vt:lpstr>System Font Regular</vt:lpstr>
      <vt:lpstr>Wingdings</vt:lpstr>
      <vt:lpstr>JPA Master PowerPoint</vt:lpstr>
      <vt:lpstr>1_JPA Master PowerPoint</vt:lpstr>
      <vt:lpstr>PowerPoint Presentation</vt:lpstr>
      <vt:lpstr>Disclosure</vt:lpstr>
      <vt:lpstr>Learning objectives</vt:lpstr>
      <vt:lpstr>Community Co-Design of Dashboards:  The Ideal</vt:lpstr>
      <vt:lpstr>But this was a randomized clinical trial (RCT)</vt:lpstr>
      <vt:lpstr>Internal Validity</vt:lpstr>
      <vt:lpstr>External Validity</vt:lpstr>
      <vt:lpstr>Ethics</vt:lpstr>
      <vt:lpstr>There are also opportunities!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Fareed, Naleef</cp:lastModifiedBy>
  <cp:revision>121</cp:revision>
  <dcterms:modified xsi:type="dcterms:W3CDTF">2024-02-21T16:24:42Z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