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590" r:id="rId5"/>
  </p:sldMasterIdLst>
  <p:notesMasterIdLst>
    <p:notesMasterId r:id="rId23"/>
  </p:notesMasterIdLst>
  <p:handoutMasterIdLst>
    <p:handoutMasterId r:id="rId24"/>
  </p:handoutMasterIdLst>
  <p:sldIdLst>
    <p:sldId id="286" r:id="rId6"/>
    <p:sldId id="257" r:id="rId7"/>
    <p:sldId id="280" r:id="rId8"/>
    <p:sldId id="263" r:id="rId9"/>
    <p:sldId id="270" r:id="rId10"/>
    <p:sldId id="271" r:id="rId11"/>
    <p:sldId id="277" r:id="rId12"/>
    <p:sldId id="278" r:id="rId13"/>
    <p:sldId id="279" r:id="rId14"/>
    <p:sldId id="287" r:id="rId15"/>
    <p:sldId id="288" r:id="rId16"/>
    <p:sldId id="282" r:id="rId17"/>
    <p:sldId id="289" r:id="rId18"/>
    <p:sldId id="283" r:id="rId19"/>
    <p:sldId id="284" r:id="rId20"/>
    <p:sldId id="290" r:id="rId21"/>
    <p:sldId id="285" r:id="rId22"/>
  </p:sldIdLst>
  <p:sldSz cx="9144000" cy="5143500" type="screen16x9"/>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700">
          <p15:clr>
            <a:srgbClr val="A4A3A4"/>
          </p15:clr>
        </p15:guide>
        <p15:guide id="3" orient="horz" pos="454">
          <p15:clr>
            <a:srgbClr val="A4A3A4"/>
          </p15:clr>
        </p15:guide>
        <p15:guide id="4" pos="2880">
          <p15:clr>
            <a:srgbClr val="A4A3A4"/>
          </p15:clr>
        </p15:guide>
        <p15:guide id="5" pos="346">
          <p15:clr>
            <a:srgbClr val="A4A3A4"/>
          </p15:clr>
        </p15:guide>
        <p15:guide id="6" pos="576">
          <p15:clr>
            <a:srgbClr val="A4A3A4"/>
          </p15:clr>
        </p15:guide>
        <p15:guide id="7" pos="5587">
          <p15:clr>
            <a:srgbClr val="A4A3A4"/>
          </p15:clr>
        </p15:guide>
        <p15:guide id="8" pos="16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Zuckerman" initials="MZ"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a:srgbClr val="727274"/>
    <a:srgbClr val="63B487"/>
    <a:srgbClr val="409171"/>
    <a:srgbClr val="35A37C"/>
    <a:srgbClr val="F77F00"/>
    <a:srgbClr val="114C43"/>
    <a:srgbClr val="0E2874"/>
    <a:srgbClr val="061668"/>
    <a:srgbClr val="01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BB1A1-C055-42B1-A3A7-3435DA53B03D}" v="3" dt="2023-07-26T16:55:39.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96327" autoAdjust="0"/>
  </p:normalViewPr>
  <p:slideViewPr>
    <p:cSldViewPr snapToGrid="0">
      <p:cViewPr varScale="1">
        <p:scale>
          <a:sx n="159" d="100"/>
          <a:sy n="159" d="100"/>
        </p:scale>
        <p:origin x="1160" y="176"/>
      </p:cViewPr>
      <p:guideLst>
        <p:guide orient="horz" pos="1620"/>
        <p:guide orient="horz" pos="700"/>
        <p:guide orient="horz" pos="454"/>
        <p:guide pos="2880"/>
        <p:guide pos="346"/>
        <p:guide pos="576"/>
        <p:guide pos="5587"/>
        <p:guide pos="1613"/>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defRPr>
            </a:lvl1pPr>
          </a:lstStyle>
          <a:p>
            <a:fld id="{2503ED08-06E4-41ED-89E8-119D0EF02A48}" type="datetimeFigureOut">
              <a:rPr lang="en-US"/>
              <a:pPr/>
              <a:t>2/21/24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D6C45BBB-83DA-4AD0-BB77-0E8391E9F2C8}" type="slidenum">
              <a:rPr lang="en-US"/>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CEFA16CB-AEBE-4616-A0C2-923B64A8254D}"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2</a:t>
            </a:fld>
            <a:endParaRPr lang="en-US"/>
          </a:p>
        </p:txBody>
      </p:sp>
    </p:spTree>
    <p:extLst>
      <p:ext uri="{BB962C8B-B14F-4D97-AF65-F5344CB8AC3E}">
        <p14:creationId xmlns:p14="http://schemas.microsoft.com/office/powerpoint/2010/main" val="2378943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89"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42711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4677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172863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227250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708181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1050134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1927056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2838018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1831233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763329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34805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presenter version2.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mj-lt"/>
                <a:cs typeface="Roboto Regular"/>
              </a:defRPr>
            </a:lvl1pPr>
            <a:lvl2pPr marL="0" indent="0" algn="ctr">
              <a:spcBef>
                <a:spcPts val="1000"/>
              </a:spcBef>
              <a:buNone/>
              <a:defRPr sz="2400" b="0">
                <a:solidFill>
                  <a:schemeClr val="tx1"/>
                </a:solidFill>
                <a:latin typeface="+mj-l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extLst>
      <p:ext uri="{BB962C8B-B14F-4D97-AF65-F5344CB8AC3E}">
        <p14:creationId xmlns:p14="http://schemas.microsoft.com/office/powerpoint/2010/main" val="817310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1679112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cover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643161"/>
            <a:ext cx="3093232" cy="215444"/>
          </a:xfrm>
        </p:spPr>
        <p:txBody>
          <a:bodyPr wrap="square" bIns="0" anchor="t">
            <a:spAutoFit/>
          </a:bodyPr>
          <a:lstStyle>
            <a:lvl1pPr marL="0" indent="0" algn="l">
              <a:buFontTx/>
              <a:buNone/>
              <a:defRPr sz="1400" b="0">
                <a:solidFill>
                  <a:schemeClr val="tx1"/>
                </a:solidFill>
                <a:latin typeface="Roboto Regular"/>
                <a:cs typeface="Roboto Regular"/>
              </a:defRPr>
            </a:lvl1pPr>
          </a:lstStyle>
          <a:p>
            <a:r>
              <a:rPr lang="en-US" dirty="0"/>
              <a:t>Date</a:t>
            </a:r>
          </a:p>
        </p:txBody>
      </p:sp>
      <p:sp>
        <p:nvSpPr>
          <p:cNvPr id="3" name="Text Placeholder 2"/>
          <p:cNvSpPr>
            <a:spLocks noGrp="1"/>
          </p:cNvSpPr>
          <p:nvPr>
            <p:ph type="body" sz="quarter" idx="10" hasCustomPrompt="1"/>
          </p:nvPr>
        </p:nvSpPr>
        <p:spPr>
          <a:xfrm>
            <a:off x="553590" y="1297460"/>
            <a:ext cx="4498952" cy="1112108"/>
          </a:xfrm>
        </p:spPr>
        <p:txBody>
          <a:bodyPr anchor="b"/>
          <a:lstStyle>
            <a:lvl1pPr>
              <a:lnSpc>
                <a:spcPct val="90000"/>
              </a:lnSpc>
              <a:spcBef>
                <a:spcPts val="1000"/>
              </a:spcBef>
              <a:defRPr sz="2800" b="1">
                <a:solidFill>
                  <a:schemeClr val="accent1"/>
                </a:solidFill>
                <a:latin typeface="Roboto Regular"/>
                <a:cs typeface="Roboto Regular"/>
              </a:defRPr>
            </a:lvl1pPr>
            <a:lvl2pPr marL="0" indent="0">
              <a:spcBef>
                <a:spcPts val="1000"/>
              </a:spcBef>
              <a:buNone/>
              <a:defRPr sz="1600" b="0">
                <a:solidFill>
                  <a:schemeClr val="accent2"/>
                </a:solidFill>
                <a:latin typeface="Roboto Light"/>
                <a:cs typeface="Roboto Light"/>
              </a:defRPr>
            </a:lvl2pPr>
          </a:lstStyle>
          <a:p>
            <a:pPr lvl="0"/>
            <a:r>
              <a:rPr lang="en-US" dirty="0"/>
              <a:t>Title</a:t>
            </a:r>
          </a:p>
          <a:p>
            <a:pPr lvl="1"/>
            <a:r>
              <a:rPr lang="en-US" dirty="0"/>
              <a:t>Subtitle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501838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holding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4" name="TextBox 3"/>
          <p:cNvSpPr txBox="1"/>
          <p:nvPr userDrawn="1"/>
        </p:nvSpPr>
        <p:spPr>
          <a:xfrm>
            <a:off x="1472239" y="1360180"/>
            <a:ext cx="5588002" cy="830997"/>
          </a:xfrm>
          <a:prstGeom prst="rect">
            <a:avLst/>
          </a:prstGeom>
          <a:noFill/>
        </p:spPr>
        <p:txBody>
          <a:bodyPr wrap="square" lIns="0" tIns="45720" rIns="0" bIns="45720" rtlCol="0">
            <a:spAutoFit/>
          </a:bodyPr>
          <a:lstStyle/>
          <a:p>
            <a:pPr>
              <a:lnSpc>
                <a:spcPct val="100000"/>
              </a:lnSpc>
            </a:pPr>
            <a:r>
              <a:rPr lang="en-US" sz="2400" b="1" dirty="0">
                <a:solidFill>
                  <a:schemeClr val="accent1"/>
                </a:solidFill>
                <a:latin typeface="Roboto Regular"/>
                <a:cs typeface="Roboto Regular"/>
              </a:rPr>
              <a:t>Discovering</a:t>
            </a:r>
            <a:r>
              <a:rPr lang="en-US" sz="2400" dirty="0">
                <a:solidFill>
                  <a:schemeClr val="accent1"/>
                </a:solidFill>
                <a:latin typeface="Roboto Regular"/>
                <a:cs typeface="Roboto Regular"/>
              </a:rPr>
              <a:t> health insights.</a:t>
            </a:r>
          </a:p>
          <a:p>
            <a:pPr marL="0" marR="0" indent="0" algn="l" defTabSz="914400" rtl="0" eaLnBrk="1" fontAlgn="base" latinLnBrk="0" hangingPunct="1">
              <a:lnSpc>
                <a:spcPct val="100000"/>
              </a:lnSpc>
              <a:spcBef>
                <a:spcPct val="0"/>
              </a:spcBef>
              <a:spcAft>
                <a:spcPct val="0"/>
              </a:spcAft>
              <a:buClrTx/>
              <a:buSzTx/>
              <a:buFontTx/>
              <a:buNone/>
              <a:tabLst/>
              <a:defRPr/>
            </a:pPr>
            <a:r>
              <a:rPr lang="en-US" sz="2400" b="1" dirty="0">
                <a:solidFill>
                  <a:schemeClr val="accent1"/>
                </a:solidFill>
                <a:latin typeface="Roboto Regular"/>
                <a:cs typeface="Roboto Regular"/>
              </a:rPr>
              <a:t>Accelerating </a:t>
            </a:r>
            <a:r>
              <a:rPr lang="en-US" sz="2400" dirty="0">
                <a:solidFill>
                  <a:schemeClr val="accent1"/>
                </a:solidFill>
                <a:latin typeface="Roboto Regular"/>
                <a:cs typeface="Roboto Regular"/>
              </a:rPr>
              <a:t>healthcare</a:t>
            </a:r>
            <a:r>
              <a:rPr lang="en-US" sz="2400" baseline="0" dirty="0">
                <a:solidFill>
                  <a:schemeClr val="accent1"/>
                </a:solidFill>
                <a:latin typeface="Roboto Regular"/>
                <a:cs typeface="Roboto Regular"/>
              </a:rPr>
              <a:t> transformation.</a:t>
            </a:r>
            <a:endParaRPr lang="en-US" sz="2400" dirty="0">
              <a:solidFill>
                <a:schemeClr val="accent1"/>
              </a:solidFill>
              <a:latin typeface="Roboto Regular"/>
              <a:cs typeface="Roboto Regular"/>
            </a:endParaRP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997755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and Speak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91"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873971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nd Speaker_Extra Space">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735"/>
            <a:ext cx="9144000" cy="5143500"/>
          </a:xfrm>
          <a:prstGeom prst="rect">
            <a:avLst/>
          </a:prstGeom>
        </p:spPr>
      </p:pic>
      <p:sp>
        <p:nvSpPr>
          <p:cNvPr id="3075" name="Rectangle 3"/>
          <p:cNvSpPr>
            <a:spLocks noGrp="1" noChangeArrowheads="1"/>
          </p:cNvSpPr>
          <p:nvPr>
            <p:ph type="subTitle" idx="1" hasCustomPrompt="1"/>
          </p:nvPr>
        </p:nvSpPr>
        <p:spPr>
          <a:xfrm>
            <a:off x="552920" y="2326044"/>
            <a:ext cx="7964716" cy="451406"/>
          </a:xfrm>
        </p:spPr>
        <p:txBody>
          <a:bodyPr wrap="square" bIns="0" anchor="t">
            <a:spAutoFit/>
          </a:bodyPr>
          <a:lstStyle>
            <a:lvl1pPr marL="0" indent="0" algn="l">
              <a:spcBef>
                <a:spcPts val="400"/>
              </a:spcBef>
              <a:buFontTx/>
              <a:buNone/>
              <a:defRPr sz="1400" b="1">
                <a:solidFill>
                  <a:schemeClr val="tx1"/>
                </a:solidFill>
                <a:latin typeface="Arial"/>
                <a:cs typeface="Arial"/>
              </a:defRPr>
            </a:lvl1pPr>
            <a:lvl2pPr marL="0" indent="0">
              <a:spcBef>
                <a:spcPts val="400"/>
              </a:spcBef>
              <a:buNone/>
              <a:defRPr sz="1200" baseline="0"/>
            </a:lvl2pPr>
          </a:lstStyle>
          <a:p>
            <a:r>
              <a:rPr lang="en-US" dirty="0"/>
              <a:t>Speaker</a:t>
            </a:r>
          </a:p>
          <a:p>
            <a:pPr lvl="1"/>
            <a:r>
              <a:rPr lang="en-US" dirty="0"/>
              <a:t>Institution</a:t>
            </a:r>
          </a:p>
        </p:txBody>
      </p:sp>
      <p:sp>
        <p:nvSpPr>
          <p:cNvPr id="3" name="Text Placeholder 2"/>
          <p:cNvSpPr>
            <a:spLocks noGrp="1"/>
          </p:cNvSpPr>
          <p:nvPr>
            <p:ph type="body" sz="quarter" idx="10" hasCustomPrompt="1"/>
          </p:nvPr>
        </p:nvSpPr>
        <p:spPr>
          <a:xfrm>
            <a:off x="553591" y="1025725"/>
            <a:ext cx="7964045"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558601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final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Roboto Regular"/>
                <a:cs typeface="Roboto Regular"/>
              </a:defRPr>
            </a:lvl1pPr>
            <a:lvl2pPr marL="0" indent="0" algn="ctr">
              <a:spcBef>
                <a:spcPts val="1000"/>
              </a:spcBef>
              <a:buNone/>
              <a:defRPr sz="2400" b="0">
                <a:solidFill>
                  <a:schemeClr val="accent2"/>
                </a:solidFill>
                <a:latin typeface="Roboto Ligh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264223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2"/>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59414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9" y="389211"/>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3143842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945768"/>
            <a:ext cx="3924339" cy="3564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945768"/>
            <a:ext cx="3924339" cy="3564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238393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a:xfrm>
            <a:off x="552658" y="382696"/>
            <a:ext cx="6772155"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5"/>
            <a:ext cx="2543762" cy="3570961"/>
          </a:xfrm>
        </p:spPr>
        <p:txBody>
          <a:bodyPr/>
          <a:lstStyle>
            <a:lvl1pPr>
              <a:defRPr sz="2000"/>
            </a:lvl1pPr>
            <a:lvl2pPr>
              <a:defRPr sz="1600"/>
            </a:lvl2pPr>
            <a:lvl3pPr>
              <a:defRPr sz="1400"/>
            </a:lvl3pPr>
            <a:lvl4pPr>
              <a:defRPr sz="12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3"/>
          </p:nvPr>
        </p:nvSpPr>
        <p:spPr>
          <a:xfrm>
            <a:off x="3280712"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6024546"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3839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1"/>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solidFill>
                  <a:schemeClr val="tx1"/>
                </a:solidFill>
                <a:latin typeface="+mn-lt"/>
              </a:defRPr>
            </a:lvl2pPr>
            <a:lvl3pPr>
              <a:spcBef>
                <a:spcPts val="600"/>
              </a:spcBef>
              <a:defRPr>
                <a:solidFill>
                  <a:schemeClr val="tx1"/>
                </a:solidFill>
                <a:latin typeface="+mn-lt"/>
              </a:defRPr>
            </a:lvl3pPr>
            <a:lvl4pPr>
              <a:spcBef>
                <a:spcPts val="600"/>
              </a:spcBef>
              <a:defRPr>
                <a:solidFill>
                  <a:schemeClr val="tx1"/>
                </a:solidFill>
                <a:latin typeface="+mn-lt"/>
              </a:defRPr>
            </a:lvl4pPr>
            <a:lvl5pPr>
              <a:spcBef>
                <a:spcPts val="600"/>
              </a:spcBef>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chemeClr val="tx1"/>
                </a:solidFill>
                <a:latin typeface="Roboto Regular"/>
                <a:cs typeface="Roboto Regular"/>
              </a:defRPr>
            </a:lvl1pPr>
          </a:lstStyle>
          <a:p>
            <a:fld id="{42C32FFB-F9AE-46F0-A233-A2E628258990}" type="slidenum">
              <a:rPr lang="en-US" smtClean="0"/>
              <a:pPr/>
              <a:t>‹#›</a:t>
            </a:fld>
            <a:endParaRPr lang="en-US" sz="1000" dirty="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chemeClr val="tx1"/>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9780040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Rows">
    <p:spTree>
      <p:nvGrpSpPr>
        <p:cNvPr id="1" name=""/>
        <p:cNvGrpSpPr/>
        <p:nvPr/>
      </p:nvGrpSpPr>
      <p:grpSpPr>
        <a:xfrm>
          <a:off x="0" y="0"/>
          <a:ext cx="0" cy="0"/>
          <a:chOff x="0" y="0"/>
          <a:chExt cx="0" cy="0"/>
        </a:xfrm>
      </p:grpSpPr>
      <p:sp>
        <p:nvSpPr>
          <p:cNvPr id="2" name="Title 1"/>
          <p:cNvSpPr>
            <a:spLocks noGrp="1"/>
          </p:cNvSpPr>
          <p:nvPr>
            <p:ph type="title"/>
          </p:nvPr>
        </p:nvSpPr>
        <p:spPr>
          <a:xfrm>
            <a:off x="552657" y="382696"/>
            <a:ext cx="6779020"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7"/>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8" name="Content Placeholder 8"/>
          <p:cNvSpPr>
            <a:spLocks noGrp="1"/>
          </p:cNvSpPr>
          <p:nvPr>
            <p:ph sz="quarter" idx="13"/>
          </p:nvPr>
        </p:nvSpPr>
        <p:spPr>
          <a:xfrm>
            <a:off x="557427" y="2169441"/>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8"/>
          <p:cNvSpPr>
            <a:spLocks noGrp="1"/>
          </p:cNvSpPr>
          <p:nvPr>
            <p:ph sz="quarter" idx="14"/>
          </p:nvPr>
        </p:nvSpPr>
        <p:spPr>
          <a:xfrm>
            <a:off x="558800" y="3413355"/>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701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1558325"/>
            <a:ext cx="3924339" cy="2951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1558325"/>
            <a:ext cx="3924339" cy="2951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6" name="Text Placeholder 5"/>
          <p:cNvSpPr>
            <a:spLocks noGrp="1"/>
          </p:cNvSpPr>
          <p:nvPr>
            <p:ph type="body" sz="quarter" idx="14"/>
          </p:nvPr>
        </p:nvSpPr>
        <p:spPr>
          <a:xfrm>
            <a:off x="4640650" y="947867"/>
            <a:ext cx="3919839" cy="603592"/>
          </a:xfrm>
        </p:spPr>
        <p:txBody>
          <a:bodyPr/>
          <a:lstStyle>
            <a:lvl1pPr>
              <a:defRPr sz="2000" b="1"/>
            </a:lvl1pPr>
          </a:lstStyle>
          <a:p>
            <a:pPr lvl="0"/>
            <a:r>
              <a:rPr lang="en-US" dirty="0"/>
              <a:t>Click to edit Master text styles</a:t>
            </a:r>
          </a:p>
        </p:txBody>
      </p:sp>
      <p:sp>
        <p:nvSpPr>
          <p:cNvPr id="12" name="Text Placeholder 5"/>
          <p:cNvSpPr>
            <a:spLocks noGrp="1"/>
          </p:cNvSpPr>
          <p:nvPr>
            <p:ph type="body" sz="quarter" idx="15"/>
          </p:nvPr>
        </p:nvSpPr>
        <p:spPr>
          <a:xfrm>
            <a:off x="550563" y="949239"/>
            <a:ext cx="3919839" cy="603592"/>
          </a:xfrm>
        </p:spPr>
        <p:txBody>
          <a:bodyPr/>
          <a:lstStyle>
            <a:lvl1pPr>
              <a:defRPr sz="2000" b="1"/>
            </a:lvl1pPr>
          </a:lstStyle>
          <a:p>
            <a:pPr lvl="0"/>
            <a:r>
              <a:rPr lang="en-US" dirty="0"/>
              <a:t>Click to edit Master text styles</a:t>
            </a:r>
          </a:p>
        </p:txBody>
      </p:sp>
    </p:spTree>
    <p:extLst>
      <p:ext uri="{BB962C8B-B14F-4D97-AF65-F5344CB8AC3E}">
        <p14:creationId xmlns:p14="http://schemas.microsoft.com/office/powerpoint/2010/main" val="887193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4" name="Content Placeholder 3"/>
          <p:cNvSpPr>
            <a:spLocks noGrp="1"/>
          </p:cNvSpPr>
          <p:nvPr>
            <p:ph sz="quarter" idx="16"/>
          </p:nvPr>
        </p:nvSpPr>
        <p:spPr>
          <a:xfrm>
            <a:off x="3624651" y="947351"/>
            <a:ext cx="4963297" cy="3562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4894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4" y="382696"/>
            <a:ext cx="6778668"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5" name="Picture Placeholder 4"/>
          <p:cNvSpPr>
            <a:spLocks noGrp="1"/>
          </p:cNvSpPr>
          <p:nvPr>
            <p:ph type="pic" sz="quarter" idx="17"/>
          </p:nvPr>
        </p:nvSpPr>
        <p:spPr>
          <a:xfrm>
            <a:off x="3625250" y="947351"/>
            <a:ext cx="4962697" cy="3562865"/>
          </a:xfrm>
        </p:spPr>
        <p:txBody>
          <a:bodyPr/>
          <a:lstStyle/>
          <a:p>
            <a:endParaRPr lang="en-US"/>
          </a:p>
        </p:txBody>
      </p:sp>
    </p:spTree>
    <p:extLst>
      <p:ext uri="{BB962C8B-B14F-4D97-AF65-F5344CB8AC3E}">
        <p14:creationId xmlns:p14="http://schemas.microsoft.com/office/powerpoint/2010/main" val="11797462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0" y="0"/>
            <a:ext cx="9144000" cy="5143500"/>
          </a:xfrm>
          <a:prstGeom prst="rect">
            <a:avLst/>
          </a:prstGeom>
          <a:solidFill>
            <a:schemeClr val="bg1"/>
          </a:solidFill>
          <a:ln>
            <a:noFill/>
          </a:ln>
        </p:spPr>
        <p:txBody>
          <a:bodyPr wrap="none" anchor="ctr"/>
          <a:lstStyle/>
          <a:p>
            <a:endParaRPr lang="en-US">
              <a:solidFill>
                <a:srgbClr val="000000"/>
              </a:solidFill>
              <a:latin typeface="Calibri" pitchFamily="34" charset="0"/>
              <a:ea typeface="MS PGothic" pitchFamily="34" charset="-128"/>
            </a:endParaRPr>
          </a:p>
        </p:txBody>
      </p:sp>
    </p:spTree>
    <p:extLst>
      <p:ext uri="{BB962C8B-B14F-4D97-AF65-F5344CB8AC3E}">
        <p14:creationId xmlns:p14="http://schemas.microsoft.com/office/powerpoint/2010/main" val="2570148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bout AMIA">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pic>
        <p:nvPicPr>
          <p:cNvPr id="15" name="Picture 1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16" name="Picture 1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17" name="Rectangle 16"/>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20" name="Picture 1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21" name="Picture 20"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sp>
        <p:nvSpPr>
          <p:cNvPr id="2" name="TextBox 1"/>
          <p:cNvSpPr txBox="1"/>
          <p:nvPr userDrawn="1"/>
        </p:nvSpPr>
        <p:spPr>
          <a:xfrm>
            <a:off x="545353" y="2689413"/>
            <a:ext cx="4235823" cy="1723549"/>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Roboto Regular"/>
                <a:ea typeface="MS PGothic" pitchFamily="34" charset="-128"/>
                <a:cs typeface="Roboto Regular"/>
              </a:rPr>
              <a:t>AMIA is the professional home for more than 5,400 informatics professionals, representing frontline clinicians, researchers, public health experts and educators who bring meaning to data, manage information and generate new knowledge across the research and healthcare enterprise.</a:t>
            </a:r>
          </a:p>
        </p:txBody>
      </p:sp>
      <p:pic>
        <p:nvPicPr>
          <p:cNvPr id="6" name="Picture 5"/>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919299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bout AMIA_Presenter">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687934"/>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2" y="3000379"/>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2" y="3373686"/>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2" y="3963175"/>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8" name="Rectangle 7"/>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10" name="Picture 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18" name="Picture 17"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pic>
        <p:nvPicPr>
          <p:cNvPr id="17" name="Picture 16"/>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19135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7" y="389210"/>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4852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3" y="382695"/>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79"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1"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8247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751431"/>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3063876"/>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0" y="3437182"/>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0" y="4026672"/>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383249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2373497"/>
            <a:ext cx="4237011" cy="2212676"/>
          </a:xfrm>
        </p:spPr>
        <p:txBody>
          <a:bodyPr anchor="ctr"/>
          <a:lstStyle>
            <a:lvl1pPr>
              <a:defRPr sz="1800"/>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262223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292406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301302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image" Target="../media/image13.jpe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14.png"/><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99556"/>
            <a:ext cx="6777732" cy="32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78" y="939255"/>
            <a:ext cx="8056359" cy="3570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23"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cSld>
  <p:clrMap bg1="lt1" tx1="dk1" bg2="lt2" tx2="dk2" accent1="accent1" accent2="accent2" accent3="accent3" accent4="accent4" accent5="accent5" accent6="accent6" hlink="hlink" folHlink="folHlink"/>
  <p:sldLayoutIdLst>
    <p:sldLayoutId id="2147484515" r:id="rId1"/>
    <p:sldLayoutId id="2147484584" r:id="rId2"/>
    <p:sldLayoutId id="2147484522" r:id="rId3"/>
    <p:sldLayoutId id="2147484517" r:id="rId4"/>
    <p:sldLayoutId id="2147484518" r:id="rId5"/>
    <p:sldLayoutId id="2147484588" r:id="rId6"/>
    <p:sldLayoutId id="2147484589" r:id="rId7"/>
    <p:sldLayoutId id="2147484607" r:id="rId8"/>
    <p:sldLayoutId id="2147484608" r:id="rId9"/>
    <p:sldLayoutId id="2147484609" r:id="rId10"/>
    <p:sldLayoutId id="2147484610" r:id="rId11"/>
    <p:sldLayoutId id="2147484611" r:id="rId12"/>
    <p:sldLayoutId id="2147484612" r:id="rId13"/>
    <p:sldLayoutId id="2147484613" r:id="rId14"/>
    <p:sldLayoutId id="2147484614" r:id="rId15"/>
    <p:sldLayoutId id="2147484615" r:id="rId16"/>
    <p:sldLayoutId id="2147484616" r:id="rId17"/>
    <p:sldLayoutId id="2147484617" r:id="rId18"/>
    <p:sldLayoutId id="2147484618" r:id="rId19"/>
    <p:sldLayoutId id="2147484619" r:id="rId20"/>
  </p:sldLayoutIdLst>
  <p:hf hdr="0" dt="0"/>
  <p:txStyles>
    <p:titleStyle>
      <a:lvl1pPr algn="l" rtl="0" eaLnBrk="1" fontAlgn="base" hangingPunct="1">
        <a:lnSpc>
          <a:spcPct val="80000"/>
        </a:lnSpc>
        <a:spcBef>
          <a:spcPct val="0"/>
        </a:spcBef>
        <a:spcAft>
          <a:spcPct val="0"/>
        </a:spcAft>
        <a:defRPr sz="2600" b="1" i="0">
          <a:solidFill>
            <a:schemeClr val="accent1"/>
          </a:solidFill>
          <a:latin typeface="+mj-lt"/>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0" y="14942"/>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86220"/>
            <a:ext cx="6777732" cy="3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80" y="939255"/>
            <a:ext cx="8056359" cy="3570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3148664903"/>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Lst>
  <p:hf hdr="0" dt="0"/>
  <p:txStyles>
    <p:titleStyle>
      <a:lvl1pPr algn="l" rtl="0" eaLnBrk="1" fontAlgn="base" hangingPunct="1">
        <a:lnSpc>
          <a:spcPct val="80000"/>
        </a:lnSpc>
        <a:spcBef>
          <a:spcPct val="0"/>
        </a:spcBef>
        <a:spcAft>
          <a:spcPct val="0"/>
        </a:spcAft>
        <a:defRPr sz="2600" b="1" i="0">
          <a:solidFill>
            <a:schemeClr val="accent1"/>
          </a:solidFill>
          <a:latin typeface="Roboto Regular"/>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Roboto Regular"/>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1A10BCE-D490-8D43-98BC-26011DDD8721}"/>
              </a:ext>
            </a:extLst>
          </p:cNvPr>
          <p:cNvSpPr>
            <a:spLocks noGrp="1"/>
          </p:cNvSpPr>
          <p:nvPr>
            <p:ph type="subTitle" idx="1"/>
          </p:nvPr>
        </p:nvSpPr>
        <p:spPr>
          <a:xfrm>
            <a:off x="553591" y="2571750"/>
            <a:ext cx="7151428" cy="687368"/>
          </a:xfrm>
        </p:spPr>
        <p:txBody>
          <a:bodyPr/>
          <a:lstStyle/>
          <a:p>
            <a:r>
              <a:rPr lang="en-US" dirty="0"/>
              <a:t>Naleef Fareed, PhD &amp; Timothy Huerta PhD 				</a:t>
            </a:r>
          </a:p>
          <a:p>
            <a:pPr lvl="1"/>
            <a:r>
              <a:rPr lang="en-US" dirty="0">
                <a:solidFill>
                  <a:schemeClr val="tx1"/>
                </a:solidFill>
              </a:rPr>
              <a:t>The Ohio State University					</a:t>
            </a:r>
            <a:endParaRPr lang="en-US" dirty="0">
              <a:solidFill>
                <a:schemeClr val="tx1"/>
              </a:solidFill>
              <a:highlight>
                <a:srgbClr val="FFFF00"/>
              </a:highlight>
            </a:endParaRPr>
          </a:p>
          <a:p>
            <a:pPr lvl="1"/>
            <a:r>
              <a:rPr lang="en-US" dirty="0">
                <a:solidFill>
                  <a:schemeClr val="tx1"/>
                </a:solidFill>
              </a:rPr>
              <a:t>#IS24</a:t>
            </a:r>
          </a:p>
        </p:txBody>
      </p:sp>
      <p:sp>
        <p:nvSpPr>
          <p:cNvPr id="5" name="Text Placeholder 4">
            <a:extLst>
              <a:ext uri="{FF2B5EF4-FFF2-40B4-BE49-F238E27FC236}">
                <a16:creationId xmlns:a16="http://schemas.microsoft.com/office/drawing/2014/main" id="{D95F18BA-2797-3349-948B-001C06C115A3}"/>
              </a:ext>
            </a:extLst>
          </p:cNvPr>
          <p:cNvSpPr>
            <a:spLocks noGrp="1"/>
          </p:cNvSpPr>
          <p:nvPr>
            <p:ph type="body" sz="quarter" idx="10"/>
          </p:nvPr>
        </p:nvSpPr>
        <p:spPr>
          <a:xfrm>
            <a:off x="553591" y="1378651"/>
            <a:ext cx="7964045" cy="1112108"/>
          </a:xfrm>
        </p:spPr>
        <p:txBody>
          <a:bodyPr/>
          <a:lstStyle/>
          <a:p>
            <a:endParaRPr lang="en-US" dirty="0"/>
          </a:p>
          <a:p>
            <a:r>
              <a:rPr lang="en-US" dirty="0"/>
              <a:t>Best practices for community dashboard use – </a:t>
            </a:r>
            <a:r>
              <a:rPr lang="en-US" i="1" dirty="0"/>
              <a:t>reflections from the HCS study </a:t>
            </a:r>
          </a:p>
          <a:p>
            <a:r>
              <a:rPr lang="en-US" dirty="0">
                <a:solidFill>
                  <a:schemeClr val="tx1"/>
                </a:solidFill>
              </a:rPr>
              <a:t>W05</a:t>
            </a:r>
          </a:p>
        </p:txBody>
      </p:sp>
    </p:spTree>
    <p:extLst>
      <p:ext uri="{BB962C8B-B14F-4D97-AF65-F5344CB8AC3E}">
        <p14:creationId xmlns:p14="http://schemas.microsoft.com/office/powerpoint/2010/main" val="187789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249E-B22B-7F83-7107-89C7841D943E}"/>
              </a:ext>
            </a:extLst>
          </p:cNvPr>
          <p:cNvSpPr>
            <a:spLocks noGrp="1"/>
          </p:cNvSpPr>
          <p:nvPr>
            <p:ph type="title"/>
          </p:nvPr>
        </p:nvSpPr>
        <p:spPr/>
        <p:txBody>
          <a:bodyPr>
            <a:normAutofit fontScale="90000"/>
          </a:bodyPr>
          <a:lstStyle/>
          <a:p>
            <a:r>
              <a:rPr lang="en-US" dirty="0"/>
              <a:t>TAM Themes</a:t>
            </a:r>
          </a:p>
        </p:txBody>
      </p:sp>
      <p:pic>
        <p:nvPicPr>
          <p:cNvPr id="7" name="Content Placeholder 6">
            <a:extLst>
              <a:ext uri="{FF2B5EF4-FFF2-40B4-BE49-F238E27FC236}">
                <a16:creationId xmlns:a16="http://schemas.microsoft.com/office/drawing/2014/main" id="{75DDB683-1542-D4C3-D6AB-3D7265E56E90}"/>
              </a:ext>
            </a:extLst>
          </p:cNvPr>
          <p:cNvPicPr>
            <a:picLocks noGrp="1" noChangeAspect="1"/>
          </p:cNvPicPr>
          <p:nvPr>
            <p:ph idx="1"/>
          </p:nvPr>
        </p:nvPicPr>
        <p:blipFill>
          <a:blip r:embed="rId2"/>
          <a:stretch>
            <a:fillRect/>
          </a:stretch>
        </p:blipFill>
        <p:spPr>
          <a:xfrm>
            <a:off x="2614863" y="-1"/>
            <a:ext cx="6415981" cy="5054635"/>
          </a:xfrm>
        </p:spPr>
      </p:pic>
      <p:sp>
        <p:nvSpPr>
          <p:cNvPr id="4" name="Slide Number Placeholder 3">
            <a:extLst>
              <a:ext uri="{FF2B5EF4-FFF2-40B4-BE49-F238E27FC236}">
                <a16:creationId xmlns:a16="http://schemas.microsoft.com/office/drawing/2014/main" id="{119251B0-BF46-6BCA-3905-DD13611A2F2D}"/>
              </a:ext>
            </a:extLst>
          </p:cNvPr>
          <p:cNvSpPr>
            <a:spLocks noGrp="1"/>
          </p:cNvSpPr>
          <p:nvPr>
            <p:ph type="sldNum" sz="quarter" idx="4"/>
          </p:nvPr>
        </p:nvSpPr>
        <p:spPr/>
        <p:txBody>
          <a:bodyPr/>
          <a:lstStyle/>
          <a:p>
            <a:fld id="{633B08E3-7A67-F449-BAD9-1131F0C352F9}" type="slidenum">
              <a:rPr lang="en-US" smtClean="0"/>
              <a:pPr/>
              <a:t>10</a:t>
            </a:fld>
            <a:endParaRPr lang="en-US"/>
          </a:p>
        </p:txBody>
      </p:sp>
      <p:sp>
        <p:nvSpPr>
          <p:cNvPr id="5" name="Footer Placeholder 4">
            <a:extLst>
              <a:ext uri="{FF2B5EF4-FFF2-40B4-BE49-F238E27FC236}">
                <a16:creationId xmlns:a16="http://schemas.microsoft.com/office/drawing/2014/main" id="{4E465928-AD50-8445-97E7-AE3A429697D5}"/>
              </a:ext>
            </a:extLst>
          </p:cNvPr>
          <p:cNvSpPr>
            <a:spLocks noGrp="1"/>
          </p:cNvSpPr>
          <p:nvPr>
            <p:ph type="ftr" sz="quarter" idx="3"/>
          </p:nvPr>
        </p:nvSpPr>
        <p:spPr/>
        <p:txBody>
          <a:bodyPr/>
          <a:lstStyle/>
          <a:p>
            <a:r>
              <a:rPr lang="en-US" dirty="0"/>
              <a:t>Best practices for community dashboard use</a:t>
            </a:r>
          </a:p>
        </p:txBody>
      </p:sp>
    </p:spTree>
    <p:extLst>
      <p:ext uri="{BB962C8B-B14F-4D97-AF65-F5344CB8AC3E}">
        <p14:creationId xmlns:p14="http://schemas.microsoft.com/office/powerpoint/2010/main" val="405198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05F0-26AC-0059-1598-55F54A1D284B}"/>
              </a:ext>
            </a:extLst>
          </p:cNvPr>
          <p:cNvSpPr>
            <a:spLocks noGrp="1"/>
          </p:cNvSpPr>
          <p:nvPr>
            <p:ph type="title"/>
          </p:nvPr>
        </p:nvSpPr>
        <p:spPr/>
        <p:txBody>
          <a:bodyPr>
            <a:normAutofit fontScale="90000"/>
          </a:bodyPr>
          <a:lstStyle/>
          <a:p>
            <a:r>
              <a:rPr lang="en-US" dirty="0"/>
              <a:t>Selection of Positive Remarks </a:t>
            </a:r>
          </a:p>
        </p:txBody>
      </p:sp>
      <p:sp>
        <p:nvSpPr>
          <p:cNvPr id="3" name="Content Placeholder 2">
            <a:extLst>
              <a:ext uri="{FF2B5EF4-FFF2-40B4-BE49-F238E27FC236}">
                <a16:creationId xmlns:a16="http://schemas.microsoft.com/office/drawing/2014/main" id="{9091CC33-1603-9600-5511-2B1544924209}"/>
              </a:ext>
            </a:extLst>
          </p:cNvPr>
          <p:cNvSpPr>
            <a:spLocks noGrp="1"/>
          </p:cNvSpPr>
          <p:nvPr>
            <p:ph idx="1"/>
          </p:nvPr>
        </p:nvSpPr>
        <p:spPr/>
        <p:txBody>
          <a:bodyPr>
            <a:normAutofit/>
          </a:bodyPr>
          <a:lstStyle/>
          <a:p>
            <a:r>
              <a:rPr lang="en-US" i="1" dirty="0"/>
              <a:t>“Yes, I do believe that it definitely helped when it came to those decisions because it helped the entire coalition know certain areas that needed extra help and what kind of help that they needed. It also helped us form... helped us do the problem solving in the original start of this coalition.” (MA) </a:t>
            </a:r>
          </a:p>
          <a:p>
            <a:r>
              <a:rPr lang="en-US" i="1" dirty="0"/>
              <a:t>“It's quick, it's like a bottom line, you know. If you, if you had to throw together a newsletter or a speech or a letter to the editor, you could, you know, you could glance over it and get some up to date, real time numbers, you know, for that area, pretty reliably.” (NY) </a:t>
            </a:r>
          </a:p>
        </p:txBody>
      </p:sp>
      <p:sp>
        <p:nvSpPr>
          <p:cNvPr id="4" name="Slide Number Placeholder 3">
            <a:extLst>
              <a:ext uri="{FF2B5EF4-FFF2-40B4-BE49-F238E27FC236}">
                <a16:creationId xmlns:a16="http://schemas.microsoft.com/office/drawing/2014/main" id="{DFC8D89E-C0DA-95B8-33CA-DBAE2BF61FF1}"/>
              </a:ext>
            </a:extLst>
          </p:cNvPr>
          <p:cNvSpPr>
            <a:spLocks noGrp="1"/>
          </p:cNvSpPr>
          <p:nvPr>
            <p:ph type="sldNum" sz="quarter" idx="4"/>
          </p:nvPr>
        </p:nvSpPr>
        <p:spPr/>
        <p:txBody>
          <a:bodyPr/>
          <a:lstStyle/>
          <a:p>
            <a:fld id="{633B08E3-7A67-F449-BAD9-1131F0C352F9}" type="slidenum">
              <a:rPr lang="en-US" smtClean="0"/>
              <a:pPr/>
              <a:t>11</a:t>
            </a:fld>
            <a:endParaRPr lang="en-US"/>
          </a:p>
        </p:txBody>
      </p:sp>
      <p:sp>
        <p:nvSpPr>
          <p:cNvPr id="5" name="Footer Placeholder 4">
            <a:extLst>
              <a:ext uri="{FF2B5EF4-FFF2-40B4-BE49-F238E27FC236}">
                <a16:creationId xmlns:a16="http://schemas.microsoft.com/office/drawing/2014/main" id="{E28F715F-1137-F996-7836-3A0803398FC9}"/>
              </a:ext>
            </a:extLst>
          </p:cNvPr>
          <p:cNvSpPr>
            <a:spLocks noGrp="1"/>
          </p:cNvSpPr>
          <p:nvPr>
            <p:ph type="ftr" sz="quarter" idx="3"/>
          </p:nvPr>
        </p:nvSpPr>
        <p:spPr/>
        <p:txBody>
          <a:bodyPr/>
          <a:lstStyle/>
          <a:p>
            <a:r>
              <a:rPr lang="en-US" dirty="0"/>
              <a:t>Best practices for community dashboard use</a:t>
            </a:r>
          </a:p>
        </p:txBody>
      </p:sp>
    </p:spTree>
    <p:extLst>
      <p:ext uri="{BB962C8B-B14F-4D97-AF65-F5344CB8AC3E}">
        <p14:creationId xmlns:p14="http://schemas.microsoft.com/office/powerpoint/2010/main" val="126870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DF964-FD4D-5ABF-BBBC-FAC64416A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D1652-810A-2FB7-7D94-BF7092537776}"/>
              </a:ext>
            </a:extLst>
          </p:cNvPr>
          <p:cNvSpPr>
            <a:spLocks noGrp="1"/>
          </p:cNvSpPr>
          <p:nvPr>
            <p:ph type="title"/>
          </p:nvPr>
        </p:nvSpPr>
        <p:spPr/>
        <p:txBody>
          <a:bodyPr>
            <a:normAutofit fontScale="90000"/>
          </a:bodyPr>
          <a:lstStyle/>
          <a:p>
            <a:r>
              <a:rPr lang="en-US" dirty="0"/>
              <a:t>Selection of Positive Remarks </a:t>
            </a:r>
          </a:p>
        </p:txBody>
      </p:sp>
      <p:sp>
        <p:nvSpPr>
          <p:cNvPr id="3" name="Content Placeholder 2">
            <a:extLst>
              <a:ext uri="{FF2B5EF4-FFF2-40B4-BE49-F238E27FC236}">
                <a16:creationId xmlns:a16="http://schemas.microsoft.com/office/drawing/2014/main" id="{A2C381CB-1CB7-C0A0-448E-6C460D649E18}"/>
              </a:ext>
            </a:extLst>
          </p:cNvPr>
          <p:cNvSpPr>
            <a:spLocks noGrp="1"/>
          </p:cNvSpPr>
          <p:nvPr>
            <p:ph idx="1"/>
          </p:nvPr>
        </p:nvSpPr>
        <p:spPr/>
        <p:txBody>
          <a:bodyPr>
            <a:normAutofit/>
          </a:bodyPr>
          <a:lstStyle/>
          <a:p>
            <a:r>
              <a:rPr lang="en-US" i="1" dirty="0"/>
              <a:t>“I think it's a terrific dashboard. I love the way that the information is on there. I think it really captures every aspect of what we're seeing on the street.” (OH) </a:t>
            </a:r>
          </a:p>
          <a:p>
            <a:r>
              <a:rPr lang="en-US" i="1" dirty="0"/>
              <a:t>“Because it helped us choose... There's 10 strategies that you could have chose, but by looking at the data that's available on the dashboard, then you say, ‘All right, these are the ones that we need to tackle here in our community, because it's right here in front of our face. These are the important ones.’”(KY) </a:t>
            </a:r>
          </a:p>
        </p:txBody>
      </p:sp>
      <p:sp>
        <p:nvSpPr>
          <p:cNvPr id="4" name="Slide Number Placeholder 3">
            <a:extLst>
              <a:ext uri="{FF2B5EF4-FFF2-40B4-BE49-F238E27FC236}">
                <a16:creationId xmlns:a16="http://schemas.microsoft.com/office/drawing/2014/main" id="{8EAE478E-2262-6DB0-B5C8-238E74DF6695}"/>
              </a:ext>
            </a:extLst>
          </p:cNvPr>
          <p:cNvSpPr>
            <a:spLocks noGrp="1"/>
          </p:cNvSpPr>
          <p:nvPr>
            <p:ph type="sldNum" sz="quarter" idx="4"/>
          </p:nvPr>
        </p:nvSpPr>
        <p:spPr/>
        <p:txBody>
          <a:bodyPr/>
          <a:lstStyle/>
          <a:p>
            <a:fld id="{633B08E3-7A67-F449-BAD9-1131F0C352F9}" type="slidenum">
              <a:rPr lang="en-US" smtClean="0"/>
              <a:pPr/>
              <a:t>12</a:t>
            </a:fld>
            <a:endParaRPr lang="en-US"/>
          </a:p>
        </p:txBody>
      </p:sp>
      <p:sp>
        <p:nvSpPr>
          <p:cNvPr id="5" name="Footer Placeholder 4">
            <a:extLst>
              <a:ext uri="{FF2B5EF4-FFF2-40B4-BE49-F238E27FC236}">
                <a16:creationId xmlns:a16="http://schemas.microsoft.com/office/drawing/2014/main" id="{CA376F40-F90E-0981-2603-0BF30D3D0D70}"/>
              </a:ext>
            </a:extLst>
          </p:cNvPr>
          <p:cNvSpPr>
            <a:spLocks noGrp="1"/>
          </p:cNvSpPr>
          <p:nvPr>
            <p:ph type="ftr" sz="quarter" idx="3"/>
          </p:nvPr>
        </p:nvSpPr>
        <p:spPr/>
        <p:txBody>
          <a:bodyPr/>
          <a:lstStyle/>
          <a:p>
            <a:r>
              <a:rPr lang="en-US" dirty="0"/>
              <a:t>Best practices for community dashboard use</a:t>
            </a:r>
          </a:p>
        </p:txBody>
      </p:sp>
    </p:spTree>
    <p:extLst>
      <p:ext uri="{BB962C8B-B14F-4D97-AF65-F5344CB8AC3E}">
        <p14:creationId xmlns:p14="http://schemas.microsoft.com/office/powerpoint/2010/main" val="115287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44AF-0441-1D47-811B-3357E9C7010F}"/>
              </a:ext>
            </a:extLst>
          </p:cNvPr>
          <p:cNvSpPr>
            <a:spLocks noGrp="1"/>
          </p:cNvSpPr>
          <p:nvPr>
            <p:ph type="title"/>
          </p:nvPr>
        </p:nvSpPr>
        <p:spPr/>
        <p:txBody>
          <a:bodyPr>
            <a:noAutofit/>
          </a:bodyPr>
          <a:lstStyle/>
          <a:p>
            <a:r>
              <a:rPr lang="en-US" sz="2000" dirty="0"/>
              <a:t>L1: Utilize storytelling view dashboards and </a:t>
            </a:r>
            <a:br>
              <a:rPr lang="en-US" sz="2000" dirty="0"/>
            </a:br>
            <a:r>
              <a:rPr lang="en-US" sz="2000" dirty="0"/>
              <a:t>L2: Link actionable insights to useful resources</a:t>
            </a:r>
          </a:p>
        </p:txBody>
      </p:sp>
      <p:sp>
        <p:nvSpPr>
          <p:cNvPr id="3" name="Content Placeholder 2">
            <a:extLst>
              <a:ext uri="{FF2B5EF4-FFF2-40B4-BE49-F238E27FC236}">
                <a16:creationId xmlns:a16="http://schemas.microsoft.com/office/drawing/2014/main" id="{1020A099-0BB9-6F81-4FC9-3AC225327DF2}"/>
              </a:ext>
            </a:extLst>
          </p:cNvPr>
          <p:cNvSpPr>
            <a:spLocks noGrp="1"/>
          </p:cNvSpPr>
          <p:nvPr>
            <p:ph idx="1"/>
          </p:nvPr>
        </p:nvSpPr>
        <p:spPr>
          <a:xfrm>
            <a:off x="628650" y="1376364"/>
            <a:ext cx="7886700" cy="2908867"/>
          </a:xfrm>
        </p:spPr>
        <p:txBody>
          <a:bodyPr>
            <a:normAutofit/>
          </a:bodyPr>
          <a:lstStyle/>
          <a:p>
            <a:r>
              <a:rPr lang="en-US" dirty="0"/>
              <a:t>PG: Cognitive dissonance with the dashboards</a:t>
            </a:r>
          </a:p>
          <a:p>
            <a:pPr marL="342900" lvl="1" indent="0">
              <a:buNone/>
            </a:pPr>
            <a:r>
              <a:rPr lang="en-US" i="1" dirty="0"/>
              <a:t>“The problem is much bigger than what the numbers from [DEIDENTIFIED AGENCY] can show us and so when we're looking at it that way, it's better to get that real time data from each other rather than rely on HCS to get old data that we've kind of already gone through.” (OH)</a:t>
            </a:r>
            <a:r>
              <a:rPr lang="en-US" dirty="0"/>
              <a:t> </a:t>
            </a:r>
          </a:p>
          <a:p>
            <a:r>
              <a:rPr lang="en-US" dirty="0"/>
              <a:t>Richer storytelling involves multiple iterations of co-creation to craft right set of information that fit with internal mental models of the task and lived experiences. </a:t>
            </a:r>
          </a:p>
          <a:p>
            <a:r>
              <a:rPr lang="en-US" dirty="0"/>
              <a:t>Dashboards should also link data with a call to action.</a:t>
            </a:r>
          </a:p>
        </p:txBody>
      </p:sp>
      <p:sp>
        <p:nvSpPr>
          <p:cNvPr id="4" name="Slide Number Placeholder 3">
            <a:extLst>
              <a:ext uri="{FF2B5EF4-FFF2-40B4-BE49-F238E27FC236}">
                <a16:creationId xmlns:a16="http://schemas.microsoft.com/office/drawing/2014/main" id="{0BF4691A-5768-88D5-794A-01C43ACCB678}"/>
              </a:ext>
            </a:extLst>
          </p:cNvPr>
          <p:cNvSpPr>
            <a:spLocks noGrp="1"/>
          </p:cNvSpPr>
          <p:nvPr>
            <p:ph type="sldNum" sz="quarter" idx="4"/>
          </p:nvPr>
        </p:nvSpPr>
        <p:spPr/>
        <p:txBody>
          <a:bodyPr/>
          <a:lstStyle/>
          <a:p>
            <a:fld id="{633B08E3-7A67-F449-BAD9-1131F0C352F9}" type="slidenum">
              <a:rPr lang="en-US" smtClean="0"/>
              <a:pPr/>
              <a:t>13</a:t>
            </a:fld>
            <a:endParaRPr lang="en-US"/>
          </a:p>
        </p:txBody>
      </p:sp>
      <p:sp>
        <p:nvSpPr>
          <p:cNvPr id="5" name="Footer Placeholder 4">
            <a:extLst>
              <a:ext uri="{FF2B5EF4-FFF2-40B4-BE49-F238E27FC236}">
                <a16:creationId xmlns:a16="http://schemas.microsoft.com/office/drawing/2014/main" id="{C3D35D19-4CF6-DF08-E9D5-F98F7E1008AA}"/>
              </a:ext>
            </a:extLst>
          </p:cNvPr>
          <p:cNvSpPr>
            <a:spLocks noGrp="1"/>
          </p:cNvSpPr>
          <p:nvPr>
            <p:ph type="ftr" sz="quarter" idx="3"/>
          </p:nvPr>
        </p:nvSpPr>
        <p:spPr/>
        <p:txBody>
          <a:bodyPr/>
          <a:lstStyle/>
          <a:p>
            <a:r>
              <a:rPr lang="en-US" dirty="0"/>
              <a:t>Best practices for community dashboard use</a:t>
            </a:r>
          </a:p>
        </p:txBody>
      </p:sp>
    </p:spTree>
    <p:extLst>
      <p:ext uri="{BB962C8B-B14F-4D97-AF65-F5344CB8AC3E}">
        <p14:creationId xmlns:p14="http://schemas.microsoft.com/office/powerpoint/2010/main" val="251821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5A6F-1F3C-AE42-E7BB-254BEB44C8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242DD6-3969-E4C1-519B-766D9C7FFABA}"/>
              </a:ext>
            </a:extLst>
          </p:cNvPr>
          <p:cNvSpPr>
            <a:spLocks noGrp="1"/>
          </p:cNvSpPr>
          <p:nvPr>
            <p:ph type="title"/>
          </p:nvPr>
        </p:nvSpPr>
        <p:spPr/>
        <p:txBody>
          <a:bodyPr>
            <a:normAutofit fontScale="90000"/>
          </a:bodyPr>
          <a:lstStyle/>
          <a:p>
            <a:r>
              <a:rPr lang="en-US" dirty="0"/>
              <a:t>L3: Utilize processes and tools that promote access and sharing</a:t>
            </a:r>
          </a:p>
        </p:txBody>
      </p:sp>
      <p:sp>
        <p:nvSpPr>
          <p:cNvPr id="3" name="Content Placeholder 2">
            <a:extLst>
              <a:ext uri="{FF2B5EF4-FFF2-40B4-BE49-F238E27FC236}">
                <a16:creationId xmlns:a16="http://schemas.microsoft.com/office/drawing/2014/main" id="{5FBBB4B4-9FFD-B286-769E-16E1405E468B}"/>
              </a:ext>
            </a:extLst>
          </p:cNvPr>
          <p:cNvSpPr>
            <a:spLocks noGrp="1"/>
          </p:cNvSpPr>
          <p:nvPr>
            <p:ph idx="1"/>
          </p:nvPr>
        </p:nvSpPr>
        <p:spPr/>
        <p:txBody>
          <a:bodyPr/>
          <a:lstStyle/>
          <a:p>
            <a:r>
              <a:rPr lang="en-US" dirty="0"/>
              <a:t>PG: Gatekeeping of the data and dashboards</a:t>
            </a:r>
          </a:p>
          <a:p>
            <a:pPr marL="342900" lvl="1" indent="0">
              <a:buNone/>
            </a:pPr>
            <a:r>
              <a:rPr lang="en-US" i="1" dirty="0"/>
              <a:t>“This might be a little petty, but just the fact that I have to use a password to access it. I think especially people on our coalition, they may not write down their passwords that they use for [HCS] because it's not their full-time job. So. if they forget the password, they're less likely to go through the steps to retrieve it and get in there, so they may not use it as much if it were just open access.” (KY) </a:t>
            </a:r>
          </a:p>
          <a:p>
            <a:r>
              <a:rPr lang="en-US" dirty="0"/>
              <a:t>Promote permissible sharing to facilitate data sharing and generation of new insights through diverse outlets. </a:t>
            </a:r>
          </a:p>
        </p:txBody>
      </p:sp>
      <p:sp>
        <p:nvSpPr>
          <p:cNvPr id="4" name="Slide Number Placeholder 3">
            <a:extLst>
              <a:ext uri="{FF2B5EF4-FFF2-40B4-BE49-F238E27FC236}">
                <a16:creationId xmlns:a16="http://schemas.microsoft.com/office/drawing/2014/main" id="{C2B080DF-64FC-4DC8-F914-ABD61ADA3D8D}"/>
              </a:ext>
            </a:extLst>
          </p:cNvPr>
          <p:cNvSpPr>
            <a:spLocks noGrp="1"/>
          </p:cNvSpPr>
          <p:nvPr>
            <p:ph type="sldNum" sz="quarter" idx="4"/>
          </p:nvPr>
        </p:nvSpPr>
        <p:spPr/>
        <p:txBody>
          <a:bodyPr/>
          <a:lstStyle/>
          <a:p>
            <a:fld id="{633B08E3-7A67-F449-BAD9-1131F0C352F9}" type="slidenum">
              <a:rPr lang="en-US" smtClean="0"/>
              <a:pPr/>
              <a:t>14</a:t>
            </a:fld>
            <a:endParaRPr lang="en-US"/>
          </a:p>
        </p:txBody>
      </p:sp>
      <p:sp>
        <p:nvSpPr>
          <p:cNvPr id="5" name="Footer Placeholder 4">
            <a:extLst>
              <a:ext uri="{FF2B5EF4-FFF2-40B4-BE49-F238E27FC236}">
                <a16:creationId xmlns:a16="http://schemas.microsoft.com/office/drawing/2014/main" id="{5E0D2620-2687-EC24-64AB-870704157FD5}"/>
              </a:ext>
            </a:extLst>
          </p:cNvPr>
          <p:cNvSpPr>
            <a:spLocks noGrp="1"/>
          </p:cNvSpPr>
          <p:nvPr>
            <p:ph type="ftr" sz="quarter" idx="3"/>
          </p:nvPr>
        </p:nvSpPr>
        <p:spPr/>
        <p:txBody>
          <a:bodyPr/>
          <a:lstStyle/>
          <a:p>
            <a:r>
              <a:rPr lang="en-US" dirty="0"/>
              <a:t>Best practices for community dashboard use</a:t>
            </a:r>
          </a:p>
        </p:txBody>
      </p:sp>
    </p:spTree>
    <p:extLst>
      <p:ext uri="{BB962C8B-B14F-4D97-AF65-F5344CB8AC3E}">
        <p14:creationId xmlns:p14="http://schemas.microsoft.com/office/powerpoint/2010/main" val="147190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921FC-19B9-4B8C-15DD-2ADD2F3D8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FD0BC-B30C-EEA7-C218-703BF74C440F}"/>
              </a:ext>
            </a:extLst>
          </p:cNvPr>
          <p:cNvSpPr>
            <a:spLocks noGrp="1"/>
          </p:cNvSpPr>
          <p:nvPr>
            <p:ph type="title"/>
          </p:nvPr>
        </p:nvSpPr>
        <p:spPr>
          <a:xfrm>
            <a:off x="547080" y="463724"/>
            <a:ext cx="6777732" cy="320088"/>
          </a:xfrm>
        </p:spPr>
        <p:txBody>
          <a:bodyPr>
            <a:noAutofit/>
          </a:bodyPr>
          <a:lstStyle/>
          <a:p>
            <a:r>
              <a:rPr lang="en-US" sz="2000" dirty="0"/>
              <a:t>L4: Utilize a multisector and interdisciplinary approach to understand and improve engagement with data visualizations</a:t>
            </a:r>
          </a:p>
        </p:txBody>
      </p:sp>
      <p:sp>
        <p:nvSpPr>
          <p:cNvPr id="3" name="Content Placeholder 2">
            <a:extLst>
              <a:ext uri="{FF2B5EF4-FFF2-40B4-BE49-F238E27FC236}">
                <a16:creationId xmlns:a16="http://schemas.microsoft.com/office/drawing/2014/main" id="{55C219A1-24D6-7947-4BCF-320EBDA6FFAC}"/>
              </a:ext>
            </a:extLst>
          </p:cNvPr>
          <p:cNvSpPr>
            <a:spLocks noGrp="1"/>
          </p:cNvSpPr>
          <p:nvPr>
            <p:ph idx="1"/>
          </p:nvPr>
        </p:nvSpPr>
        <p:spPr/>
        <p:txBody>
          <a:bodyPr>
            <a:normAutofit/>
          </a:bodyPr>
          <a:lstStyle/>
          <a:p>
            <a:r>
              <a:rPr lang="en-US" dirty="0"/>
              <a:t>PG: Low engagement with dashboards</a:t>
            </a:r>
          </a:p>
          <a:p>
            <a:pPr marL="342900" lvl="1" indent="0">
              <a:buNone/>
            </a:pPr>
            <a:r>
              <a:rPr lang="en-US" i="1" dirty="0"/>
              <a:t>“Something that has been frustrating for me, from some of the HCS data that we get is we get a lot of plots, but we never get the underlying data. And always what I want to do is be able to download it, download it into like visualization software that I use, add those like timeline components, and then present it in a way that I know my community will understand.” (NY) </a:t>
            </a:r>
          </a:p>
          <a:p>
            <a:r>
              <a:rPr lang="en-US" dirty="0"/>
              <a:t>Comprehensive monitoring of dashboard use should involve quantitative (audit files) and qualitative approaches.</a:t>
            </a:r>
          </a:p>
          <a:p>
            <a:r>
              <a:rPr lang="en-US" dirty="0"/>
              <a:t>Training, workflow integration, and high-fidelity co-creation are critical components that should also inform engagement. </a:t>
            </a:r>
          </a:p>
        </p:txBody>
      </p:sp>
      <p:sp>
        <p:nvSpPr>
          <p:cNvPr id="4" name="Slide Number Placeholder 3">
            <a:extLst>
              <a:ext uri="{FF2B5EF4-FFF2-40B4-BE49-F238E27FC236}">
                <a16:creationId xmlns:a16="http://schemas.microsoft.com/office/drawing/2014/main" id="{DFE907DE-C21F-1CBD-0AB5-34101D4C0C6C}"/>
              </a:ext>
            </a:extLst>
          </p:cNvPr>
          <p:cNvSpPr>
            <a:spLocks noGrp="1"/>
          </p:cNvSpPr>
          <p:nvPr>
            <p:ph type="sldNum" sz="quarter" idx="4"/>
          </p:nvPr>
        </p:nvSpPr>
        <p:spPr/>
        <p:txBody>
          <a:bodyPr/>
          <a:lstStyle/>
          <a:p>
            <a:fld id="{633B08E3-7A67-F449-BAD9-1131F0C352F9}" type="slidenum">
              <a:rPr lang="en-US" smtClean="0"/>
              <a:pPr/>
              <a:t>15</a:t>
            </a:fld>
            <a:endParaRPr lang="en-US"/>
          </a:p>
        </p:txBody>
      </p:sp>
      <p:sp>
        <p:nvSpPr>
          <p:cNvPr id="5" name="Footer Placeholder 4">
            <a:extLst>
              <a:ext uri="{FF2B5EF4-FFF2-40B4-BE49-F238E27FC236}">
                <a16:creationId xmlns:a16="http://schemas.microsoft.com/office/drawing/2014/main" id="{658BE871-3A0B-7BC5-6B03-FE38052C2BC6}"/>
              </a:ext>
            </a:extLst>
          </p:cNvPr>
          <p:cNvSpPr>
            <a:spLocks noGrp="1"/>
          </p:cNvSpPr>
          <p:nvPr>
            <p:ph type="ftr" sz="quarter" idx="3"/>
          </p:nvPr>
        </p:nvSpPr>
        <p:spPr/>
        <p:txBody>
          <a:bodyPr/>
          <a:lstStyle/>
          <a:p>
            <a:r>
              <a:rPr lang="en-US" dirty="0"/>
              <a:t>Best practices for community dashboard use</a:t>
            </a:r>
          </a:p>
        </p:txBody>
      </p:sp>
    </p:spTree>
    <p:extLst>
      <p:ext uri="{BB962C8B-B14F-4D97-AF65-F5344CB8AC3E}">
        <p14:creationId xmlns:p14="http://schemas.microsoft.com/office/powerpoint/2010/main" val="132193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EEBD-C6FD-90FA-6F26-651F4B294295}"/>
              </a:ext>
            </a:extLst>
          </p:cNvPr>
          <p:cNvSpPr>
            <a:spLocks noGrp="1"/>
          </p:cNvSpPr>
          <p:nvPr>
            <p:ph type="title"/>
          </p:nvPr>
        </p:nvSpPr>
        <p:spPr/>
        <p:txBody>
          <a:bodyPr>
            <a:normAutofit fontScale="90000"/>
          </a:bodyPr>
          <a:lstStyle/>
          <a:p>
            <a:r>
              <a:rPr lang="en-US" dirty="0"/>
              <a:t>Concluding Remarks</a:t>
            </a:r>
          </a:p>
        </p:txBody>
      </p:sp>
      <p:sp>
        <p:nvSpPr>
          <p:cNvPr id="3" name="Content Placeholder 2">
            <a:extLst>
              <a:ext uri="{FF2B5EF4-FFF2-40B4-BE49-F238E27FC236}">
                <a16:creationId xmlns:a16="http://schemas.microsoft.com/office/drawing/2014/main" id="{B8CC5451-CE7A-4DA1-4C19-259DEF08233E}"/>
              </a:ext>
            </a:extLst>
          </p:cNvPr>
          <p:cNvSpPr>
            <a:spLocks noGrp="1"/>
          </p:cNvSpPr>
          <p:nvPr>
            <p:ph idx="1"/>
          </p:nvPr>
        </p:nvSpPr>
        <p:spPr/>
        <p:txBody>
          <a:bodyPr/>
          <a:lstStyle/>
          <a:p>
            <a:pPr marL="285750" indent="-285750">
              <a:buFont typeface="Arial" panose="020B0604020202020204" pitchFamily="34" charset="0"/>
              <a:buChar char="•"/>
            </a:pPr>
            <a:r>
              <a:rPr lang="en-US" sz="2000" dirty="0"/>
              <a:t>Our study is idiosyncratic to HCS but is one of the first large-scale evaluations of community dashboard user experience.</a:t>
            </a:r>
          </a:p>
          <a:p>
            <a:pPr marL="285750" indent="-285750">
              <a:buFont typeface="Arial" panose="020B0604020202020204" pitchFamily="34" charset="0"/>
              <a:buChar char="•"/>
            </a:pPr>
            <a:r>
              <a:rPr lang="en-US" sz="2000" dirty="0"/>
              <a:t>Use of the TAM and SUS to examine usability of dashboards among community stakeholders is novel.</a:t>
            </a:r>
          </a:p>
          <a:p>
            <a:pPr marL="285750" indent="-285750">
              <a:buFont typeface="Arial" panose="020B0604020202020204" pitchFamily="34" charset="0"/>
              <a:buChar char="•"/>
            </a:pPr>
            <a:r>
              <a:rPr lang="en-US" sz="2000" dirty="0"/>
              <a:t>Our mixed-methods approach demonstrates the importance of a multifaceted evaluation that can be used to identify gaps in community dashboard use and develop best practices. </a:t>
            </a:r>
          </a:p>
        </p:txBody>
      </p:sp>
      <p:sp>
        <p:nvSpPr>
          <p:cNvPr id="4" name="Slide Number Placeholder 3">
            <a:extLst>
              <a:ext uri="{FF2B5EF4-FFF2-40B4-BE49-F238E27FC236}">
                <a16:creationId xmlns:a16="http://schemas.microsoft.com/office/drawing/2014/main" id="{CD5B8E19-A46E-354B-65B4-A6917E7F4748}"/>
              </a:ext>
            </a:extLst>
          </p:cNvPr>
          <p:cNvSpPr>
            <a:spLocks noGrp="1"/>
          </p:cNvSpPr>
          <p:nvPr>
            <p:ph type="sldNum" sz="quarter" idx="4"/>
          </p:nvPr>
        </p:nvSpPr>
        <p:spPr/>
        <p:txBody>
          <a:bodyPr/>
          <a:lstStyle/>
          <a:p>
            <a:fld id="{633B08E3-7A67-F449-BAD9-1131F0C352F9}" type="slidenum">
              <a:rPr lang="en-US" smtClean="0"/>
              <a:pPr/>
              <a:t>16</a:t>
            </a:fld>
            <a:endParaRPr lang="en-US"/>
          </a:p>
        </p:txBody>
      </p:sp>
      <p:sp>
        <p:nvSpPr>
          <p:cNvPr id="5" name="Footer Placeholder 4">
            <a:extLst>
              <a:ext uri="{FF2B5EF4-FFF2-40B4-BE49-F238E27FC236}">
                <a16:creationId xmlns:a16="http://schemas.microsoft.com/office/drawing/2014/main" id="{DBBE8B31-6A81-5FD5-FA79-BF2D2DC72B87}"/>
              </a:ext>
            </a:extLst>
          </p:cNvPr>
          <p:cNvSpPr>
            <a:spLocks noGrp="1"/>
          </p:cNvSpPr>
          <p:nvPr>
            <p:ph type="ftr" sz="quarter" idx="3"/>
          </p:nvPr>
        </p:nvSpPr>
        <p:spPr/>
        <p:txBody>
          <a:bodyPr/>
          <a:lstStyle/>
          <a:p>
            <a:r>
              <a:rPr lang="en-US" dirty="0"/>
              <a:t>Best practices for community dashboard use</a:t>
            </a:r>
          </a:p>
        </p:txBody>
      </p:sp>
    </p:spTree>
    <p:extLst>
      <p:ext uri="{BB962C8B-B14F-4D97-AF65-F5344CB8AC3E}">
        <p14:creationId xmlns:p14="http://schemas.microsoft.com/office/powerpoint/2010/main" val="268389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87650" y="1259360"/>
            <a:ext cx="4070350" cy="1112108"/>
          </a:xfrm>
        </p:spPr>
        <p:txBody>
          <a:bodyPr/>
          <a:lstStyle/>
          <a:p>
            <a:r>
              <a:rPr lang="en-US" dirty="0"/>
              <a:t>Thank you!</a:t>
            </a:r>
          </a:p>
          <a:p>
            <a:pPr lvl="1"/>
            <a:r>
              <a:rPr lang="en-US" dirty="0"/>
              <a:t>Email me at: </a:t>
            </a:r>
            <a:r>
              <a:rPr lang="en-US" dirty="0" err="1"/>
              <a:t>naleef.fareed@osumc.edu</a:t>
            </a:r>
            <a:endParaRPr lang="en-US" dirty="0"/>
          </a:p>
        </p:txBody>
      </p:sp>
    </p:spTree>
    <p:extLst>
      <p:ext uri="{BB962C8B-B14F-4D97-AF65-F5344CB8AC3E}">
        <p14:creationId xmlns:p14="http://schemas.microsoft.com/office/powerpoint/2010/main" val="127124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Disclosure</a:t>
            </a:r>
            <a:endParaRPr lang="en-US" dirty="0"/>
          </a:p>
        </p:txBody>
      </p:sp>
      <p:sp>
        <p:nvSpPr>
          <p:cNvPr id="3" name="Content Placeholder 2"/>
          <p:cNvSpPr>
            <a:spLocks noGrp="1"/>
          </p:cNvSpPr>
          <p:nvPr>
            <p:ph sz="quarter" idx="12"/>
          </p:nvPr>
        </p:nvSpPr>
        <p:spPr/>
        <p:txBody>
          <a:bodyPr/>
          <a:lstStyle/>
          <a:p>
            <a:r>
              <a:rPr lang="en-US" dirty="0"/>
              <a:t>We have no relevant relationships with commercial interests to disclose.</a:t>
            </a:r>
          </a:p>
          <a:p>
            <a:pPr lvl="2"/>
            <a:endParaRPr lang="en-US" dirty="0">
              <a:solidFill>
                <a:srgbClr val="FF0000"/>
              </a:solidFill>
            </a:endParaRPr>
          </a:p>
        </p:txBody>
      </p:sp>
      <p:sp>
        <p:nvSpPr>
          <p:cNvPr id="4" name="Slide Number Placeholder 3"/>
          <p:cNvSpPr>
            <a:spLocks noGrp="1"/>
          </p:cNvSpPr>
          <p:nvPr>
            <p:ph type="sldNum" sz="quarter" idx="4"/>
          </p:nvPr>
        </p:nvSpPr>
        <p:spPr/>
        <p:txBody>
          <a:bodyPr/>
          <a:lstStyle/>
          <a:p>
            <a:fld id="{42C32FFB-F9AE-46F0-A233-A2E628258990}" type="slidenum">
              <a:rPr lang="en-US" smtClean="0"/>
              <a:pPr/>
              <a:t>2</a:t>
            </a:fld>
            <a:endParaRPr lang="en-US"/>
          </a:p>
        </p:txBody>
      </p:sp>
      <p:sp>
        <p:nvSpPr>
          <p:cNvPr id="5" name="Footer Placeholder 4"/>
          <p:cNvSpPr>
            <a:spLocks noGrp="1"/>
          </p:cNvSpPr>
          <p:nvPr>
            <p:ph type="ftr" sz="quarter" idx="3"/>
          </p:nvPr>
        </p:nvSpPr>
        <p:spPr>
          <a:xfrm>
            <a:off x="546139" y="4870066"/>
            <a:ext cx="5029200" cy="103585"/>
          </a:xfrm>
        </p:spPr>
        <p:txBody>
          <a:bodyPr/>
          <a:lstStyle/>
          <a:p>
            <a:r>
              <a:rPr lang="en-US" dirty="0"/>
              <a:t>AMIA 2024 Informatics Summit  |   amia.org</a:t>
            </a:r>
          </a:p>
        </p:txBody>
      </p:sp>
    </p:spTree>
    <p:extLst>
      <p:ext uri="{BB962C8B-B14F-4D97-AF65-F5344CB8AC3E}">
        <p14:creationId xmlns:p14="http://schemas.microsoft.com/office/powerpoint/2010/main" val="161679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B7D2-324C-4736-A4D3-8B863A75C904}"/>
              </a:ext>
            </a:extLst>
          </p:cNvPr>
          <p:cNvSpPr>
            <a:spLocks noGrp="1"/>
          </p:cNvSpPr>
          <p:nvPr>
            <p:ph type="title"/>
          </p:nvPr>
        </p:nvSpPr>
        <p:spPr>
          <a:xfrm>
            <a:off x="547730" y="402548"/>
            <a:ext cx="6783946" cy="320088"/>
          </a:xfrm>
        </p:spPr>
        <p:txBody>
          <a:bodyPr/>
          <a:lstStyle/>
          <a:p>
            <a:r>
              <a:rPr lang="en-US" dirty="0"/>
              <a:t>Learning objectives</a:t>
            </a:r>
          </a:p>
        </p:txBody>
      </p:sp>
      <p:sp>
        <p:nvSpPr>
          <p:cNvPr id="3" name="Content Placeholder 2">
            <a:extLst>
              <a:ext uri="{FF2B5EF4-FFF2-40B4-BE49-F238E27FC236}">
                <a16:creationId xmlns:a16="http://schemas.microsoft.com/office/drawing/2014/main" id="{0B8082D5-DA3E-4243-BBB8-B811169C8FD8}"/>
              </a:ext>
            </a:extLst>
          </p:cNvPr>
          <p:cNvSpPr>
            <a:spLocks noGrp="1"/>
          </p:cNvSpPr>
          <p:nvPr>
            <p:ph sz="quarter" idx="12"/>
          </p:nvPr>
        </p:nvSpPr>
        <p:spPr/>
        <p:txBody>
          <a:bodyPr/>
          <a:lstStyle/>
          <a:p>
            <a:r>
              <a:rPr lang="en-US" sz="2400" dirty="0"/>
              <a:t>After participating in this session, the learner should be better able to:</a:t>
            </a:r>
          </a:p>
          <a:p>
            <a:pPr lvl="1"/>
            <a:r>
              <a:rPr lang="en-US" sz="1800" dirty="0"/>
              <a:t>Use a mixed-methods approach to evaluate community dashboard use and usability.</a:t>
            </a:r>
          </a:p>
          <a:p>
            <a:pPr lvl="1"/>
            <a:r>
              <a:rPr lang="en-US" sz="1800" dirty="0"/>
              <a:t>Recognize barriers and facilitators around dashboard use among community members.</a:t>
            </a:r>
          </a:p>
          <a:p>
            <a:pPr lvl="1"/>
            <a:r>
              <a:rPr lang="en-US" sz="1800" dirty="0"/>
              <a:t>Implement best practices on community dashboard use.</a:t>
            </a:r>
          </a:p>
        </p:txBody>
      </p:sp>
      <p:sp>
        <p:nvSpPr>
          <p:cNvPr id="4" name="Slide Number Placeholder 3">
            <a:extLst>
              <a:ext uri="{FF2B5EF4-FFF2-40B4-BE49-F238E27FC236}">
                <a16:creationId xmlns:a16="http://schemas.microsoft.com/office/drawing/2014/main" id="{AE70FF5F-FD02-4F5E-A959-A21CD5525F3A}"/>
              </a:ext>
            </a:extLst>
          </p:cNvPr>
          <p:cNvSpPr>
            <a:spLocks noGrp="1"/>
          </p:cNvSpPr>
          <p:nvPr>
            <p:ph type="sldNum" sz="quarter" idx="4"/>
          </p:nvPr>
        </p:nvSpPr>
        <p:spPr/>
        <p:txBody>
          <a:bodyPr/>
          <a:lstStyle/>
          <a:p>
            <a:fld id="{42C32FFB-F9AE-46F0-A233-A2E628258990}" type="slidenum">
              <a:rPr lang="en-US" smtClean="0"/>
              <a:pPr/>
              <a:t>3</a:t>
            </a:fld>
            <a:endParaRPr lang="en-US"/>
          </a:p>
        </p:txBody>
      </p:sp>
      <p:sp>
        <p:nvSpPr>
          <p:cNvPr id="5" name="Footer Placeholder 4">
            <a:extLst>
              <a:ext uri="{FF2B5EF4-FFF2-40B4-BE49-F238E27FC236}">
                <a16:creationId xmlns:a16="http://schemas.microsoft.com/office/drawing/2014/main" id="{3DDE21D3-342C-46E7-81C2-45C6944D83E2}"/>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12715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E011-DB20-E242-AF50-0A276DA63EF9}"/>
              </a:ext>
            </a:extLst>
          </p:cNvPr>
          <p:cNvSpPr>
            <a:spLocks noGrp="1"/>
          </p:cNvSpPr>
          <p:nvPr>
            <p:ph type="title"/>
          </p:nvPr>
        </p:nvSpPr>
        <p:spPr>
          <a:xfrm>
            <a:off x="547080" y="56147"/>
            <a:ext cx="7513189" cy="719644"/>
          </a:xfrm>
        </p:spPr>
        <p:txBody>
          <a:bodyPr>
            <a:normAutofit/>
          </a:bodyPr>
          <a:lstStyle/>
          <a:p>
            <a:r>
              <a:rPr lang="en-US" dirty="0"/>
              <a:t>CTH dashboard user experience </a:t>
            </a:r>
            <a:br>
              <a:rPr lang="en-US" dirty="0"/>
            </a:br>
            <a:r>
              <a:rPr lang="en-US" dirty="0"/>
              <a:t>study purpose</a:t>
            </a:r>
          </a:p>
        </p:txBody>
      </p:sp>
      <p:sp>
        <p:nvSpPr>
          <p:cNvPr id="3" name="Content Placeholder 2">
            <a:extLst>
              <a:ext uri="{FF2B5EF4-FFF2-40B4-BE49-F238E27FC236}">
                <a16:creationId xmlns:a16="http://schemas.microsoft.com/office/drawing/2014/main" id="{4A227FA0-45A1-A44C-97BD-DD466F46C709}"/>
              </a:ext>
            </a:extLst>
          </p:cNvPr>
          <p:cNvSpPr>
            <a:spLocks noGrp="1"/>
          </p:cNvSpPr>
          <p:nvPr>
            <p:ph idx="1"/>
          </p:nvPr>
        </p:nvSpPr>
        <p:spPr/>
        <p:txBody>
          <a:bodyPr>
            <a:normAutofit/>
          </a:bodyPr>
          <a:lstStyle/>
          <a:p>
            <a:pPr marL="385763" indent="-385763">
              <a:spcAft>
                <a:spcPts val="900"/>
              </a:spcAft>
              <a:buFont typeface="+mj-lt"/>
              <a:buAutoNum type="arabicPeriod"/>
            </a:pPr>
            <a:r>
              <a:rPr lang="en-US" sz="2000" dirty="0"/>
              <a:t>Are the CTH dashboards usable and useful for community decision-making?</a:t>
            </a:r>
          </a:p>
          <a:p>
            <a:pPr marL="385763" indent="-385763">
              <a:spcAft>
                <a:spcPts val="900"/>
              </a:spcAft>
              <a:buFont typeface="+mj-lt"/>
              <a:buAutoNum type="arabicPeriod"/>
            </a:pPr>
            <a:r>
              <a:rPr lang="en-US" sz="2000" dirty="0"/>
              <a:t>Are the dashboards easy to use and understand?</a:t>
            </a:r>
          </a:p>
          <a:p>
            <a:pPr marL="385763" indent="-385763">
              <a:spcAft>
                <a:spcPts val="900"/>
              </a:spcAft>
              <a:buFont typeface="+mj-lt"/>
              <a:buAutoNum type="arabicPeriod"/>
            </a:pPr>
            <a:r>
              <a:rPr lang="en-US" sz="2000" dirty="0"/>
              <a:t>Will the dashboards be used in the long-term and for what purpose?</a:t>
            </a:r>
          </a:p>
        </p:txBody>
      </p:sp>
      <p:sp>
        <p:nvSpPr>
          <p:cNvPr id="4" name="Slide Number Placeholder 3">
            <a:extLst>
              <a:ext uri="{FF2B5EF4-FFF2-40B4-BE49-F238E27FC236}">
                <a16:creationId xmlns:a16="http://schemas.microsoft.com/office/drawing/2014/main" id="{48166AF9-C098-F742-B818-C7CD6D76F121}"/>
              </a:ext>
            </a:extLst>
          </p:cNvPr>
          <p:cNvSpPr>
            <a:spLocks noGrp="1"/>
          </p:cNvSpPr>
          <p:nvPr>
            <p:ph type="sldNum" sz="quarter" idx="4"/>
          </p:nvPr>
        </p:nvSpPr>
        <p:spPr/>
        <p:txBody>
          <a:bodyPr/>
          <a:lstStyle/>
          <a:p>
            <a:fld id="{633B08E3-7A67-F449-BAD9-1131F0C352F9}" type="slidenum">
              <a:rPr lang="en-US" smtClean="0"/>
              <a:pPr/>
              <a:t>4</a:t>
            </a:fld>
            <a:endParaRPr lang="en-US"/>
          </a:p>
        </p:txBody>
      </p:sp>
      <p:sp>
        <p:nvSpPr>
          <p:cNvPr id="5" name="Footer Placeholder 4">
            <a:extLst>
              <a:ext uri="{FF2B5EF4-FFF2-40B4-BE49-F238E27FC236}">
                <a16:creationId xmlns:a16="http://schemas.microsoft.com/office/drawing/2014/main" id="{EC8244EA-9167-D148-A6BF-7AED21D3F1DD}"/>
              </a:ext>
            </a:extLst>
          </p:cNvPr>
          <p:cNvSpPr>
            <a:spLocks noGrp="1"/>
          </p:cNvSpPr>
          <p:nvPr>
            <p:ph type="ftr" sz="quarter" idx="3"/>
          </p:nvPr>
        </p:nvSpPr>
        <p:spPr>
          <a:xfrm>
            <a:off x="3633956" y="4633090"/>
            <a:ext cx="3450163" cy="273844"/>
          </a:xfrm>
        </p:spPr>
        <p:txBody>
          <a:bodyPr/>
          <a:lstStyle/>
          <a:p>
            <a:r>
              <a:rPr lang="en-US" dirty="0"/>
              <a:t>Best practices for community dashboard use</a:t>
            </a:r>
          </a:p>
        </p:txBody>
      </p:sp>
    </p:spTree>
    <p:extLst>
      <p:ext uri="{BB962C8B-B14F-4D97-AF65-F5344CB8AC3E}">
        <p14:creationId xmlns:p14="http://schemas.microsoft.com/office/powerpoint/2010/main" val="104502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2B10-FC8A-84E2-B778-EA68F40A9D3A}"/>
              </a:ext>
            </a:extLst>
          </p:cNvPr>
          <p:cNvSpPr>
            <a:spLocks noGrp="1"/>
          </p:cNvSpPr>
          <p:nvPr>
            <p:ph type="title"/>
          </p:nvPr>
        </p:nvSpPr>
        <p:spPr/>
        <p:txBody>
          <a:bodyPr>
            <a:normAutofit fontScale="90000"/>
          </a:bodyPr>
          <a:lstStyle/>
          <a:p>
            <a:r>
              <a:rPr lang="en-US" dirty="0"/>
              <a:t>Conceptual model</a:t>
            </a:r>
          </a:p>
        </p:txBody>
      </p:sp>
      <p:sp>
        <p:nvSpPr>
          <p:cNvPr id="3" name="Content Placeholder 2">
            <a:extLst>
              <a:ext uri="{FF2B5EF4-FFF2-40B4-BE49-F238E27FC236}">
                <a16:creationId xmlns:a16="http://schemas.microsoft.com/office/drawing/2014/main" id="{60D1B4AB-840F-C7A7-3858-0EF7056D7885}"/>
              </a:ext>
            </a:extLst>
          </p:cNvPr>
          <p:cNvSpPr>
            <a:spLocks noGrp="1"/>
          </p:cNvSpPr>
          <p:nvPr>
            <p:ph idx="1"/>
          </p:nvPr>
        </p:nvSpPr>
        <p:spPr>
          <a:xfrm>
            <a:off x="401110" y="1117317"/>
            <a:ext cx="7886700" cy="2908867"/>
          </a:xfrm>
        </p:spPr>
        <p:txBody>
          <a:bodyPr/>
          <a:lstStyle/>
          <a:p>
            <a:r>
              <a:rPr lang="en-US" dirty="0"/>
              <a:t>Technology Acceptance Model (TAM) </a:t>
            </a:r>
          </a:p>
          <a:p>
            <a:endParaRPr lang="en-US" dirty="0"/>
          </a:p>
        </p:txBody>
      </p:sp>
      <p:sp>
        <p:nvSpPr>
          <p:cNvPr id="4" name="Slide Number Placeholder 3">
            <a:extLst>
              <a:ext uri="{FF2B5EF4-FFF2-40B4-BE49-F238E27FC236}">
                <a16:creationId xmlns:a16="http://schemas.microsoft.com/office/drawing/2014/main" id="{B44F8D83-D27E-BDF0-4EC8-4AD3C8F4D691}"/>
              </a:ext>
            </a:extLst>
          </p:cNvPr>
          <p:cNvSpPr>
            <a:spLocks noGrp="1"/>
          </p:cNvSpPr>
          <p:nvPr>
            <p:ph type="sldNum" sz="quarter" idx="4"/>
          </p:nvPr>
        </p:nvSpPr>
        <p:spPr/>
        <p:txBody>
          <a:bodyPr/>
          <a:lstStyle/>
          <a:p>
            <a:fld id="{633B08E3-7A67-F449-BAD9-1131F0C352F9}" type="slidenum">
              <a:rPr lang="en-US" smtClean="0"/>
              <a:pPr/>
              <a:t>5</a:t>
            </a:fld>
            <a:endParaRPr lang="en-US"/>
          </a:p>
        </p:txBody>
      </p:sp>
      <p:sp>
        <p:nvSpPr>
          <p:cNvPr id="5" name="Footer Placeholder 4">
            <a:extLst>
              <a:ext uri="{FF2B5EF4-FFF2-40B4-BE49-F238E27FC236}">
                <a16:creationId xmlns:a16="http://schemas.microsoft.com/office/drawing/2014/main" id="{90D017F4-C9D5-4AE8-769E-C98BDC3C8916}"/>
              </a:ext>
            </a:extLst>
          </p:cNvPr>
          <p:cNvSpPr>
            <a:spLocks noGrp="1"/>
          </p:cNvSpPr>
          <p:nvPr>
            <p:ph type="ftr" sz="quarter" idx="3"/>
          </p:nvPr>
        </p:nvSpPr>
        <p:spPr/>
        <p:txBody>
          <a:bodyPr/>
          <a:lstStyle/>
          <a:p>
            <a:r>
              <a:rPr lang="en-US" dirty="0"/>
              <a:t>Best practices for community dashboard use</a:t>
            </a:r>
          </a:p>
        </p:txBody>
      </p:sp>
      <p:pic>
        <p:nvPicPr>
          <p:cNvPr id="6" name="Picture 2" descr="https://lh4.googleusercontent.com/bR03byriZlgmaKep2KivfDFE1vxS31ymPNx67Mkct9Gt_kdJmxoFp-XbGyZJg9sUEtbuPWHH4bfphCCw4i9pG61DuJYQSOgQdbaQ7dyCHkKBUXV9pBORDluFaXGD8QfM2C9xRqT8">
            <a:extLst>
              <a:ext uri="{FF2B5EF4-FFF2-40B4-BE49-F238E27FC236}">
                <a16:creationId xmlns:a16="http://schemas.microsoft.com/office/drawing/2014/main" id="{26971F51-7FEC-7ABF-5955-5EC7E592B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91" y="1704927"/>
            <a:ext cx="7236619" cy="262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87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B639-068C-AD87-2CD5-352F0EE74BD6}"/>
              </a:ext>
            </a:extLst>
          </p:cNvPr>
          <p:cNvSpPr>
            <a:spLocks noGrp="1"/>
          </p:cNvSpPr>
          <p:nvPr>
            <p:ph type="title"/>
          </p:nvPr>
        </p:nvSpPr>
        <p:spPr/>
        <p:txBody>
          <a:bodyPr>
            <a:normAutofit fontScale="90000"/>
          </a:bodyPr>
          <a:lstStyle/>
          <a:p>
            <a:r>
              <a:rPr lang="en-US" dirty="0"/>
              <a:t>A</a:t>
            </a:r>
            <a:r>
              <a:rPr lang="en-US" b="1" dirty="0"/>
              <a:t>pproach</a:t>
            </a:r>
            <a:endParaRPr lang="en-US" dirty="0"/>
          </a:p>
        </p:txBody>
      </p:sp>
      <p:sp>
        <p:nvSpPr>
          <p:cNvPr id="3" name="Content Placeholder 2">
            <a:extLst>
              <a:ext uri="{FF2B5EF4-FFF2-40B4-BE49-F238E27FC236}">
                <a16:creationId xmlns:a16="http://schemas.microsoft.com/office/drawing/2014/main" id="{BB328870-28CE-9C49-E04B-5764F71D1F05}"/>
              </a:ext>
            </a:extLst>
          </p:cNvPr>
          <p:cNvSpPr>
            <a:spLocks noGrp="1"/>
          </p:cNvSpPr>
          <p:nvPr>
            <p:ph idx="1"/>
          </p:nvPr>
        </p:nvSpPr>
        <p:spPr>
          <a:xfrm>
            <a:off x="628650" y="1117316"/>
            <a:ext cx="7886700" cy="2908867"/>
          </a:xfrm>
        </p:spPr>
        <p:txBody>
          <a:bodyPr/>
          <a:lstStyle/>
          <a:p>
            <a:r>
              <a:rPr lang="en-US" sz="2400" dirty="0"/>
              <a:t>Mixed-methods </a:t>
            </a:r>
          </a:p>
          <a:p>
            <a:pPr lvl="1"/>
            <a:r>
              <a:rPr lang="en-US" sz="1800" dirty="0"/>
              <a:t>Study focused on Wave 1 HCS communities (33 communities across the four research sites)</a:t>
            </a:r>
          </a:p>
          <a:p>
            <a:pPr lvl="1"/>
            <a:r>
              <a:rPr lang="en-US" sz="1800" dirty="0"/>
              <a:t>Semi-structured group and individual interviews with coalition members</a:t>
            </a:r>
          </a:p>
          <a:p>
            <a:pPr lvl="1"/>
            <a:r>
              <a:rPr lang="en-US" sz="1800" dirty="0"/>
              <a:t>Identify common themes about portals across communities</a:t>
            </a:r>
          </a:p>
          <a:p>
            <a:pPr lvl="1"/>
            <a:r>
              <a:rPr lang="en-US" sz="1800" dirty="0"/>
              <a:t>Data collection occurred between June and July 2021</a:t>
            </a:r>
          </a:p>
          <a:p>
            <a:pPr lvl="1"/>
            <a:r>
              <a:rPr lang="en-US" sz="1800" dirty="0"/>
              <a:t>System Usability Survey administered to assess perceived use and usability</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CEA6B527-7049-CD3F-F489-96DA2A83CBA5}"/>
              </a:ext>
            </a:extLst>
          </p:cNvPr>
          <p:cNvSpPr>
            <a:spLocks noGrp="1"/>
          </p:cNvSpPr>
          <p:nvPr>
            <p:ph type="sldNum" sz="quarter" idx="4"/>
          </p:nvPr>
        </p:nvSpPr>
        <p:spPr/>
        <p:txBody>
          <a:bodyPr/>
          <a:lstStyle/>
          <a:p>
            <a:fld id="{633B08E3-7A67-F449-BAD9-1131F0C352F9}" type="slidenum">
              <a:rPr lang="en-US" smtClean="0"/>
              <a:pPr/>
              <a:t>6</a:t>
            </a:fld>
            <a:endParaRPr lang="en-US"/>
          </a:p>
        </p:txBody>
      </p:sp>
      <p:sp>
        <p:nvSpPr>
          <p:cNvPr id="5" name="Footer Placeholder 4">
            <a:extLst>
              <a:ext uri="{FF2B5EF4-FFF2-40B4-BE49-F238E27FC236}">
                <a16:creationId xmlns:a16="http://schemas.microsoft.com/office/drawing/2014/main" id="{A7EA3957-BF44-9576-612F-7BC43008CACC}"/>
              </a:ext>
            </a:extLst>
          </p:cNvPr>
          <p:cNvSpPr>
            <a:spLocks noGrp="1"/>
          </p:cNvSpPr>
          <p:nvPr>
            <p:ph type="ftr" sz="quarter" idx="3"/>
          </p:nvPr>
        </p:nvSpPr>
        <p:spPr/>
        <p:txBody>
          <a:bodyPr/>
          <a:lstStyle/>
          <a:p>
            <a:r>
              <a:rPr lang="en-US" dirty="0"/>
              <a:t>Best practices for community dashboard use</a:t>
            </a:r>
            <a:endParaRPr lang="en-US" b="1" dirty="0"/>
          </a:p>
        </p:txBody>
      </p:sp>
    </p:spTree>
    <p:extLst>
      <p:ext uri="{BB962C8B-B14F-4D97-AF65-F5344CB8AC3E}">
        <p14:creationId xmlns:p14="http://schemas.microsoft.com/office/powerpoint/2010/main" val="225395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E68C-5A5E-7D49-89F3-5FEC339C6D08}"/>
              </a:ext>
            </a:extLst>
          </p:cNvPr>
          <p:cNvSpPr>
            <a:spLocks noGrp="1"/>
          </p:cNvSpPr>
          <p:nvPr>
            <p:ph type="title"/>
          </p:nvPr>
        </p:nvSpPr>
        <p:spPr/>
        <p:txBody>
          <a:bodyPr>
            <a:normAutofit fontScale="90000"/>
          </a:bodyPr>
          <a:lstStyle/>
          <a:p>
            <a:r>
              <a:rPr lang="en-US" dirty="0"/>
              <a:t>Interview and coding</a:t>
            </a:r>
            <a:endParaRPr lang="en-US" b="1" dirty="0"/>
          </a:p>
        </p:txBody>
      </p:sp>
      <p:sp>
        <p:nvSpPr>
          <p:cNvPr id="4" name="Content Placeholder 3">
            <a:extLst>
              <a:ext uri="{FF2B5EF4-FFF2-40B4-BE49-F238E27FC236}">
                <a16:creationId xmlns:a16="http://schemas.microsoft.com/office/drawing/2014/main" id="{1ABFE38D-80EE-3E47-B526-7E2D34587856}"/>
              </a:ext>
            </a:extLst>
          </p:cNvPr>
          <p:cNvSpPr>
            <a:spLocks noGrp="1"/>
          </p:cNvSpPr>
          <p:nvPr>
            <p:ph idx="1"/>
          </p:nvPr>
        </p:nvSpPr>
        <p:spPr>
          <a:xfrm>
            <a:off x="628650" y="1124146"/>
            <a:ext cx="7886700" cy="3153941"/>
          </a:xfrm>
        </p:spPr>
        <p:txBody>
          <a:bodyPr>
            <a:normAutofit/>
          </a:bodyPr>
          <a:lstStyle/>
          <a:p>
            <a:pPr marL="285750" indent="-285750">
              <a:spcAft>
                <a:spcPts val="450"/>
              </a:spcAft>
              <a:buFont typeface="Arial" panose="020B0604020202020204" pitchFamily="34" charset="0"/>
              <a:buChar char="•"/>
            </a:pPr>
            <a:r>
              <a:rPr lang="en-US" dirty="0"/>
              <a:t>Interview prompted participants to share their thoughts on the usefulness of the CTH portal and experience with using the dashboard  </a:t>
            </a:r>
          </a:p>
          <a:p>
            <a:pPr marL="285750" indent="-285750">
              <a:spcAft>
                <a:spcPts val="450"/>
              </a:spcAft>
              <a:buFont typeface="Arial" panose="020B0604020202020204" pitchFamily="34" charset="0"/>
              <a:buChar char="•"/>
            </a:pPr>
            <a:r>
              <a:rPr lang="en-US" dirty="0"/>
              <a:t>Facilitators probed for clarity or additional detail </a:t>
            </a:r>
          </a:p>
          <a:p>
            <a:pPr marL="285750" indent="-285750">
              <a:spcAft>
                <a:spcPts val="450"/>
              </a:spcAft>
              <a:buFont typeface="Arial" panose="020B0604020202020204" pitchFamily="34" charset="0"/>
              <a:buChar char="•"/>
            </a:pPr>
            <a:r>
              <a:rPr lang="en-US" dirty="0"/>
              <a:t>Interviews were conducted on Zoom, recorded, and transcribed</a:t>
            </a:r>
          </a:p>
          <a:p>
            <a:pPr marL="285750" indent="-285750">
              <a:spcAft>
                <a:spcPts val="450"/>
              </a:spcAft>
              <a:buFont typeface="Arial" panose="020B0604020202020204" pitchFamily="34" charset="0"/>
              <a:buChar char="•"/>
            </a:pPr>
            <a:r>
              <a:rPr lang="en-US" dirty="0"/>
              <a:t>Interview lasted ~ 1 hour</a:t>
            </a:r>
          </a:p>
          <a:p>
            <a:pPr marL="285750" indent="-285750">
              <a:spcAft>
                <a:spcPts val="450"/>
              </a:spcAft>
              <a:buFont typeface="Arial" panose="020B0604020202020204" pitchFamily="34" charset="0"/>
              <a:buChar char="•"/>
            </a:pPr>
            <a:r>
              <a:rPr lang="en-US" dirty="0"/>
              <a:t>Coding based on iterative constant comparative method</a:t>
            </a:r>
          </a:p>
          <a:p>
            <a:pPr marL="285750" indent="-285750">
              <a:spcAft>
                <a:spcPts val="450"/>
              </a:spcAft>
              <a:buFont typeface="Arial" panose="020B0604020202020204" pitchFamily="34" charset="0"/>
              <a:buChar char="•"/>
            </a:pPr>
            <a:r>
              <a:rPr lang="en-US" dirty="0"/>
              <a:t>Five researchers involved in identification of themes and sub-themes</a:t>
            </a:r>
          </a:p>
          <a:p>
            <a:pPr>
              <a:spcAft>
                <a:spcPts val="450"/>
              </a:spcAft>
            </a:pPr>
            <a:endParaRPr lang="en-US" dirty="0"/>
          </a:p>
        </p:txBody>
      </p:sp>
      <p:sp>
        <p:nvSpPr>
          <p:cNvPr id="3" name="Slide Number Placeholder 2">
            <a:extLst>
              <a:ext uri="{FF2B5EF4-FFF2-40B4-BE49-F238E27FC236}">
                <a16:creationId xmlns:a16="http://schemas.microsoft.com/office/drawing/2014/main" id="{16800ECB-A8BA-1047-9D76-A0C6239C2BEC}"/>
              </a:ext>
            </a:extLst>
          </p:cNvPr>
          <p:cNvSpPr>
            <a:spLocks noGrp="1"/>
          </p:cNvSpPr>
          <p:nvPr>
            <p:ph type="sldNum" sz="quarter" idx="4"/>
          </p:nvPr>
        </p:nvSpPr>
        <p:spPr/>
        <p:txBody>
          <a:bodyPr/>
          <a:lstStyle/>
          <a:p>
            <a:fld id="{633B08E3-7A67-F449-BAD9-1131F0C352F9}" type="slidenum">
              <a:rPr lang="en-US" smtClean="0"/>
              <a:pPr/>
              <a:t>7</a:t>
            </a:fld>
            <a:endParaRPr lang="en-US"/>
          </a:p>
        </p:txBody>
      </p:sp>
      <p:sp>
        <p:nvSpPr>
          <p:cNvPr id="5" name="Footer Placeholder 4">
            <a:extLst>
              <a:ext uri="{FF2B5EF4-FFF2-40B4-BE49-F238E27FC236}">
                <a16:creationId xmlns:a16="http://schemas.microsoft.com/office/drawing/2014/main" id="{60E00265-4D1E-BE32-04FA-6AABB31A6BF1}"/>
              </a:ext>
            </a:extLst>
          </p:cNvPr>
          <p:cNvSpPr>
            <a:spLocks noGrp="1"/>
          </p:cNvSpPr>
          <p:nvPr>
            <p:ph type="ftr" sz="quarter" idx="3"/>
          </p:nvPr>
        </p:nvSpPr>
        <p:spPr>
          <a:xfrm>
            <a:off x="3575408" y="4633090"/>
            <a:ext cx="4346079" cy="273844"/>
          </a:xfrm>
        </p:spPr>
        <p:txBody>
          <a:bodyPr/>
          <a:lstStyle/>
          <a:p>
            <a:r>
              <a:rPr lang="en-US" dirty="0"/>
              <a:t>Best practices for community dashboard use</a:t>
            </a:r>
            <a:endParaRPr lang="en-US" b="1" dirty="0"/>
          </a:p>
        </p:txBody>
      </p:sp>
    </p:spTree>
    <p:extLst>
      <p:ext uri="{BB962C8B-B14F-4D97-AF65-F5344CB8AC3E}">
        <p14:creationId xmlns:p14="http://schemas.microsoft.com/office/powerpoint/2010/main" val="182097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CF04-68D6-2B34-D33D-11D9650B13FB}"/>
              </a:ext>
            </a:extLst>
          </p:cNvPr>
          <p:cNvSpPr>
            <a:spLocks noGrp="1"/>
          </p:cNvSpPr>
          <p:nvPr>
            <p:ph type="title"/>
          </p:nvPr>
        </p:nvSpPr>
        <p:spPr/>
        <p:txBody>
          <a:bodyPr>
            <a:normAutofit fontScale="90000"/>
          </a:bodyPr>
          <a:lstStyle/>
          <a:p>
            <a:r>
              <a:rPr lang="en-US" dirty="0"/>
              <a:t>Sample characteristics</a:t>
            </a:r>
          </a:p>
        </p:txBody>
      </p:sp>
      <p:sp>
        <p:nvSpPr>
          <p:cNvPr id="4" name="Slide Number Placeholder 3">
            <a:extLst>
              <a:ext uri="{FF2B5EF4-FFF2-40B4-BE49-F238E27FC236}">
                <a16:creationId xmlns:a16="http://schemas.microsoft.com/office/drawing/2014/main" id="{B4D9BE82-CD36-2FB5-5E5B-3965DFCD86FB}"/>
              </a:ext>
            </a:extLst>
          </p:cNvPr>
          <p:cNvSpPr>
            <a:spLocks noGrp="1"/>
          </p:cNvSpPr>
          <p:nvPr>
            <p:ph type="sldNum" sz="quarter" idx="4"/>
          </p:nvPr>
        </p:nvSpPr>
        <p:spPr/>
        <p:txBody>
          <a:bodyPr/>
          <a:lstStyle/>
          <a:p>
            <a:fld id="{633B08E3-7A67-F449-BAD9-1131F0C352F9}" type="slidenum">
              <a:rPr lang="en-US" smtClean="0"/>
              <a:pPr/>
              <a:t>8</a:t>
            </a:fld>
            <a:endParaRPr lang="en-US"/>
          </a:p>
        </p:txBody>
      </p:sp>
      <p:sp>
        <p:nvSpPr>
          <p:cNvPr id="5" name="Footer Placeholder 4">
            <a:extLst>
              <a:ext uri="{FF2B5EF4-FFF2-40B4-BE49-F238E27FC236}">
                <a16:creationId xmlns:a16="http://schemas.microsoft.com/office/drawing/2014/main" id="{0DEBEB2D-B5A0-59AD-EA15-2177B91215EE}"/>
              </a:ext>
            </a:extLst>
          </p:cNvPr>
          <p:cNvSpPr>
            <a:spLocks noGrp="1"/>
          </p:cNvSpPr>
          <p:nvPr>
            <p:ph type="ftr" sz="quarter" idx="3"/>
          </p:nvPr>
        </p:nvSpPr>
        <p:spPr/>
        <p:txBody>
          <a:bodyPr/>
          <a:lstStyle/>
          <a:p>
            <a:r>
              <a:rPr lang="en-US" dirty="0"/>
              <a:t>Best practices for community dashboard use</a:t>
            </a:r>
          </a:p>
        </p:txBody>
      </p:sp>
      <p:graphicFrame>
        <p:nvGraphicFramePr>
          <p:cNvPr id="8" name="Content Placeholder 7">
            <a:extLst>
              <a:ext uri="{FF2B5EF4-FFF2-40B4-BE49-F238E27FC236}">
                <a16:creationId xmlns:a16="http://schemas.microsoft.com/office/drawing/2014/main" id="{1AB69167-FED3-CC83-B0F9-8A6715328B3A}"/>
              </a:ext>
            </a:extLst>
          </p:cNvPr>
          <p:cNvGraphicFramePr>
            <a:graphicFrameLocks noGrp="1"/>
          </p:cNvGraphicFramePr>
          <p:nvPr>
            <p:ph idx="1"/>
            <p:extLst>
              <p:ext uri="{D42A27DB-BD31-4B8C-83A1-F6EECF244321}">
                <p14:modId xmlns:p14="http://schemas.microsoft.com/office/powerpoint/2010/main" val="3875667897"/>
              </p:ext>
            </p:extLst>
          </p:nvPr>
        </p:nvGraphicFramePr>
        <p:xfrm>
          <a:off x="547080" y="992955"/>
          <a:ext cx="8187160" cy="3157589"/>
        </p:xfrm>
        <a:graphic>
          <a:graphicData uri="http://schemas.openxmlformats.org/drawingml/2006/table">
            <a:tbl>
              <a:tblPr firstRow="1" firstCol="1" bandRow="1">
                <a:tableStyleId>{5C22544A-7EE6-4342-B048-85BDC9FD1C3A}</a:tableStyleId>
              </a:tblPr>
              <a:tblGrid>
                <a:gridCol w="616043">
                  <a:extLst>
                    <a:ext uri="{9D8B030D-6E8A-4147-A177-3AD203B41FA5}">
                      <a16:colId xmlns:a16="http://schemas.microsoft.com/office/drawing/2014/main" val="1554443966"/>
                    </a:ext>
                  </a:extLst>
                </a:gridCol>
                <a:gridCol w="955196">
                  <a:extLst>
                    <a:ext uri="{9D8B030D-6E8A-4147-A177-3AD203B41FA5}">
                      <a16:colId xmlns:a16="http://schemas.microsoft.com/office/drawing/2014/main" val="736438958"/>
                    </a:ext>
                  </a:extLst>
                </a:gridCol>
                <a:gridCol w="953558">
                  <a:extLst>
                    <a:ext uri="{9D8B030D-6E8A-4147-A177-3AD203B41FA5}">
                      <a16:colId xmlns:a16="http://schemas.microsoft.com/office/drawing/2014/main" val="1924964213"/>
                    </a:ext>
                  </a:extLst>
                </a:gridCol>
                <a:gridCol w="953558">
                  <a:extLst>
                    <a:ext uri="{9D8B030D-6E8A-4147-A177-3AD203B41FA5}">
                      <a16:colId xmlns:a16="http://schemas.microsoft.com/office/drawing/2014/main" val="4039475688"/>
                    </a:ext>
                  </a:extLst>
                </a:gridCol>
                <a:gridCol w="955196">
                  <a:extLst>
                    <a:ext uri="{9D8B030D-6E8A-4147-A177-3AD203B41FA5}">
                      <a16:colId xmlns:a16="http://schemas.microsoft.com/office/drawing/2014/main" val="3808817725"/>
                    </a:ext>
                  </a:extLst>
                </a:gridCol>
                <a:gridCol w="953558">
                  <a:extLst>
                    <a:ext uri="{9D8B030D-6E8A-4147-A177-3AD203B41FA5}">
                      <a16:colId xmlns:a16="http://schemas.microsoft.com/office/drawing/2014/main" val="865136400"/>
                    </a:ext>
                  </a:extLst>
                </a:gridCol>
                <a:gridCol w="953558">
                  <a:extLst>
                    <a:ext uri="{9D8B030D-6E8A-4147-A177-3AD203B41FA5}">
                      <a16:colId xmlns:a16="http://schemas.microsoft.com/office/drawing/2014/main" val="3625376344"/>
                    </a:ext>
                  </a:extLst>
                </a:gridCol>
                <a:gridCol w="953558">
                  <a:extLst>
                    <a:ext uri="{9D8B030D-6E8A-4147-A177-3AD203B41FA5}">
                      <a16:colId xmlns:a16="http://schemas.microsoft.com/office/drawing/2014/main" val="2717995637"/>
                    </a:ext>
                  </a:extLst>
                </a:gridCol>
                <a:gridCol w="892935">
                  <a:extLst>
                    <a:ext uri="{9D8B030D-6E8A-4147-A177-3AD203B41FA5}">
                      <a16:colId xmlns:a16="http://schemas.microsoft.com/office/drawing/2014/main" val="1618408045"/>
                    </a:ext>
                  </a:extLst>
                </a:gridCol>
              </a:tblGrid>
              <a:tr h="371473">
                <a:tc gridSpan="9">
                  <a:txBody>
                    <a:bodyPr/>
                    <a:lstStyle/>
                    <a:p>
                      <a:pPr marL="0" marR="0" algn="ctr">
                        <a:spcBef>
                          <a:spcPts val="0"/>
                        </a:spcBef>
                        <a:spcAft>
                          <a:spcPts val="0"/>
                        </a:spcAft>
                      </a:pPr>
                      <a:r>
                        <a:rPr lang="en-US" sz="1100" kern="0" dirty="0">
                          <a:effectLst/>
                        </a:rPr>
                        <a:t>Summary of interview participants and representation</a:t>
                      </a:r>
                      <a:endParaRPr lang="en-US" sz="2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8122084"/>
                  </a:ext>
                </a:extLst>
              </a:tr>
              <a:tr h="1176016">
                <a:tc>
                  <a:txBody>
                    <a:bodyPr/>
                    <a:lstStyle/>
                    <a:p>
                      <a:pPr marL="0" marR="0">
                        <a:spcBef>
                          <a:spcPts val="0"/>
                        </a:spcBef>
                        <a:spcAft>
                          <a:spcPts val="0"/>
                        </a:spcAft>
                      </a:pPr>
                      <a:r>
                        <a:rPr lang="en-US" sz="1100">
                          <a:effectLst/>
                        </a:rPr>
                        <a:t>Site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Staff Invited</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Coalition Members Invited</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Interviewed Staff n             (% of invited)</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Interviewed Coalition Members n (% of invited)</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Total Interviewed n (% of invited)</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Urban Interviewed n (% of total interviewed)</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Coalition Members Interviewed n (% of total interviewed)</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100" b="1" dirty="0">
                          <a:effectLst/>
                        </a:rPr>
                        <a:t>Number of Group Interviews</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3471483561"/>
                  </a:ext>
                </a:extLst>
              </a:tr>
              <a:tr h="322020">
                <a:tc>
                  <a:txBody>
                    <a:bodyPr/>
                    <a:lstStyle/>
                    <a:p>
                      <a:pPr marL="0" marR="0">
                        <a:spcBef>
                          <a:spcPts val="0"/>
                        </a:spcBef>
                        <a:spcAft>
                          <a:spcPts val="0"/>
                        </a:spcAft>
                      </a:pPr>
                      <a:r>
                        <a:rPr lang="en-US" sz="1100">
                          <a:effectLst/>
                        </a:rPr>
                        <a:t>KY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34</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5 (83)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8 (24)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13 (33)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7 (54)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8 (62)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1565979481"/>
                  </a:ext>
                </a:extLst>
              </a:tr>
              <a:tr h="322020">
                <a:tc>
                  <a:txBody>
                    <a:bodyPr/>
                    <a:lstStyle/>
                    <a:p>
                      <a:pPr marL="0" marR="0">
                        <a:spcBef>
                          <a:spcPts val="0"/>
                        </a:spcBef>
                        <a:spcAft>
                          <a:spcPts val="0"/>
                        </a:spcAft>
                      </a:pPr>
                      <a:r>
                        <a:rPr lang="en-US" sz="1100">
                          <a:effectLst/>
                        </a:rPr>
                        <a:t>MA</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16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10 (91)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5 (31)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15 (56)</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10 (67)</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5 (33)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2085452603"/>
                  </a:ext>
                </a:extLst>
              </a:tr>
              <a:tr h="322020">
                <a:tc>
                  <a:txBody>
                    <a:bodyPr/>
                    <a:lstStyle/>
                    <a:p>
                      <a:pPr marL="0" marR="0">
                        <a:spcBef>
                          <a:spcPts val="0"/>
                        </a:spcBef>
                        <a:spcAft>
                          <a:spcPts val="0"/>
                        </a:spcAft>
                      </a:pPr>
                      <a:r>
                        <a:rPr lang="en-US" sz="1100">
                          <a:effectLst/>
                        </a:rPr>
                        <a:t>NY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8 (100)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10 (59)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18 (72)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13 (72)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10 (56)</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7</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2262772508"/>
                  </a:ext>
                </a:extLst>
              </a:tr>
              <a:tr h="322020">
                <a:tc>
                  <a:txBody>
                    <a:bodyPr/>
                    <a:lstStyle/>
                    <a:p>
                      <a:pPr marL="0" marR="0">
                        <a:spcBef>
                          <a:spcPts val="0"/>
                        </a:spcBef>
                        <a:spcAft>
                          <a:spcPts val="0"/>
                        </a:spcAft>
                      </a:pPr>
                      <a:r>
                        <a:rPr lang="en-US" sz="1100">
                          <a:effectLst/>
                        </a:rPr>
                        <a:t>OH</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60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4 (57)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12 (20)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16 (24)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8 (50)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12 (75)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7</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1158921199"/>
                  </a:ext>
                </a:extLst>
              </a:tr>
              <a:tr h="322020">
                <a:tc>
                  <a:txBody>
                    <a:bodyPr/>
                    <a:lstStyle/>
                    <a:p>
                      <a:pPr marL="0" marR="0">
                        <a:spcBef>
                          <a:spcPts val="0"/>
                        </a:spcBef>
                        <a:spcAft>
                          <a:spcPts val="0"/>
                        </a:spcAft>
                      </a:pPr>
                      <a:r>
                        <a:rPr lang="en-US" sz="1100">
                          <a:effectLst/>
                        </a:rPr>
                        <a:t>Total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32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127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27 (84)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35 (28)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62 (29)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38 (61)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a:effectLst/>
                        </a:rPr>
                        <a:t>25 (56)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r">
                        <a:spcBef>
                          <a:spcPts val="0"/>
                        </a:spcBef>
                        <a:spcAft>
                          <a:spcPts val="0"/>
                        </a:spcAft>
                      </a:pPr>
                      <a:r>
                        <a:rPr lang="en-US" sz="1100" dirty="0">
                          <a:effectLst/>
                        </a:rPr>
                        <a:t>27</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3053241112"/>
                  </a:ext>
                </a:extLst>
              </a:tr>
            </a:tbl>
          </a:graphicData>
        </a:graphic>
      </p:graphicFrame>
    </p:spTree>
    <p:extLst>
      <p:ext uri="{BB962C8B-B14F-4D97-AF65-F5344CB8AC3E}">
        <p14:creationId xmlns:p14="http://schemas.microsoft.com/office/powerpoint/2010/main" val="162160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D287-F451-3037-AF79-F3639E38A926}"/>
              </a:ext>
            </a:extLst>
          </p:cNvPr>
          <p:cNvSpPr>
            <a:spLocks noGrp="1"/>
          </p:cNvSpPr>
          <p:nvPr>
            <p:ph type="title"/>
          </p:nvPr>
        </p:nvSpPr>
        <p:spPr/>
        <p:txBody>
          <a:bodyPr>
            <a:normAutofit fontScale="90000"/>
          </a:bodyPr>
          <a:lstStyle/>
          <a:p>
            <a:r>
              <a:rPr lang="en-US" dirty="0"/>
              <a:t>SUS Results</a:t>
            </a:r>
          </a:p>
        </p:txBody>
      </p:sp>
      <p:sp>
        <p:nvSpPr>
          <p:cNvPr id="4" name="Slide Number Placeholder 3">
            <a:extLst>
              <a:ext uri="{FF2B5EF4-FFF2-40B4-BE49-F238E27FC236}">
                <a16:creationId xmlns:a16="http://schemas.microsoft.com/office/drawing/2014/main" id="{6B3B9932-30E9-2BB9-7C42-1875C1BEDE5A}"/>
              </a:ext>
            </a:extLst>
          </p:cNvPr>
          <p:cNvSpPr>
            <a:spLocks noGrp="1"/>
          </p:cNvSpPr>
          <p:nvPr>
            <p:ph type="sldNum" sz="quarter" idx="4"/>
          </p:nvPr>
        </p:nvSpPr>
        <p:spPr/>
        <p:txBody>
          <a:bodyPr/>
          <a:lstStyle/>
          <a:p>
            <a:fld id="{633B08E3-7A67-F449-BAD9-1131F0C352F9}" type="slidenum">
              <a:rPr lang="en-US" smtClean="0"/>
              <a:pPr/>
              <a:t>9</a:t>
            </a:fld>
            <a:endParaRPr lang="en-US"/>
          </a:p>
        </p:txBody>
      </p:sp>
      <p:sp>
        <p:nvSpPr>
          <p:cNvPr id="5" name="Footer Placeholder 4">
            <a:extLst>
              <a:ext uri="{FF2B5EF4-FFF2-40B4-BE49-F238E27FC236}">
                <a16:creationId xmlns:a16="http://schemas.microsoft.com/office/drawing/2014/main" id="{51F063D5-93DD-C2EF-481D-A98F182C2BDC}"/>
              </a:ext>
            </a:extLst>
          </p:cNvPr>
          <p:cNvSpPr>
            <a:spLocks noGrp="1"/>
          </p:cNvSpPr>
          <p:nvPr>
            <p:ph type="ftr" sz="quarter" idx="3"/>
          </p:nvPr>
        </p:nvSpPr>
        <p:spPr/>
        <p:txBody>
          <a:bodyPr/>
          <a:lstStyle/>
          <a:p>
            <a:r>
              <a:rPr lang="en-US" dirty="0"/>
              <a:t>Best practices for community dashboard use</a:t>
            </a:r>
          </a:p>
        </p:txBody>
      </p:sp>
      <p:sp>
        <p:nvSpPr>
          <p:cNvPr id="8" name="TextBox 7">
            <a:extLst>
              <a:ext uri="{FF2B5EF4-FFF2-40B4-BE49-F238E27FC236}">
                <a16:creationId xmlns:a16="http://schemas.microsoft.com/office/drawing/2014/main" id="{1F57457B-EB7E-8DE5-CB59-E3B670E3DC4B}"/>
              </a:ext>
            </a:extLst>
          </p:cNvPr>
          <p:cNvSpPr txBox="1"/>
          <p:nvPr/>
        </p:nvSpPr>
        <p:spPr>
          <a:xfrm>
            <a:off x="4071772" y="390089"/>
            <a:ext cx="4974644" cy="5232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a:t>Overall SUS</a:t>
            </a:r>
            <a:r>
              <a:rPr lang="en-US" sz="1400" b="1" i="1" dirty="0"/>
              <a:t>: </a:t>
            </a:r>
            <a:r>
              <a:rPr lang="en-US" sz="1400" dirty="0"/>
              <a:t>73 (SD=4.6; 70</a:t>
            </a:r>
            <a:r>
              <a:rPr lang="en-US" sz="1400" baseline="30000" dirty="0"/>
              <a:t>th</a:t>
            </a:r>
            <a:r>
              <a:rPr lang="en-US" sz="1400" dirty="0"/>
              <a:t>-80</a:t>
            </a:r>
            <a:r>
              <a:rPr lang="en-US" sz="1400" baseline="30000" dirty="0"/>
              <a:t>th </a:t>
            </a:r>
            <a:r>
              <a:rPr lang="en-US" sz="1400" dirty="0"/>
              <a:t>percentile) </a:t>
            </a:r>
          </a:p>
          <a:p>
            <a:pPr algn="ctr"/>
            <a:r>
              <a:rPr lang="en-US" sz="1400" i="1" dirty="0"/>
              <a:t>“Acceptable Range,” like Amazon and Microsoft Word</a:t>
            </a:r>
          </a:p>
        </p:txBody>
      </p:sp>
      <p:pic>
        <p:nvPicPr>
          <p:cNvPr id="10" name="Content Placeholder 9" descr="A close-up of a graph&#10;&#10;Description automatically generated">
            <a:extLst>
              <a:ext uri="{FF2B5EF4-FFF2-40B4-BE49-F238E27FC236}">
                <a16:creationId xmlns:a16="http://schemas.microsoft.com/office/drawing/2014/main" id="{D6DDE50A-7E05-39B1-E888-9A82A0EE4B0F}"/>
              </a:ext>
            </a:extLst>
          </p:cNvPr>
          <p:cNvPicPr>
            <a:picLocks noGrp="1" noChangeAspect="1"/>
          </p:cNvPicPr>
          <p:nvPr>
            <p:ph idx="1"/>
          </p:nvPr>
        </p:nvPicPr>
        <p:blipFill>
          <a:blip r:embed="rId2"/>
          <a:stretch>
            <a:fillRect/>
          </a:stretch>
        </p:blipFill>
        <p:spPr>
          <a:xfrm>
            <a:off x="159090" y="1168070"/>
            <a:ext cx="8887326" cy="2977004"/>
          </a:xfrm>
        </p:spPr>
      </p:pic>
    </p:spTree>
    <p:extLst>
      <p:ext uri="{BB962C8B-B14F-4D97-AF65-F5344CB8AC3E}">
        <p14:creationId xmlns:p14="http://schemas.microsoft.com/office/powerpoint/2010/main" val="3356458864"/>
      </p:ext>
    </p:extLst>
  </p:cSld>
  <p:clrMapOvr>
    <a:masterClrMapping/>
  </p:clrMapOvr>
</p:sld>
</file>

<file path=ppt/theme/theme1.xml><?xml version="1.0" encoding="utf-8"?>
<a:theme xmlns:a="http://schemas.openxmlformats.org/drawingml/2006/main" name="JPA Master PowerPoint">
  <a:themeElements>
    <a:clrScheme name="Custom 14">
      <a:dk1>
        <a:sysClr val="windowText" lastClr="000000"/>
      </a:dk1>
      <a:lt1>
        <a:sysClr val="window" lastClr="FFFFFF"/>
      </a:lt1>
      <a:dk2>
        <a:srgbClr val="404040"/>
      </a:dk2>
      <a:lt2>
        <a:srgbClr val="E1E1E1"/>
      </a:lt2>
      <a:accent1>
        <a:srgbClr val="CB333B"/>
      </a:accent1>
      <a:accent2>
        <a:srgbClr val="A2AAAD"/>
      </a:accent2>
      <a:accent3>
        <a:srgbClr val="000000"/>
      </a:accent3>
      <a:accent4>
        <a:srgbClr val="F2A900"/>
      </a:accent4>
      <a:accent5>
        <a:srgbClr val="440099"/>
      </a:accent5>
      <a:accent6>
        <a:srgbClr val="87265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JPA Master PowerPoint">
  <a:themeElements>
    <a:clrScheme name="Custom 24">
      <a:dk1>
        <a:sysClr val="windowText" lastClr="000000"/>
      </a:dk1>
      <a:lt1>
        <a:sysClr val="window" lastClr="FFFFFF"/>
      </a:lt1>
      <a:dk2>
        <a:srgbClr val="404040"/>
      </a:dk2>
      <a:lt2>
        <a:srgbClr val="E1E1E1"/>
      </a:lt2>
      <a:accent1>
        <a:srgbClr val="CB333B"/>
      </a:accent1>
      <a:accent2>
        <a:srgbClr val="A2AAAD"/>
      </a:accent2>
      <a:accent3>
        <a:srgbClr val="F2A900"/>
      </a:accent3>
      <a:accent4>
        <a:srgbClr val="872651"/>
      </a:accent4>
      <a:accent5>
        <a:srgbClr val="440099"/>
      </a:accent5>
      <a:accent6>
        <a:srgbClr val="0000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eede3e04-ef7f-43f3-975e-805c0c5f1e83">General Resources</Category>
    <SharedWithUsers xmlns="a9883a9a-8dc4-4a0a-a402-25be3a23f551">
      <UserInfo>
        <DisplayName>Ben Green</DisplayName>
        <AccountId>1449</AccountId>
        <AccountType/>
      </UserInfo>
      <UserInfo>
        <DisplayName>Kathleen Elliott</DisplayName>
        <AccountId>26</AccountId>
        <AccountType/>
      </UserInfo>
      <UserInfo>
        <DisplayName>Berna Diehl</DisplayName>
        <AccountId>36</AccountId>
        <AccountType/>
      </UserInfo>
      <UserInfo>
        <DisplayName>Patrick Brady</DisplayName>
        <AccountId>462</AccountId>
        <AccountType/>
      </UserInfo>
      <UserInfo>
        <DisplayName>Adam Pawluk</DisplayName>
        <AccountId>3416</AccountId>
        <AccountType/>
      </UserInfo>
      <UserInfo>
        <DisplayName>Michael O'Brien</DisplayName>
        <AccountId>862</AccountId>
        <AccountType/>
      </UserInfo>
      <UserInfo>
        <DisplayName>David Connolly</DisplayName>
        <AccountId>1232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69C198E5EA0446B48A258369EB929D" ma:contentTypeVersion="8" ma:contentTypeDescription="Create a new document." ma:contentTypeScope="" ma:versionID="d872bdd14c10ad67b43240066461caaa">
  <xsd:schema xmlns:xsd="http://www.w3.org/2001/XMLSchema" xmlns:xs="http://www.w3.org/2001/XMLSchema" xmlns:p="http://schemas.microsoft.com/office/2006/metadata/properties" xmlns:ns2="a9883a9a-8dc4-4a0a-a402-25be3a23f551" xmlns:ns3="eede3e04-ef7f-43f3-975e-805c0c5f1e83" targetNamespace="http://schemas.microsoft.com/office/2006/metadata/properties" ma:root="true" ma:fieldsID="f389de775f37ae22da9ad2814c85c47e" ns2:_="" ns3:_="">
    <xsd:import namespace="a9883a9a-8dc4-4a0a-a402-25be3a23f551"/>
    <xsd:import namespace="eede3e04-ef7f-43f3-975e-805c0c5f1e83"/>
    <xsd:element name="properties">
      <xsd:complexType>
        <xsd:sequence>
          <xsd:element name="documentManagement">
            <xsd:complexType>
              <xsd:all>
                <xsd:element ref="ns2:SharedWithUsers" minOccurs="0"/>
                <xsd:element ref="ns2:SharingHintHash" minOccurs="0"/>
                <xsd:element ref="ns3:Category"/>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83a9a-8dc4-4a0a-a402-25be3a23f5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de3e04-ef7f-43f3-975e-805c0c5f1e83" elementFormDefault="qualified">
    <xsd:import namespace="http://schemas.microsoft.com/office/2006/documentManagement/types"/>
    <xsd:import namespace="http://schemas.microsoft.com/office/infopath/2007/PartnerControls"/>
    <xsd:element name="Category" ma:index="10" ma:displayName="Category" ma:format="Dropdown" ma:internalName="Category">
      <xsd:simpleType>
        <xsd:restriction base="dms:Choice">
          <xsd:enumeration value="Analytics Tools"/>
          <xsd:enumeration value="Digital Projects"/>
          <xsd:enumeration value="Fun Committee"/>
          <xsd:enumeration value="General Resources"/>
          <xsd:enumeration value="Media Monitoring"/>
          <xsd:enumeration value="Video Resources"/>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FBA306-A956-431E-A2FB-DCA1445F3768}">
  <ds:schemaRefs>
    <ds:schemaRef ds:uri="http://schemas.microsoft.com/sharepoint/v3/contenttype/forms"/>
  </ds:schemaRefs>
</ds:datastoreItem>
</file>

<file path=customXml/itemProps2.xml><?xml version="1.0" encoding="utf-8"?>
<ds:datastoreItem xmlns:ds="http://schemas.openxmlformats.org/officeDocument/2006/customXml" ds:itemID="{B6292BCB-21BD-4E6D-8B29-5908CEB9F9EE}">
  <ds:schemaRefs>
    <ds:schemaRef ds:uri="http://schemas.microsoft.com/office/2006/metadata/properties"/>
    <ds:schemaRef ds:uri="a9883a9a-8dc4-4a0a-a402-25be3a23f551"/>
    <ds:schemaRef ds:uri="eede3e04-ef7f-43f3-975e-805c0c5f1e8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D26B4617-3B28-4E2E-AF19-216BC1A84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83a9a-8dc4-4a0a-a402-25be3a23f551"/>
    <ds:schemaRef ds:uri="eede3e04-ef7f-43f3-975e-805c0c5f1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1073</TotalTime>
  <Words>1274</Words>
  <Application>Microsoft Macintosh PowerPoint</Application>
  <PresentationFormat>On-screen Show (16:9)</PresentationFormat>
  <Paragraphs>151</Paragraphs>
  <Slides>17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Century Gothic</vt:lpstr>
      <vt:lpstr>Courier New</vt:lpstr>
      <vt:lpstr>Roboto Light</vt:lpstr>
      <vt:lpstr>Roboto Regular</vt:lpstr>
      <vt:lpstr>System Font Regular</vt:lpstr>
      <vt:lpstr>Wingdings</vt:lpstr>
      <vt:lpstr>JPA Master PowerPoint</vt:lpstr>
      <vt:lpstr>1_JPA Master PowerPoint</vt:lpstr>
      <vt:lpstr>PowerPoint Presentation</vt:lpstr>
      <vt:lpstr>Disclosure</vt:lpstr>
      <vt:lpstr>Learning objectives</vt:lpstr>
      <vt:lpstr>CTH dashboard user experience  study purpose</vt:lpstr>
      <vt:lpstr>Conceptual model</vt:lpstr>
      <vt:lpstr>Approach</vt:lpstr>
      <vt:lpstr>Interview and coding</vt:lpstr>
      <vt:lpstr>Sample characteristics</vt:lpstr>
      <vt:lpstr>SUS Results</vt:lpstr>
      <vt:lpstr>TAM Themes</vt:lpstr>
      <vt:lpstr>Selection of Positive Remarks </vt:lpstr>
      <vt:lpstr>Selection of Positive Remarks </vt:lpstr>
      <vt:lpstr>L1: Utilize storytelling view dashboards and  L2: Link actionable insights to useful resources</vt:lpstr>
      <vt:lpstr>L3: Utilize processes and tools that promote access and sharing</vt:lpstr>
      <vt:lpstr>L4: Utilize a multisector and interdisciplinary approach to understand and improve engagement with data visualizations</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JPA Guest</dc:creator>
  <cp:lastModifiedBy>Fareed, Naleef</cp:lastModifiedBy>
  <cp:revision>118</cp:revision>
  <dcterms:modified xsi:type="dcterms:W3CDTF">2024-02-21T13:23:50Z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0x0101003369C198E5EA0446B48A258369EB929D</vt:lpwstr>
  </property>
</Properties>
</file>