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4590" r:id="rId5"/>
  </p:sldMasterIdLst>
  <p:notesMasterIdLst>
    <p:notesMasterId r:id="rId11"/>
  </p:notesMasterIdLst>
  <p:handoutMasterIdLst>
    <p:handoutMasterId r:id="rId12"/>
  </p:handoutMasterIdLst>
  <p:sldIdLst>
    <p:sldId id="286" r:id="rId6"/>
    <p:sldId id="257" r:id="rId7"/>
    <p:sldId id="270" r:id="rId8"/>
    <p:sldId id="269" r:id="rId9"/>
    <p:sldId id="285" r:id="rId10"/>
  </p:sldIdLst>
  <p:sldSz cx="9144000" cy="5143500" type="screen16x9"/>
  <p:notesSz cx="7315200" cy="96012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orient="horz" pos="700">
          <p15:clr>
            <a:srgbClr val="A4A3A4"/>
          </p15:clr>
        </p15:guide>
        <p15:guide id="3" orient="horz" pos="454">
          <p15:clr>
            <a:srgbClr val="A4A3A4"/>
          </p15:clr>
        </p15:guide>
        <p15:guide id="4" pos="2880">
          <p15:clr>
            <a:srgbClr val="A4A3A4"/>
          </p15:clr>
        </p15:guide>
        <p15:guide id="5" pos="346">
          <p15:clr>
            <a:srgbClr val="A4A3A4"/>
          </p15:clr>
        </p15:guide>
        <p15:guide id="6" pos="576">
          <p15:clr>
            <a:srgbClr val="A4A3A4"/>
          </p15:clr>
        </p15:guide>
        <p15:guide id="7" pos="5587">
          <p15:clr>
            <a:srgbClr val="A4A3A4"/>
          </p15:clr>
        </p15:guide>
        <p15:guide id="8" pos="161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Zuckerman" initials="MZ"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33B"/>
    <a:srgbClr val="727274"/>
    <a:srgbClr val="63B487"/>
    <a:srgbClr val="409171"/>
    <a:srgbClr val="35A37C"/>
    <a:srgbClr val="F77F00"/>
    <a:srgbClr val="114C43"/>
    <a:srgbClr val="0E2874"/>
    <a:srgbClr val="061668"/>
    <a:srgbClr val="011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BB1A1-C055-42B1-A3A7-3435DA53B03D}" v="3" dt="2023-07-26T16:55:39.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96327" autoAdjust="0"/>
  </p:normalViewPr>
  <p:slideViewPr>
    <p:cSldViewPr snapToGrid="0">
      <p:cViewPr varScale="1">
        <p:scale>
          <a:sx n="159" d="100"/>
          <a:sy n="159" d="100"/>
        </p:scale>
        <p:origin x="1160" y="176"/>
      </p:cViewPr>
      <p:guideLst>
        <p:guide orient="horz" pos="1620"/>
        <p:guide orient="horz" pos="700"/>
        <p:guide orient="horz" pos="454"/>
        <p:guide pos="2880"/>
        <p:guide pos="346"/>
        <p:guide pos="576"/>
        <p:guide pos="5587"/>
        <p:guide pos="1613"/>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defRPr>
            </a:lvl1pPr>
          </a:lstStyle>
          <a:p>
            <a:fld id="{2503ED08-06E4-41ED-89E8-119D0EF02A48}" type="datetimeFigureOut">
              <a:rPr lang="en-US"/>
              <a:pPr/>
              <a:t>2/21/24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D6C45BBB-83DA-4AD0-BB77-0E8391E9F2C8}" type="slidenum">
              <a:rPr lang="en-US"/>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CEFA16CB-AEBE-4616-A0C2-923B64A8254D}"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A16CB-AEBE-4616-A0C2-923B64A8254D}" type="slidenum">
              <a:rPr lang="en-US" smtClean="0"/>
              <a:pPr/>
              <a:t>2</a:t>
            </a:fld>
            <a:endParaRPr lang="en-US"/>
          </a:p>
        </p:txBody>
      </p:sp>
    </p:spTree>
    <p:extLst>
      <p:ext uri="{BB962C8B-B14F-4D97-AF65-F5344CB8AC3E}">
        <p14:creationId xmlns:p14="http://schemas.microsoft.com/office/powerpoint/2010/main" val="2378943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89"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42711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descr="cover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075" name="Rectangle 3"/>
          <p:cNvSpPr>
            <a:spLocks noGrp="1" noChangeArrowheads="1"/>
          </p:cNvSpPr>
          <p:nvPr>
            <p:ph type="subTitle" idx="1" hasCustomPrompt="1"/>
          </p:nvPr>
        </p:nvSpPr>
        <p:spPr>
          <a:xfrm>
            <a:off x="552920" y="2643161"/>
            <a:ext cx="3093232" cy="215444"/>
          </a:xfrm>
        </p:spPr>
        <p:txBody>
          <a:bodyPr wrap="square" bIns="0" anchor="t">
            <a:spAutoFit/>
          </a:bodyPr>
          <a:lstStyle>
            <a:lvl1pPr marL="0" indent="0" algn="l">
              <a:buFontTx/>
              <a:buNone/>
              <a:defRPr sz="1400" b="0">
                <a:solidFill>
                  <a:schemeClr val="tx1"/>
                </a:solidFill>
                <a:latin typeface="Roboto Regular"/>
                <a:cs typeface="Roboto Regular"/>
              </a:defRPr>
            </a:lvl1pPr>
          </a:lstStyle>
          <a:p>
            <a:r>
              <a:rPr lang="en-US" dirty="0"/>
              <a:t>Date</a:t>
            </a:r>
          </a:p>
        </p:txBody>
      </p:sp>
      <p:sp>
        <p:nvSpPr>
          <p:cNvPr id="3" name="Text Placeholder 2"/>
          <p:cNvSpPr>
            <a:spLocks noGrp="1"/>
          </p:cNvSpPr>
          <p:nvPr>
            <p:ph type="body" sz="quarter" idx="10" hasCustomPrompt="1"/>
          </p:nvPr>
        </p:nvSpPr>
        <p:spPr>
          <a:xfrm>
            <a:off x="553590" y="1297460"/>
            <a:ext cx="4498952" cy="1112108"/>
          </a:xfrm>
        </p:spPr>
        <p:txBody>
          <a:bodyPr anchor="b"/>
          <a:lstStyle>
            <a:lvl1pPr>
              <a:lnSpc>
                <a:spcPct val="90000"/>
              </a:lnSpc>
              <a:spcBef>
                <a:spcPts val="1000"/>
              </a:spcBef>
              <a:defRPr sz="2800" b="1">
                <a:solidFill>
                  <a:schemeClr val="accent1"/>
                </a:solidFill>
                <a:latin typeface="Roboto Regular"/>
                <a:cs typeface="Roboto Regular"/>
              </a:defRPr>
            </a:lvl1pPr>
            <a:lvl2pPr marL="0" indent="0">
              <a:spcBef>
                <a:spcPts val="1000"/>
              </a:spcBef>
              <a:buNone/>
              <a:defRPr sz="1600" b="0">
                <a:solidFill>
                  <a:schemeClr val="accent2"/>
                </a:solidFill>
                <a:latin typeface="Roboto Light"/>
                <a:cs typeface="Roboto Light"/>
              </a:defRPr>
            </a:lvl2pPr>
          </a:lstStyle>
          <a:p>
            <a:pPr lvl="0"/>
            <a:r>
              <a:rPr lang="en-US" dirty="0"/>
              <a:t>Title</a:t>
            </a:r>
          </a:p>
          <a:p>
            <a:pPr lvl="1"/>
            <a:r>
              <a:rPr lang="en-US" dirty="0"/>
              <a:t>Subtitle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50183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holding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4" name="TextBox 3"/>
          <p:cNvSpPr txBox="1"/>
          <p:nvPr userDrawn="1"/>
        </p:nvSpPr>
        <p:spPr>
          <a:xfrm>
            <a:off x="1472239" y="1360180"/>
            <a:ext cx="5588002" cy="830997"/>
          </a:xfrm>
          <a:prstGeom prst="rect">
            <a:avLst/>
          </a:prstGeom>
          <a:noFill/>
        </p:spPr>
        <p:txBody>
          <a:bodyPr wrap="square" lIns="0" tIns="45720" rIns="0" bIns="45720" rtlCol="0">
            <a:spAutoFit/>
          </a:bodyPr>
          <a:lstStyle/>
          <a:p>
            <a:pPr>
              <a:lnSpc>
                <a:spcPct val="100000"/>
              </a:lnSpc>
            </a:pPr>
            <a:r>
              <a:rPr lang="en-US" sz="2400" b="1" dirty="0">
                <a:solidFill>
                  <a:schemeClr val="accent1"/>
                </a:solidFill>
                <a:latin typeface="Roboto Regular"/>
                <a:cs typeface="Roboto Regular"/>
              </a:rPr>
              <a:t>Discovering</a:t>
            </a:r>
            <a:r>
              <a:rPr lang="en-US" sz="2400" dirty="0">
                <a:solidFill>
                  <a:schemeClr val="accent1"/>
                </a:solidFill>
                <a:latin typeface="Roboto Regular"/>
                <a:cs typeface="Roboto Regular"/>
              </a:rPr>
              <a:t> health insights.</a:t>
            </a:r>
          </a:p>
          <a:p>
            <a:pPr marL="0" marR="0" indent="0" algn="l" defTabSz="914400" rtl="0" eaLnBrk="1" fontAlgn="base" latinLnBrk="0" hangingPunct="1">
              <a:lnSpc>
                <a:spcPct val="100000"/>
              </a:lnSpc>
              <a:spcBef>
                <a:spcPct val="0"/>
              </a:spcBef>
              <a:spcAft>
                <a:spcPct val="0"/>
              </a:spcAft>
              <a:buClrTx/>
              <a:buSzTx/>
              <a:buFontTx/>
              <a:buNone/>
              <a:tabLst/>
              <a:defRPr/>
            </a:pPr>
            <a:r>
              <a:rPr lang="en-US" sz="2400" b="1" dirty="0">
                <a:solidFill>
                  <a:schemeClr val="accent1"/>
                </a:solidFill>
                <a:latin typeface="Roboto Regular"/>
                <a:cs typeface="Roboto Regular"/>
              </a:rPr>
              <a:t>Accelerating </a:t>
            </a:r>
            <a:r>
              <a:rPr lang="en-US" sz="2400" dirty="0">
                <a:solidFill>
                  <a:schemeClr val="accent1"/>
                </a:solidFill>
                <a:latin typeface="Roboto Regular"/>
                <a:cs typeface="Roboto Regular"/>
              </a:rPr>
              <a:t>healthcare</a:t>
            </a:r>
            <a:r>
              <a:rPr lang="en-US" sz="2400" baseline="0" dirty="0">
                <a:solidFill>
                  <a:schemeClr val="accent1"/>
                </a:solidFill>
                <a:latin typeface="Roboto Regular"/>
                <a:cs typeface="Roboto Regular"/>
              </a:rPr>
              <a:t> transformation.</a:t>
            </a:r>
            <a:endParaRPr lang="en-US" sz="2400" dirty="0">
              <a:solidFill>
                <a:schemeClr val="accent1"/>
              </a:solidFill>
              <a:latin typeface="Roboto Regular"/>
              <a:cs typeface="Roboto Regular"/>
            </a:endParaRP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997755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Speak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91"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873971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peaker_Extra Space">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735"/>
            <a:ext cx="9144000" cy="5143500"/>
          </a:xfrm>
          <a:prstGeom prst="rect">
            <a:avLst/>
          </a:prstGeom>
        </p:spPr>
      </p:pic>
      <p:sp>
        <p:nvSpPr>
          <p:cNvPr id="3075" name="Rectangle 3"/>
          <p:cNvSpPr>
            <a:spLocks noGrp="1" noChangeArrowheads="1"/>
          </p:cNvSpPr>
          <p:nvPr>
            <p:ph type="subTitle" idx="1" hasCustomPrompt="1"/>
          </p:nvPr>
        </p:nvSpPr>
        <p:spPr>
          <a:xfrm>
            <a:off x="552920" y="2326044"/>
            <a:ext cx="7964716" cy="451406"/>
          </a:xfrm>
        </p:spPr>
        <p:txBody>
          <a:bodyPr wrap="square" bIns="0" anchor="t">
            <a:spAutoFit/>
          </a:bodyPr>
          <a:lstStyle>
            <a:lvl1pPr marL="0" indent="0" algn="l">
              <a:spcBef>
                <a:spcPts val="400"/>
              </a:spcBef>
              <a:buFontTx/>
              <a:buNone/>
              <a:defRPr sz="1400" b="1">
                <a:solidFill>
                  <a:schemeClr val="tx1"/>
                </a:solidFill>
                <a:latin typeface="Arial"/>
                <a:cs typeface="Arial"/>
              </a:defRPr>
            </a:lvl1pPr>
            <a:lvl2pPr marL="0" indent="0">
              <a:spcBef>
                <a:spcPts val="400"/>
              </a:spcBef>
              <a:buNone/>
              <a:defRPr sz="1200" baseline="0"/>
            </a:lvl2pPr>
          </a:lstStyle>
          <a:p>
            <a:r>
              <a:rPr lang="en-US" dirty="0"/>
              <a:t>Speaker</a:t>
            </a:r>
          </a:p>
          <a:p>
            <a:pPr lvl="1"/>
            <a:r>
              <a:rPr lang="en-US" dirty="0"/>
              <a:t>Institution</a:t>
            </a:r>
          </a:p>
        </p:txBody>
      </p:sp>
      <p:sp>
        <p:nvSpPr>
          <p:cNvPr id="3" name="Text Placeholder 2"/>
          <p:cNvSpPr>
            <a:spLocks noGrp="1"/>
          </p:cNvSpPr>
          <p:nvPr>
            <p:ph type="body" sz="quarter" idx="10" hasCustomPrompt="1"/>
          </p:nvPr>
        </p:nvSpPr>
        <p:spPr>
          <a:xfrm>
            <a:off x="553591" y="1025725"/>
            <a:ext cx="7964045"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55860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descr="final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Roboto Regular"/>
                <a:cs typeface="Roboto Regular"/>
              </a:defRPr>
            </a:lvl1pPr>
            <a:lvl2pPr marL="0" indent="0" algn="ctr">
              <a:spcBef>
                <a:spcPts val="1000"/>
              </a:spcBef>
              <a:buNone/>
              <a:defRPr sz="2400" b="0">
                <a:solidFill>
                  <a:schemeClr val="accent2"/>
                </a:solidFill>
                <a:latin typeface="Roboto Ligh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75838" y="384421"/>
            <a:ext cx="1132702" cy="287299"/>
          </a:xfrm>
          <a:prstGeom prst="rect">
            <a:avLst/>
          </a:prstGeom>
        </p:spPr>
      </p:pic>
    </p:spTree>
    <p:extLst>
      <p:ext uri="{BB962C8B-B14F-4D97-AF65-F5344CB8AC3E}">
        <p14:creationId xmlns:p14="http://schemas.microsoft.com/office/powerpoint/2010/main" val="264223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2"/>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159414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9" y="389211"/>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314384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1" y="945768"/>
            <a:ext cx="3924339" cy="3564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3" y="945768"/>
            <a:ext cx="3924339" cy="3564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238393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a:xfrm>
            <a:off x="552658" y="382696"/>
            <a:ext cx="6772155" cy="333425"/>
          </a:xfrm>
        </p:spPr>
        <p:txBody>
          <a:bodyPr/>
          <a:lstStyle/>
          <a:p>
            <a:r>
              <a:rPr lang="en-US" dirty="0"/>
              <a:t>Click to edit Master title style</a:t>
            </a:r>
          </a:p>
        </p:txBody>
      </p:sp>
      <p:sp>
        <p:nvSpPr>
          <p:cNvPr id="9" name="Content Placeholder 8"/>
          <p:cNvSpPr>
            <a:spLocks noGrp="1"/>
          </p:cNvSpPr>
          <p:nvPr>
            <p:ph sz="quarter" idx="12"/>
          </p:nvPr>
        </p:nvSpPr>
        <p:spPr>
          <a:xfrm>
            <a:off x="556054" y="939255"/>
            <a:ext cx="2543762" cy="3570961"/>
          </a:xfrm>
        </p:spPr>
        <p:txBody>
          <a:bodyPr/>
          <a:lstStyle>
            <a:lvl1pPr>
              <a:defRPr sz="2000"/>
            </a:lvl1pPr>
            <a:lvl2pPr>
              <a:defRPr sz="1600"/>
            </a:lvl2pPr>
            <a:lvl3pPr>
              <a:defRPr sz="1400"/>
            </a:lvl3pPr>
            <a:lvl4pPr>
              <a:defRPr sz="12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3"/>
          </p:nvPr>
        </p:nvSpPr>
        <p:spPr>
          <a:xfrm>
            <a:off x="3280712" y="939255"/>
            <a:ext cx="2543762" cy="3570961"/>
          </a:xfrm>
        </p:spPr>
        <p:txBody>
          <a:bodyPr/>
          <a:lstStyle>
            <a:lvl1pPr>
              <a:defRPr sz="20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6024546" y="939255"/>
            <a:ext cx="2543762" cy="3570961"/>
          </a:xfrm>
        </p:spPr>
        <p:txBody>
          <a:bodyPr/>
          <a:lstStyle>
            <a:lvl1pPr>
              <a:defRPr sz="20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2"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13839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Rows">
    <p:spTree>
      <p:nvGrpSpPr>
        <p:cNvPr id="1" name=""/>
        <p:cNvGrpSpPr/>
        <p:nvPr/>
      </p:nvGrpSpPr>
      <p:grpSpPr>
        <a:xfrm>
          <a:off x="0" y="0"/>
          <a:ext cx="0" cy="0"/>
          <a:chOff x="0" y="0"/>
          <a:chExt cx="0" cy="0"/>
        </a:xfrm>
      </p:grpSpPr>
      <p:sp>
        <p:nvSpPr>
          <p:cNvPr id="2" name="Title 1"/>
          <p:cNvSpPr>
            <a:spLocks noGrp="1"/>
          </p:cNvSpPr>
          <p:nvPr>
            <p:ph type="title"/>
          </p:nvPr>
        </p:nvSpPr>
        <p:spPr>
          <a:xfrm>
            <a:off x="552657" y="382696"/>
            <a:ext cx="6779020" cy="333425"/>
          </a:xfrm>
        </p:spPr>
        <p:txBody>
          <a:bodyPr/>
          <a:lstStyle/>
          <a:p>
            <a:r>
              <a:rPr lang="en-US" dirty="0"/>
              <a:t>Click to edit Master title style</a:t>
            </a:r>
          </a:p>
        </p:txBody>
      </p:sp>
      <p:sp>
        <p:nvSpPr>
          <p:cNvPr id="9" name="Content Placeholder 8"/>
          <p:cNvSpPr>
            <a:spLocks noGrp="1"/>
          </p:cNvSpPr>
          <p:nvPr>
            <p:ph sz="quarter" idx="12"/>
          </p:nvPr>
        </p:nvSpPr>
        <p:spPr>
          <a:xfrm>
            <a:off x="556054" y="939257"/>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2"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8" name="Content Placeholder 8"/>
          <p:cNvSpPr>
            <a:spLocks noGrp="1"/>
          </p:cNvSpPr>
          <p:nvPr>
            <p:ph sz="quarter" idx="13"/>
          </p:nvPr>
        </p:nvSpPr>
        <p:spPr>
          <a:xfrm>
            <a:off x="557427" y="2169441"/>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8"/>
          <p:cNvSpPr>
            <a:spLocks noGrp="1"/>
          </p:cNvSpPr>
          <p:nvPr>
            <p:ph sz="quarter" idx="14"/>
          </p:nvPr>
        </p:nvSpPr>
        <p:spPr>
          <a:xfrm>
            <a:off x="558800" y="3413355"/>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70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descr="presenter version2.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mj-lt"/>
                <a:cs typeface="Roboto Regular"/>
              </a:defRPr>
            </a:lvl1pPr>
            <a:lvl2pPr marL="0" indent="0" algn="ctr">
              <a:spcBef>
                <a:spcPts val="1000"/>
              </a:spcBef>
              <a:buNone/>
              <a:defRPr sz="2400" b="0">
                <a:solidFill>
                  <a:schemeClr val="tx1"/>
                </a:solidFill>
                <a:latin typeface="+mj-l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extLst>
      <p:ext uri="{BB962C8B-B14F-4D97-AF65-F5344CB8AC3E}">
        <p14:creationId xmlns:p14="http://schemas.microsoft.com/office/powerpoint/2010/main" val="817310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1" y="1558325"/>
            <a:ext cx="3924339" cy="2951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3" y="1558325"/>
            <a:ext cx="3924339" cy="2951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6" name="Text Placeholder 5"/>
          <p:cNvSpPr>
            <a:spLocks noGrp="1"/>
          </p:cNvSpPr>
          <p:nvPr>
            <p:ph type="body" sz="quarter" idx="14"/>
          </p:nvPr>
        </p:nvSpPr>
        <p:spPr>
          <a:xfrm>
            <a:off x="4640650" y="947867"/>
            <a:ext cx="3919839" cy="603592"/>
          </a:xfrm>
        </p:spPr>
        <p:txBody>
          <a:bodyPr/>
          <a:lstStyle>
            <a:lvl1pPr>
              <a:defRPr sz="2000" b="1"/>
            </a:lvl1pPr>
          </a:lstStyle>
          <a:p>
            <a:pPr lvl="0"/>
            <a:r>
              <a:rPr lang="en-US" dirty="0"/>
              <a:t>Click to edit Master text styles</a:t>
            </a:r>
          </a:p>
        </p:txBody>
      </p:sp>
      <p:sp>
        <p:nvSpPr>
          <p:cNvPr id="12" name="Text Placeholder 5"/>
          <p:cNvSpPr>
            <a:spLocks noGrp="1"/>
          </p:cNvSpPr>
          <p:nvPr>
            <p:ph type="body" sz="quarter" idx="15"/>
          </p:nvPr>
        </p:nvSpPr>
        <p:spPr>
          <a:xfrm>
            <a:off x="550563" y="949239"/>
            <a:ext cx="3919839" cy="603592"/>
          </a:xfrm>
        </p:spPr>
        <p:txBody>
          <a:bodyPr/>
          <a:lstStyle>
            <a:lvl1pPr>
              <a:defRPr sz="2000" b="1"/>
            </a:lvl1pPr>
          </a:lstStyle>
          <a:p>
            <a:pPr lvl="0"/>
            <a:r>
              <a:rPr lang="en-US" dirty="0"/>
              <a:t>Click to edit Master text styles</a:t>
            </a:r>
          </a:p>
        </p:txBody>
      </p:sp>
    </p:spTree>
    <p:extLst>
      <p:ext uri="{BB962C8B-B14F-4D97-AF65-F5344CB8AC3E}">
        <p14:creationId xmlns:p14="http://schemas.microsoft.com/office/powerpoint/2010/main" val="887193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0" y="1853515"/>
            <a:ext cx="2905798" cy="2656701"/>
          </a:xfrm>
        </p:spPr>
        <p:txBody>
          <a:bodyPr/>
          <a:lstStyle>
            <a:lvl1pPr>
              <a:defRPr sz="1600"/>
            </a:lvl1pPr>
            <a:lvl2pPr>
              <a:defRPr sz="1200"/>
            </a:lvl2pPr>
            <a:lvl3pPr>
              <a:defRPr sz="11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12" name="Text Placeholder 5"/>
          <p:cNvSpPr>
            <a:spLocks noGrp="1"/>
          </p:cNvSpPr>
          <p:nvPr>
            <p:ph type="body" sz="quarter" idx="15"/>
          </p:nvPr>
        </p:nvSpPr>
        <p:spPr>
          <a:xfrm>
            <a:off x="550562" y="949238"/>
            <a:ext cx="2902466" cy="904275"/>
          </a:xfrm>
        </p:spPr>
        <p:txBody>
          <a:bodyPr/>
          <a:lstStyle>
            <a:lvl1pPr>
              <a:defRPr sz="1800" b="1"/>
            </a:lvl1pPr>
          </a:lstStyle>
          <a:p>
            <a:pPr lvl="0"/>
            <a:r>
              <a:rPr lang="en-US" dirty="0"/>
              <a:t>Click to edit Master text styles</a:t>
            </a:r>
          </a:p>
        </p:txBody>
      </p:sp>
      <p:sp>
        <p:nvSpPr>
          <p:cNvPr id="4" name="Content Placeholder 3"/>
          <p:cNvSpPr>
            <a:spLocks noGrp="1"/>
          </p:cNvSpPr>
          <p:nvPr>
            <p:ph sz="quarter" idx="16"/>
          </p:nvPr>
        </p:nvSpPr>
        <p:spPr>
          <a:xfrm>
            <a:off x="3624651" y="947351"/>
            <a:ext cx="4963297" cy="3562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489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44" y="382696"/>
            <a:ext cx="6778668" cy="333425"/>
          </a:xfrm>
        </p:spPr>
        <p:txBody>
          <a:bodyPr/>
          <a:lstStyle/>
          <a:p>
            <a:r>
              <a:rPr lang="en-US" dirty="0"/>
              <a:t>Click to edit Master title style</a:t>
            </a:r>
          </a:p>
        </p:txBody>
      </p:sp>
      <p:sp>
        <p:nvSpPr>
          <p:cNvPr id="8" name="Content Placeholder 7"/>
          <p:cNvSpPr>
            <a:spLocks noGrp="1"/>
          </p:cNvSpPr>
          <p:nvPr>
            <p:ph sz="quarter" idx="12"/>
          </p:nvPr>
        </p:nvSpPr>
        <p:spPr>
          <a:xfrm>
            <a:off x="547080" y="1853515"/>
            <a:ext cx="2905798" cy="2656701"/>
          </a:xfrm>
        </p:spPr>
        <p:txBody>
          <a:bodyPr/>
          <a:lstStyle>
            <a:lvl1pPr>
              <a:defRPr sz="1600"/>
            </a:lvl1pPr>
            <a:lvl2pPr>
              <a:defRPr sz="1200"/>
            </a:lvl2pPr>
            <a:lvl3pPr>
              <a:defRPr sz="11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12" name="Text Placeholder 5"/>
          <p:cNvSpPr>
            <a:spLocks noGrp="1"/>
          </p:cNvSpPr>
          <p:nvPr>
            <p:ph type="body" sz="quarter" idx="15"/>
          </p:nvPr>
        </p:nvSpPr>
        <p:spPr>
          <a:xfrm>
            <a:off x="550562" y="949238"/>
            <a:ext cx="2902466" cy="904275"/>
          </a:xfrm>
        </p:spPr>
        <p:txBody>
          <a:bodyPr/>
          <a:lstStyle>
            <a:lvl1pPr>
              <a:defRPr sz="1800" b="1"/>
            </a:lvl1pPr>
          </a:lstStyle>
          <a:p>
            <a:pPr lvl="0"/>
            <a:r>
              <a:rPr lang="en-US" dirty="0"/>
              <a:t>Click to edit Master text styles</a:t>
            </a:r>
          </a:p>
        </p:txBody>
      </p:sp>
      <p:sp>
        <p:nvSpPr>
          <p:cNvPr id="5" name="Picture Placeholder 4"/>
          <p:cNvSpPr>
            <a:spLocks noGrp="1"/>
          </p:cNvSpPr>
          <p:nvPr>
            <p:ph type="pic" sz="quarter" idx="17"/>
          </p:nvPr>
        </p:nvSpPr>
        <p:spPr>
          <a:xfrm>
            <a:off x="3625250" y="947351"/>
            <a:ext cx="4962697" cy="3562865"/>
          </a:xfrm>
        </p:spPr>
        <p:txBody>
          <a:bodyPr/>
          <a:lstStyle/>
          <a:p>
            <a:endParaRPr lang="en-US"/>
          </a:p>
        </p:txBody>
      </p:sp>
    </p:spTree>
    <p:extLst>
      <p:ext uri="{BB962C8B-B14F-4D97-AF65-F5344CB8AC3E}">
        <p14:creationId xmlns:p14="http://schemas.microsoft.com/office/powerpoint/2010/main" val="1179746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0" y="0"/>
            <a:ext cx="9144000" cy="5143500"/>
          </a:xfrm>
          <a:prstGeom prst="rect">
            <a:avLst/>
          </a:prstGeom>
          <a:solidFill>
            <a:schemeClr val="bg1"/>
          </a:solidFill>
          <a:ln>
            <a:noFill/>
          </a:ln>
        </p:spPr>
        <p:txBody>
          <a:bodyPr wrap="none" anchor="ctr"/>
          <a:lstStyle/>
          <a:p>
            <a:endParaRPr lang="en-US">
              <a:solidFill>
                <a:srgbClr val="000000"/>
              </a:solidFill>
              <a:latin typeface="Calibri" pitchFamily="34" charset="0"/>
              <a:ea typeface="MS PGothic" pitchFamily="34" charset="-128"/>
            </a:endParaRPr>
          </a:p>
        </p:txBody>
      </p:sp>
    </p:spTree>
    <p:extLst>
      <p:ext uri="{BB962C8B-B14F-4D97-AF65-F5344CB8AC3E}">
        <p14:creationId xmlns:p14="http://schemas.microsoft.com/office/powerpoint/2010/main" val="25701482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bout AMIA">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41" y="4870451"/>
            <a:ext cx="4235411" cy="103201"/>
          </a:xfrm>
        </p:spPr>
        <p:txBody>
          <a:bodyPr/>
          <a:lstStyle>
            <a:lvl1pPr>
              <a:defRPr>
                <a:solidFill>
                  <a:schemeClr val="accent2"/>
                </a:solidFill>
              </a:defRPr>
            </a:lvl1pPr>
          </a:lstStyle>
          <a:p>
            <a:r>
              <a:rPr lang="en-US"/>
              <a:t>AMIA 2024 Informatics Summit  |   amia.org</a:t>
            </a:r>
            <a:endParaRPr lang="en-US" dirty="0"/>
          </a:p>
        </p:txBody>
      </p:sp>
      <p:pic>
        <p:nvPicPr>
          <p:cNvPr id="15" name="Picture 1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16" name="Picture 15" descr="f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54880" y="2744718"/>
            <a:ext cx="90084" cy="173533"/>
          </a:xfrm>
          <a:prstGeom prst="rect">
            <a:avLst/>
          </a:prstGeom>
        </p:spPr>
      </p:pic>
      <p:sp>
        <p:nvSpPr>
          <p:cNvPr id="17" name="Rectangle 16"/>
          <p:cNvSpPr/>
          <p:nvPr userDrawn="1"/>
        </p:nvSpPr>
        <p:spPr>
          <a:xfrm>
            <a:off x="5888741" y="2688535"/>
            <a:ext cx="2014774" cy="2118529"/>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r>
              <a:rPr lang="en-US" sz="1600" b="0" baseline="0" dirty="0">
                <a:solidFill>
                  <a:schemeClr val="tx1"/>
                </a:solidFill>
                <a:latin typeface="+mn-lt"/>
              </a:rPr>
              <a:t> i</a:t>
            </a:r>
            <a:r>
              <a:rPr lang="en-US" sz="1600" b="0" dirty="0">
                <a:solidFill>
                  <a:schemeClr val="tx1"/>
                </a:solidFill>
                <a:latin typeface="+mn-lt"/>
              </a:rPr>
              <a:t>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1" kern="1200" dirty="0">
                <a:solidFill>
                  <a:schemeClr val="tx1"/>
                </a:solidFill>
                <a:latin typeface="Arial" pitchFamily="34" charset="0"/>
                <a:ea typeface="MS PGothic" pitchFamily="34" charset="-128"/>
                <a:cs typeface="Roboto Regular"/>
              </a:rPr>
              <a:t>www.amia.org</a:t>
            </a:r>
            <a:endParaRPr lang="en-US" sz="1600" b="1" kern="1200" dirty="0">
              <a:solidFill>
                <a:schemeClr val="accent1"/>
              </a:solidFill>
              <a:latin typeface="Arial" pitchFamily="34" charset="0"/>
              <a:ea typeface="MS PGothic" pitchFamily="34" charset="-128"/>
              <a:cs typeface="Roboto Regular"/>
            </a:endParaRPr>
          </a:p>
          <a:p>
            <a:pPr>
              <a:spcBef>
                <a:spcPts val="1000"/>
              </a:spcBef>
            </a:pPr>
            <a:r>
              <a:rPr lang="en-US" sz="1600" b="1" kern="1200" dirty="0">
                <a:solidFill>
                  <a:schemeClr val="accent1"/>
                </a:solidFill>
                <a:latin typeface="Arial" pitchFamily="34" charset="0"/>
                <a:ea typeface="MS PGothic" pitchFamily="34" charset="-128"/>
                <a:cs typeface="Roboto Regular"/>
              </a:rPr>
              <a:t>#</a:t>
            </a:r>
            <a:r>
              <a:rPr lang="en-US" sz="1600" b="1" kern="1200" dirty="0" err="1">
                <a:solidFill>
                  <a:schemeClr val="accent1"/>
                </a:solidFill>
                <a:latin typeface="Arial" pitchFamily="34" charset="0"/>
                <a:ea typeface="MS PGothic" pitchFamily="34" charset="-128"/>
                <a:cs typeface="Roboto Regular"/>
              </a:rPr>
              <a:t>WhyInformatics</a:t>
            </a:r>
            <a:endParaRPr lang="en-US" sz="1600" b="1" kern="1200" dirty="0">
              <a:solidFill>
                <a:schemeClr val="accent1"/>
              </a:solidFill>
              <a:latin typeface="Arial" pitchFamily="34" charset="0"/>
              <a:ea typeface="MS PGothic" pitchFamily="34" charset="-128"/>
              <a:cs typeface="Roboto Regular"/>
            </a:endParaRPr>
          </a:p>
        </p:txBody>
      </p:sp>
      <p:pic>
        <p:nvPicPr>
          <p:cNvPr id="20" name="Picture 19" descr="twitter-xxl.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610018" y="3103171"/>
            <a:ext cx="185955" cy="185955"/>
          </a:xfrm>
          <a:prstGeom prst="rect">
            <a:avLst/>
          </a:prstGeom>
        </p:spPr>
      </p:pic>
      <p:pic>
        <p:nvPicPr>
          <p:cNvPr id="21" name="Picture 20" descr="linkedin-512.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624656" y="3464687"/>
            <a:ext cx="150537" cy="150537"/>
          </a:xfrm>
          <a:prstGeom prst="rect">
            <a:avLst/>
          </a:prstGeom>
        </p:spPr>
      </p:pic>
      <p:sp>
        <p:nvSpPr>
          <p:cNvPr id="2" name="TextBox 1"/>
          <p:cNvSpPr txBox="1"/>
          <p:nvPr userDrawn="1"/>
        </p:nvSpPr>
        <p:spPr>
          <a:xfrm>
            <a:off x="545353" y="2689413"/>
            <a:ext cx="4235823" cy="1723549"/>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Roboto Regular"/>
                <a:ea typeface="MS PGothic" pitchFamily="34" charset="-128"/>
                <a:cs typeface="Roboto Regular"/>
              </a:rPr>
              <a:t>AMIA is the professional home for more than 5,400 informatics professionals, representing frontline clinicians, researchers, public health experts and educators who bring meaning to data, manage information and generate new knowledge across the research and healthcare enterprise.</a:t>
            </a:r>
          </a:p>
        </p:txBody>
      </p:sp>
      <p:pic>
        <p:nvPicPr>
          <p:cNvPr id="6" name="Picture 5"/>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5614474" y="3861079"/>
            <a:ext cx="179290" cy="126131"/>
          </a:xfrm>
          <a:prstGeom prst="rect">
            <a:avLst/>
          </a:prstGeom>
        </p:spPr>
      </p:pic>
    </p:spTree>
    <p:extLst>
      <p:ext uri="{BB962C8B-B14F-4D97-AF65-F5344CB8AC3E}">
        <p14:creationId xmlns:p14="http://schemas.microsoft.com/office/powerpoint/2010/main" val="2919299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bout AMIA_Presenter">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687934"/>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41" y="4870451"/>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2" y="3000379"/>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2" y="3373686"/>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2" y="3963175"/>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54880" y="2744718"/>
            <a:ext cx="90084" cy="173533"/>
          </a:xfrm>
          <a:prstGeom prst="rect">
            <a:avLst/>
          </a:prstGeom>
        </p:spPr>
      </p:pic>
      <p:sp>
        <p:nvSpPr>
          <p:cNvPr id="8" name="Rectangle 7"/>
          <p:cNvSpPr/>
          <p:nvPr userDrawn="1"/>
        </p:nvSpPr>
        <p:spPr>
          <a:xfrm>
            <a:off x="5888741" y="2688535"/>
            <a:ext cx="2014774" cy="2118529"/>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r>
              <a:rPr lang="en-US" sz="1600" b="0" baseline="0" dirty="0">
                <a:solidFill>
                  <a:schemeClr val="tx1"/>
                </a:solidFill>
                <a:latin typeface="+mn-lt"/>
              </a:rPr>
              <a:t> i</a:t>
            </a:r>
            <a:r>
              <a:rPr lang="en-US" sz="1600" b="0" dirty="0">
                <a:solidFill>
                  <a:schemeClr val="tx1"/>
                </a:solidFill>
                <a:latin typeface="+mn-lt"/>
              </a:rPr>
              <a:t>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1" kern="1200" dirty="0">
                <a:solidFill>
                  <a:schemeClr val="tx1"/>
                </a:solidFill>
                <a:latin typeface="Arial" pitchFamily="34" charset="0"/>
                <a:ea typeface="MS PGothic" pitchFamily="34" charset="-128"/>
                <a:cs typeface="Roboto Regular"/>
              </a:rPr>
              <a:t>www.amia.org</a:t>
            </a:r>
            <a:endParaRPr lang="en-US" sz="1600" b="1" kern="1200" dirty="0">
              <a:solidFill>
                <a:schemeClr val="accent1"/>
              </a:solidFill>
              <a:latin typeface="Arial" pitchFamily="34" charset="0"/>
              <a:ea typeface="MS PGothic" pitchFamily="34" charset="-128"/>
              <a:cs typeface="Roboto Regular"/>
            </a:endParaRPr>
          </a:p>
          <a:p>
            <a:pPr>
              <a:spcBef>
                <a:spcPts val="1000"/>
              </a:spcBef>
            </a:pPr>
            <a:r>
              <a:rPr lang="en-US" sz="1600" b="1" kern="1200" dirty="0">
                <a:solidFill>
                  <a:schemeClr val="accent1"/>
                </a:solidFill>
                <a:latin typeface="Arial" pitchFamily="34" charset="0"/>
                <a:ea typeface="MS PGothic" pitchFamily="34" charset="-128"/>
                <a:cs typeface="Roboto Regular"/>
              </a:rPr>
              <a:t>#</a:t>
            </a:r>
            <a:r>
              <a:rPr lang="en-US" sz="1600" b="1" kern="1200" dirty="0" err="1">
                <a:solidFill>
                  <a:schemeClr val="accent1"/>
                </a:solidFill>
                <a:latin typeface="Arial" pitchFamily="34" charset="0"/>
                <a:ea typeface="MS PGothic" pitchFamily="34" charset="-128"/>
                <a:cs typeface="Roboto Regular"/>
              </a:rPr>
              <a:t>WhyInformatics</a:t>
            </a:r>
            <a:endParaRPr lang="en-US" sz="1600" b="1" kern="1200" dirty="0">
              <a:solidFill>
                <a:schemeClr val="accent1"/>
              </a:solidFill>
              <a:latin typeface="Arial" pitchFamily="34" charset="0"/>
              <a:ea typeface="MS PGothic" pitchFamily="34" charset="-128"/>
              <a:cs typeface="Roboto Regular"/>
            </a:endParaRPr>
          </a:p>
        </p:txBody>
      </p:sp>
      <p:pic>
        <p:nvPicPr>
          <p:cNvPr id="10" name="Picture 9" descr="twitter-xxl.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610018" y="3103171"/>
            <a:ext cx="185955" cy="185955"/>
          </a:xfrm>
          <a:prstGeom prst="rect">
            <a:avLst/>
          </a:prstGeom>
        </p:spPr>
      </p:pic>
      <p:pic>
        <p:nvPicPr>
          <p:cNvPr id="18" name="Picture 17" descr="linkedin-512.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624656" y="3464687"/>
            <a:ext cx="150537" cy="150537"/>
          </a:xfrm>
          <a:prstGeom prst="rect">
            <a:avLst/>
          </a:prstGeom>
        </p:spPr>
      </p:pic>
      <p:pic>
        <p:nvPicPr>
          <p:cNvPr id="17" name="Picture 16"/>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5614474" y="3861079"/>
            <a:ext cx="179290" cy="126131"/>
          </a:xfrm>
          <a:prstGeom prst="rect">
            <a:avLst/>
          </a:prstGeom>
        </p:spPr>
      </p:pic>
    </p:spTree>
    <p:extLst>
      <p:ext uri="{BB962C8B-B14F-4D97-AF65-F5344CB8AC3E}">
        <p14:creationId xmlns:p14="http://schemas.microsoft.com/office/powerpoint/2010/main" val="219135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1"/>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solidFill>
                  <a:schemeClr val="tx1"/>
                </a:solidFill>
                <a:latin typeface="+mn-lt"/>
              </a:defRPr>
            </a:lvl2pPr>
            <a:lvl3pPr>
              <a:spcBef>
                <a:spcPts val="600"/>
              </a:spcBef>
              <a:defRPr>
                <a:solidFill>
                  <a:schemeClr val="tx1"/>
                </a:solidFill>
                <a:latin typeface="+mn-lt"/>
              </a:defRPr>
            </a:lvl3pPr>
            <a:lvl4pPr>
              <a:spcBef>
                <a:spcPts val="600"/>
              </a:spcBef>
              <a:defRPr>
                <a:solidFill>
                  <a:schemeClr val="tx1"/>
                </a:solidFill>
                <a:latin typeface="+mn-lt"/>
              </a:defRPr>
            </a:lvl4pPr>
            <a:lvl5pPr>
              <a:spcBef>
                <a:spcPts val="600"/>
              </a:spcBef>
              <a:defRPr>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chemeClr val="tx1"/>
                </a:solidFill>
                <a:latin typeface="Roboto Regular"/>
                <a:cs typeface="Roboto Regular"/>
              </a:defRPr>
            </a:lvl1pPr>
          </a:lstStyle>
          <a:p>
            <a:fld id="{42C32FFB-F9AE-46F0-A233-A2E628258990}" type="slidenum">
              <a:rPr lang="en-US" smtClean="0"/>
              <a:pPr/>
              <a:t>‹#›</a:t>
            </a:fld>
            <a:endParaRPr lang="en-US" sz="1000" dirty="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chemeClr val="tx1"/>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97800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7" y="389210"/>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4852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3" y="382695"/>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79"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1"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8247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751431"/>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0" y="3063876"/>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0" y="3437182"/>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0" y="4026672"/>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383249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0" y="2373497"/>
            <a:ext cx="4237011" cy="2212676"/>
          </a:xfrm>
        </p:spPr>
        <p:txBody>
          <a:bodyPr anchor="ctr"/>
          <a:lstStyle>
            <a:lvl1pPr>
              <a:defRPr sz="1800"/>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262223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337669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9E910-5378-DF43-828F-AED93FB198C1}"/>
              </a:ext>
            </a:extLst>
          </p:cNvPr>
          <p:cNvPicPr>
            <a:picLocks noChangeAspect="1"/>
          </p:cNvPicPr>
          <p:nvPr userDrawn="1"/>
        </p:nvPicPr>
        <p:blipFill>
          <a:blip r:embed="rId2"/>
          <a:stretch>
            <a:fillRect/>
          </a:stretch>
        </p:blipFill>
        <p:spPr>
          <a:xfrm>
            <a:off x="0" y="4382576"/>
            <a:ext cx="9144000" cy="762000"/>
          </a:xfrm>
          <a:prstGeom prst="rect">
            <a:avLst/>
          </a:prstGeom>
        </p:spPr>
      </p:pic>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a:xfrm>
            <a:off x="628650" y="1369221"/>
            <a:ext cx="7886700" cy="2908867"/>
          </a:xfrm>
        </p:spPr>
        <p:txBody>
          <a:bodyPr/>
          <a:lstStyle>
            <a:lvl1pPr>
              <a:buClr>
                <a:schemeClr val="tx1"/>
              </a:buClr>
              <a:defRPr/>
            </a:lvl1pPr>
            <a:lvl2pPr marL="514350" indent="-171450">
              <a:buClr>
                <a:schemeClr val="tx1"/>
              </a:buClr>
              <a:buSzPct val="70000"/>
              <a:buFont typeface="Courier New" panose="02070309020205020404" pitchFamily="49" charset="0"/>
              <a:buChar char="o"/>
              <a:defRPr/>
            </a:lvl2pPr>
            <a:lvl3pPr marL="857250" indent="-171450">
              <a:buClr>
                <a:schemeClr val="tx1"/>
              </a:buClr>
              <a:buFont typeface="Wingdings" pitchFamily="2" charset="2"/>
              <a:buChar char="§"/>
              <a:defRPr/>
            </a:lvl3pPr>
            <a:lvl4pPr marL="1200150" indent="-171450">
              <a:buClr>
                <a:schemeClr val="tx1"/>
              </a:buClr>
              <a:buSzPct val="100000"/>
              <a:buFont typeface="System Font Regular"/>
              <a:buChar char="−"/>
              <a:defRPr/>
            </a:lvl4pPr>
            <a:lvl5pPr marL="1543050" indent="-171450">
              <a:buClr>
                <a:schemeClr val="tx1"/>
              </a:buClr>
              <a:buFont typeface="System Font Regular"/>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4">
            <a:extLst>
              <a:ext uri="{FF2B5EF4-FFF2-40B4-BE49-F238E27FC236}">
                <a16:creationId xmlns:a16="http://schemas.microsoft.com/office/drawing/2014/main" id="{C8F13C6C-75E6-BD4E-B645-E8C567F873AF}"/>
              </a:ext>
            </a:extLst>
          </p:cNvPr>
          <p:cNvSpPr>
            <a:spLocks noGrp="1"/>
          </p:cNvSpPr>
          <p:nvPr>
            <p:ph type="sldNum" sz="quarter" idx="4"/>
          </p:nvPr>
        </p:nvSpPr>
        <p:spPr>
          <a:xfrm>
            <a:off x="8060269" y="4654596"/>
            <a:ext cx="455083" cy="230832"/>
          </a:xfrm>
          <a:prstGeom prst="rect">
            <a:avLst/>
          </a:prstGeom>
        </p:spPr>
        <p:txBody>
          <a:bodyPr vert="horz" lIns="91440" tIns="45720" rIns="91440" bIns="45720" rtlCol="0" anchor="ctr"/>
          <a:lstStyle>
            <a:lvl1pPr algn="r">
              <a:defRPr sz="900">
                <a:solidFill>
                  <a:schemeClr val="bg1"/>
                </a:solidFill>
              </a:defRPr>
            </a:lvl1pPr>
          </a:lstStyle>
          <a:p>
            <a:fld id="{633B08E3-7A67-F449-BAD9-1131F0C352F9}" type="slidenum">
              <a:rPr lang="en-US" smtClean="0"/>
              <a:pPr/>
              <a:t>‹#›</a:t>
            </a:fld>
            <a:endParaRPr lang="en-US"/>
          </a:p>
        </p:txBody>
      </p:sp>
      <p:sp>
        <p:nvSpPr>
          <p:cNvPr id="8" name="Footer Placeholder 3">
            <a:extLst>
              <a:ext uri="{FF2B5EF4-FFF2-40B4-BE49-F238E27FC236}">
                <a16:creationId xmlns:a16="http://schemas.microsoft.com/office/drawing/2014/main" id="{D5387E40-A8D4-FF47-8FD0-62846D6F2ED7}"/>
              </a:ext>
            </a:extLst>
          </p:cNvPr>
          <p:cNvSpPr>
            <a:spLocks noGrp="1"/>
          </p:cNvSpPr>
          <p:nvPr>
            <p:ph type="ftr" sz="quarter" idx="3"/>
          </p:nvPr>
        </p:nvSpPr>
        <p:spPr>
          <a:xfrm>
            <a:off x="3575408" y="4633090"/>
            <a:ext cx="4346079" cy="273844"/>
          </a:xfrm>
          <a:prstGeom prst="rect">
            <a:avLst/>
          </a:prstGeom>
        </p:spPr>
        <p:txBody>
          <a:bodyPr vert="horz" lIns="91440" tIns="45720" rIns="91440" bIns="45720" rtlCol="0" anchor="ctr"/>
          <a:lstStyle>
            <a:lvl1pPr algn="r">
              <a:defRPr sz="900">
                <a:solidFill>
                  <a:schemeClr val="bg1"/>
                </a:solidFill>
              </a:defRPr>
            </a:lvl1pPr>
          </a:lstStyle>
          <a:p>
            <a:r>
              <a:rPr lang="en-US"/>
              <a:t>Usabilty Study: Qualitative Data</a:t>
            </a:r>
          </a:p>
        </p:txBody>
      </p:sp>
      <p:pic>
        <p:nvPicPr>
          <p:cNvPr id="10" name="Picture 9">
            <a:extLst>
              <a:ext uri="{FF2B5EF4-FFF2-40B4-BE49-F238E27FC236}">
                <a16:creationId xmlns:a16="http://schemas.microsoft.com/office/drawing/2014/main" id="{CABAADFE-74D1-43BB-8F7A-165326E856B4}"/>
              </a:ext>
            </a:extLst>
          </p:cNvPr>
          <p:cNvPicPr>
            <a:picLocks noChangeAspect="1"/>
          </p:cNvPicPr>
          <p:nvPr userDrawn="1"/>
        </p:nvPicPr>
        <p:blipFill>
          <a:blip r:embed="rId3"/>
          <a:srcRect/>
          <a:stretch/>
        </p:blipFill>
        <p:spPr>
          <a:xfrm>
            <a:off x="420685" y="4453359"/>
            <a:ext cx="992402" cy="637078"/>
          </a:xfrm>
          <a:prstGeom prst="rect">
            <a:avLst/>
          </a:prstGeom>
        </p:spPr>
      </p:pic>
    </p:spTree>
    <p:extLst>
      <p:ext uri="{BB962C8B-B14F-4D97-AF65-F5344CB8AC3E}">
        <p14:creationId xmlns:p14="http://schemas.microsoft.com/office/powerpoint/2010/main" val="253934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image" Target="../media/image13.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14.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99556"/>
            <a:ext cx="6777732" cy="320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78" y="939255"/>
            <a:ext cx="8056359" cy="3570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pic>
        <p:nvPicPr>
          <p:cNvPr id="7" name="Picture 6" descr="amia-logo_color.png"/>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cSld>
  <p:clrMap bg1="lt1" tx1="dk1" bg2="lt2" tx2="dk2" accent1="accent1" accent2="accent2" accent3="accent3" accent4="accent4" accent5="accent5" accent6="accent6" hlink="hlink" folHlink="folHlink"/>
  <p:sldLayoutIdLst>
    <p:sldLayoutId id="2147484515" r:id="rId1"/>
    <p:sldLayoutId id="2147484584" r:id="rId2"/>
    <p:sldLayoutId id="2147484522" r:id="rId3"/>
    <p:sldLayoutId id="2147484517" r:id="rId4"/>
    <p:sldLayoutId id="2147484518" r:id="rId5"/>
    <p:sldLayoutId id="2147484588" r:id="rId6"/>
    <p:sldLayoutId id="2147484589" r:id="rId7"/>
    <p:sldLayoutId id="2147484607" r:id="rId8"/>
    <p:sldLayoutId id="2147484608" r:id="rId9"/>
  </p:sldLayoutIdLst>
  <p:hf hdr="0" dt="0"/>
  <p:txStyles>
    <p:titleStyle>
      <a:lvl1pPr algn="l" rtl="0" eaLnBrk="1" fontAlgn="base" hangingPunct="1">
        <a:lnSpc>
          <a:spcPct val="80000"/>
        </a:lnSpc>
        <a:spcBef>
          <a:spcPct val="0"/>
        </a:spcBef>
        <a:spcAft>
          <a:spcPct val="0"/>
        </a:spcAft>
        <a:defRPr sz="2600" b="1" i="0">
          <a:solidFill>
            <a:schemeClr val="accent1"/>
          </a:solidFill>
          <a:latin typeface="+mj-lt"/>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tx1"/>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tx1"/>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tx1"/>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tx1"/>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0" y="14942"/>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86220"/>
            <a:ext cx="6777732" cy="3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80" y="939255"/>
            <a:ext cx="8056359" cy="3570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pic>
        <p:nvPicPr>
          <p:cNvPr id="7" name="Picture 6" descr="amia-logo_color.png"/>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7475838" y="384421"/>
            <a:ext cx="1132702" cy="287299"/>
          </a:xfrm>
          <a:prstGeom prst="rect">
            <a:avLst/>
          </a:prstGeom>
        </p:spPr>
      </p:pic>
    </p:spTree>
    <p:extLst>
      <p:ext uri="{BB962C8B-B14F-4D97-AF65-F5344CB8AC3E}">
        <p14:creationId xmlns:p14="http://schemas.microsoft.com/office/powerpoint/2010/main" val="3148664903"/>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Lst>
  <p:hf hdr="0" dt="0"/>
  <p:txStyles>
    <p:titleStyle>
      <a:lvl1pPr algn="l" rtl="0" eaLnBrk="1" fontAlgn="base" hangingPunct="1">
        <a:lnSpc>
          <a:spcPct val="80000"/>
        </a:lnSpc>
        <a:spcBef>
          <a:spcPct val="0"/>
        </a:spcBef>
        <a:spcAft>
          <a:spcPct val="0"/>
        </a:spcAft>
        <a:defRPr sz="2600" b="1" i="0">
          <a:solidFill>
            <a:schemeClr val="accent1"/>
          </a:solidFill>
          <a:latin typeface="Roboto Regular"/>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Roboto Regular"/>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tx1"/>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tx1"/>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tx1"/>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tx1"/>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91A10BCE-D490-8D43-98BC-26011DDD8721}"/>
              </a:ext>
            </a:extLst>
          </p:cNvPr>
          <p:cNvSpPr>
            <a:spLocks noGrp="1"/>
          </p:cNvSpPr>
          <p:nvPr>
            <p:ph type="subTitle" idx="1"/>
          </p:nvPr>
        </p:nvSpPr>
        <p:spPr>
          <a:xfrm>
            <a:off x="553591" y="2376590"/>
            <a:ext cx="7151428" cy="1097736"/>
          </a:xfrm>
        </p:spPr>
        <p:txBody>
          <a:bodyPr/>
          <a:lstStyle/>
          <a:p>
            <a:r>
              <a:rPr lang="en-US" sz="1400" dirty="0"/>
              <a:t>Elwin Wu (</a:t>
            </a:r>
            <a:r>
              <a:rPr lang="en-US" dirty="0"/>
              <a:t>S</a:t>
            </a:r>
            <a:r>
              <a:rPr lang="en-US" sz="1400" dirty="0"/>
              <a:t>ite lead: NY)</a:t>
            </a:r>
            <a:br>
              <a:rPr lang="en-US" sz="1400" dirty="0"/>
            </a:br>
            <a:r>
              <a:rPr lang="en-US" sz="1400" dirty="0"/>
              <a:t>Daniel Harris (Site lead: KY)</a:t>
            </a:r>
            <a:br>
              <a:rPr lang="en-US" sz="1400" dirty="0"/>
            </a:br>
            <a:r>
              <a:rPr lang="en-US" sz="1400" dirty="0"/>
              <a:t>Timothy Huerta (Site lead: OH)</a:t>
            </a:r>
            <a:br>
              <a:rPr lang="en-US" sz="1400" dirty="0"/>
            </a:br>
            <a:r>
              <a:rPr lang="en-US" sz="1400" dirty="0"/>
              <a:t>Marc LaRochelle (Site lead: MA) </a:t>
            </a:r>
            <a:r>
              <a:rPr lang="en-US" dirty="0">
                <a:solidFill>
                  <a:schemeClr val="tx1"/>
                </a:solidFill>
              </a:rPr>
              <a:t>				</a:t>
            </a:r>
            <a:endParaRPr lang="en-US" dirty="0">
              <a:solidFill>
                <a:schemeClr val="tx1"/>
              </a:solidFill>
              <a:highlight>
                <a:srgbClr val="FFFF00"/>
              </a:highlight>
            </a:endParaRPr>
          </a:p>
          <a:p>
            <a:pPr lvl="1"/>
            <a:r>
              <a:rPr lang="en-US" dirty="0">
                <a:solidFill>
                  <a:schemeClr val="tx1"/>
                </a:solidFill>
              </a:rPr>
              <a:t>#IS24</a:t>
            </a:r>
          </a:p>
        </p:txBody>
      </p:sp>
      <p:sp>
        <p:nvSpPr>
          <p:cNvPr id="5" name="Text Placeholder 4">
            <a:extLst>
              <a:ext uri="{FF2B5EF4-FFF2-40B4-BE49-F238E27FC236}">
                <a16:creationId xmlns:a16="http://schemas.microsoft.com/office/drawing/2014/main" id="{D95F18BA-2797-3349-948B-001C06C115A3}"/>
              </a:ext>
            </a:extLst>
          </p:cNvPr>
          <p:cNvSpPr>
            <a:spLocks noGrp="1"/>
          </p:cNvSpPr>
          <p:nvPr>
            <p:ph type="body" sz="quarter" idx="10"/>
          </p:nvPr>
        </p:nvSpPr>
        <p:spPr>
          <a:xfrm>
            <a:off x="553591" y="1105935"/>
            <a:ext cx="7964045" cy="1112108"/>
          </a:xfrm>
        </p:spPr>
        <p:txBody>
          <a:bodyPr/>
          <a:lstStyle/>
          <a:p>
            <a:r>
              <a:rPr lang="en-US" dirty="0"/>
              <a:t>Sustaining the dashboard enterprise </a:t>
            </a:r>
          </a:p>
          <a:p>
            <a:r>
              <a:rPr lang="en-US" dirty="0">
                <a:solidFill>
                  <a:schemeClr val="tx1"/>
                </a:solidFill>
              </a:rPr>
              <a:t>W05</a:t>
            </a:r>
          </a:p>
        </p:txBody>
      </p:sp>
    </p:spTree>
    <p:extLst>
      <p:ext uri="{BB962C8B-B14F-4D97-AF65-F5344CB8AC3E}">
        <p14:creationId xmlns:p14="http://schemas.microsoft.com/office/powerpoint/2010/main" val="187789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Disclosure</a:t>
            </a:r>
            <a:endParaRPr lang="en-US" dirty="0"/>
          </a:p>
        </p:txBody>
      </p:sp>
      <p:sp>
        <p:nvSpPr>
          <p:cNvPr id="3" name="Content Placeholder 2"/>
          <p:cNvSpPr>
            <a:spLocks noGrp="1"/>
          </p:cNvSpPr>
          <p:nvPr>
            <p:ph sz="quarter" idx="12"/>
          </p:nvPr>
        </p:nvSpPr>
        <p:spPr/>
        <p:txBody>
          <a:bodyPr/>
          <a:lstStyle/>
          <a:p>
            <a:r>
              <a:rPr lang="en-US" dirty="0"/>
              <a:t>We have no relevant relationships with commercial interests to disclose.</a:t>
            </a:r>
          </a:p>
          <a:p>
            <a:pPr lvl="2"/>
            <a:endParaRPr lang="en-US" dirty="0">
              <a:solidFill>
                <a:srgbClr val="FF0000"/>
              </a:solidFill>
            </a:endParaRPr>
          </a:p>
        </p:txBody>
      </p:sp>
      <p:sp>
        <p:nvSpPr>
          <p:cNvPr id="4" name="Slide Number Placeholder 3"/>
          <p:cNvSpPr>
            <a:spLocks noGrp="1"/>
          </p:cNvSpPr>
          <p:nvPr>
            <p:ph type="sldNum" sz="quarter" idx="4"/>
          </p:nvPr>
        </p:nvSpPr>
        <p:spPr/>
        <p:txBody>
          <a:bodyPr/>
          <a:lstStyle/>
          <a:p>
            <a:fld id="{42C32FFB-F9AE-46F0-A233-A2E628258990}" type="slidenum">
              <a:rPr lang="en-US" smtClean="0"/>
              <a:pPr/>
              <a:t>2</a:t>
            </a:fld>
            <a:endParaRPr lang="en-US"/>
          </a:p>
        </p:txBody>
      </p:sp>
      <p:sp>
        <p:nvSpPr>
          <p:cNvPr id="5" name="Footer Placeholder 4"/>
          <p:cNvSpPr>
            <a:spLocks noGrp="1"/>
          </p:cNvSpPr>
          <p:nvPr>
            <p:ph type="ftr" sz="quarter" idx="3"/>
          </p:nvPr>
        </p:nvSpPr>
        <p:spPr>
          <a:xfrm>
            <a:off x="546139" y="4870066"/>
            <a:ext cx="5029200" cy="103585"/>
          </a:xfrm>
        </p:spPr>
        <p:txBody>
          <a:bodyPr/>
          <a:lstStyle/>
          <a:p>
            <a:r>
              <a:rPr lang="en-US" dirty="0"/>
              <a:t>AMIA 2024 Informatics Summit  |   amia.org</a:t>
            </a:r>
          </a:p>
        </p:txBody>
      </p:sp>
    </p:spTree>
    <p:extLst>
      <p:ext uri="{BB962C8B-B14F-4D97-AF65-F5344CB8AC3E}">
        <p14:creationId xmlns:p14="http://schemas.microsoft.com/office/powerpoint/2010/main" val="161679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247D6-A59F-E1C3-21F3-D67E31FF5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07FBF-485A-DE03-D5D3-F365C3DA32D4}"/>
              </a:ext>
            </a:extLst>
          </p:cNvPr>
          <p:cNvSpPr>
            <a:spLocks noGrp="1"/>
          </p:cNvSpPr>
          <p:nvPr>
            <p:ph type="title"/>
          </p:nvPr>
        </p:nvSpPr>
        <p:spPr/>
        <p:txBody>
          <a:bodyPr>
            <a:normAutofit fontScale="90000"/>
          </a:bodyPr>
          <a:lstStyle/>
          <a:p>
            <a:r>
              <a:rPr lang="en-US" dirty="0"/>
              <a:t>Considerations around sustainability</a:t>
            </a:r>
          </a:p>
        </p:txBody>
      </p:sp>
      <p:sp>
        <p:nvSpPr>
          <p:cNvPr id="3" name="Content Placeholder 2">
            <a:extLst>
              <a:ext uri="{FF2B5EF4-FFF2-40B4-BE49-F238E27FC236}">
                <a16:creationId xmlns:a16="http://schemas.microsoft.com/office/drawing/2014/main" id="{FD329B6F-1FD9-1341-289A-04ECF33F7DE7}"/>
              </a:ext>
            </a:extLst>
          </p:cNvPr>
          <p:cNvSpPr>
            <a:spLocks noGrp="1"/>
          </p:cNvSpPr>
          <p:nvPr>
            <p:ph idx="1"/>
          </p:nvPr>
        </p:nvSpPr>
        <p:spPr>
          <a:xfrm>
            <a:off x="547080" y="1285759"/>
            <a:ext cx="7886700" cy="2371842"/>
          </a:xfrm>
        </p:spPr>
        <p:txBody>
          <a:bodyPr>
            <a:noAutofit/>
          </a:bodyPr>
          <a:lstStyle/>
          <a:p>
            <a:pPr marL="285750" indent="-285750">
              <a:buFont typeface="Arial" panose="020B0604020202020204" pitchFamily="34" charset="0"/>
              <a:buChar char="•"/>
            </a:pPr>
            <a:r>
              <a:rPr lang="en-US" sz="2100" dirty="0"/>
              <a:t>Defining impact in the short and long term</a:t>
            </a:r>
          </a:p>
          <a:p>
            <a:pPr marL="285750" indent="-285750">
              <a:buFont typeface="Arial" panose="020B0604020202020204" pitchFamily="34" charset="0"/>
              <a:buChar char="•"/>
            </a:pPr>
            <a:r>
              <a:rPr lang="en-US" sz="2100" dirty="0"/>
              <a:t>Maintaining relevance of the dashboard over time</a:t>
            </a:r>
          </a:p>
          <a:p>
            <a:pPr marL="285750" indent="-285750">
              <a:buFont typeface="Arial" panose="020B0604020202020204" pitchFamily="34" charset="0"/>
              <a:buChar char="•"/>
            </a:pPr>
            <a:r>
              <a:rPr lang="en-US" sz="2100" dirty="0"/>
              <a:t>Managing evolving needs by stakeholders</a:t>
            </a:r>
          </a:p>
          <a:p>
            <a:pPr marL="285750" indent="-285750">
              <a:buFont typeface="Arial" panose="020B0604020202020204" pitchFamily="34" charset="0"/>
              <a:buChar char="•"/>
            </a:pPr>
            <a:r>
              <a:rPr lang="en-US" sz="2100" dirty="0"/>
              <a:t>Constraining or expanding scope</a:t>
            </a:r>
          </a:p>
          <a:p>
            <a:pPr marL="285750" indent="-285750">
              <a:buFont typeface="Arial" panose="020B0604020202020204" pitchFamily="34" charset="0"/>
              <a:buChar char="•"/>
            </a:pPr>
            <a:r>
              <a:rPr lang="en-US" sz="2100" dirty="0"/>
              <a:t>Financing the whole enterprise</a:t>
            </a:r>
          </a:p>
        </p:txBody>
      </p:sp>
      <p:sp>
        <p:nvSpPr>
          <p:cNvPr id="4" name="Slide Number Placeholder 3">
            <a:extLst>
              <a:ext uri="{FF2B5EF4-FFF2-40B4-BE49-F238E27FC236}">
                <a16:creationId xmlns:a16="http://schemas.microsoft.com/office/drawing/2014/main" id="{1E5861EC-451B-2E38-2B18-955B8DBBCFF6}"/>
              </a:ext>
            </a:extLst>
          </p:cNvPr>
          <p:cNvSpPr>
            <a:spLocks noGrp="1"/>
          </p:cNvSpPr>
          <p:nvPr>
            <p:ph type="sldNum" sz="quarter" idx="4"/>
          </p:nvPr>
        </p:nvSpPr>
        <p:spPr/>
        <p:txBody>
          <a:bodyPr/>
          <a:lstStyle/>
          <a:p>
            <a:fld id="{633B08E3-7A67-F449-BAD9-1131F0C352F9}" type="slidenum">
              <a:rPr lang="en-US" smtClean="0"/>
              <a:pPr/>
              <a:t>3</a:t>
            </a:fld>
            <a:endParaRPr lang="en-US"/>
          </a:p>
        </p:txBody>
      </p:sp>
      <p:sp>
        <p:nvSpPr>
          <p:cNvPr id="5" name="Footer Placeholder 4">
            <a:extLst>
              <a:ext uri="{FF2B5EF4-FFF2-40B4-BE49-F238E27FC236}">
                <a16:creationId xmlns:a16="http://schemas.microsoft.com/office/drawing/2014/main" id="{E6F8C2E1-25E6-1010-5D0E-8A38CEA66E99}"/>
              </a:ext>
            </a:extLst>
          </p:cNvPr>
          <p:cNvSpPr>
            <a:spLocks noGrp="1"/>
          </p:cNvSpPr>
          <p:nvPr>
            <p:ph type="ftr" sz="quarter" idx="3"/>
          </p:nvPr>
        </p:nvSpPr>
        <p:spPr/>
        <p:txBody>
          <a:bodyPr/>
          <a:lstStyle/>
          <a:p>
            <a:r>
              <a:rPr lang="en-US"/>
              <a:t>Usabilty Study: Qualitative Data</a:t>
            </a:r>
          </a:p>
        </p:txBody>
      </p:sp>
    </p:spTree>
    <p:extLst>
      <p:ext uri="{BB962C8B-B14F-4D97-AF65-F5344CB8AC3E}">
        <p14:creationId xmlns:p14="http://schemas.microsoft.com/office/powerpoint/2010/main" val="83816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A0ED-CB32-2923-AB92-D6A013704606}"/>
              </a:ext>
            </a:extLst>
          </p:cNvPr>
          <p:cNvSpPr>
            <a:spLocks noGrp="1"/>
          </p:cNvSpPr>
          <p:nvPr>
            <p:ph type="title"/>
          </p:nvPr>
        </p:nvSpPr>
        <p:spPr/>
        <p:txBody>
          <a:bodyPr>
            <a:normAutofit fontScale="90000"/>
          </a:bodyPr>
          <a:lstStyle/>
          <a:p>
            <a:r>
              <a:rPr lang="en-US" dirty="0"/>
              <a:t>HCS dashboard dissemination tools</a:t>
            </a:r>
          </a:p>
        </p:txBody>
      </p:sp>
      <p:sp>
        <p:nvSpPr>
          <p:cNvPr id="3" name="Content Placeholder 2">
            <a:extLst>
              <a:ext uri="{FF2B5EF4-FFF2-40B4-BE49-F238E27FC236}">
                <a16:creationId xmlns:a16="http://schemas.microsoft.com/office/drawing/2014/main" id="{7F1D5584-E0D9-1213-9224-E390E3A5E17F}"/>
              </a:ext>
            </a:extLst>
          </p:cNvPr>
          <p:cNvSpPr>
            <a:spLocks noGrp="1"/>
          </p:cNvSpPr>
          <p:nvPr>
            <p:ph idx="1"/>
          </p:nvPr>
        </p:nvSpPr>
        <p:spPr>
          <a:xfrm>
            <a:off x="547080" y="1221933"/>
            <a:ext cx="7886700" cy="2908867"/>
          </a:xfrm>
        </p:spPr>
        <p:txBody>
          <a:bodyPr/>
          <a:lstStyle/>
          <a:p>
            <a:pPr marL="285750" indent="-285750">
              <a:buFont typeface="Arial" panose="020B0604020202020204" pitchFamily="34" charset="0"/>
              <a:buChar char="•"/>
            </a:pPr>
            <a:r>
              <a:rPr lang="en-US" sz="2800" dirty="0"/>
              <a:t>Dashboard templates and use in your community</a:t>
            </a:r>
          </a:p>
          <a:p>
            <a:pPr marL="285750" indent="-285750">
              <a:buFont typeface="Arial" panose="020B0604020202020204" pitchFamily="34" charset="0"/>
              <a:buChar char="•"/>
            </a:pPr>
            <a:r>
              <a:rPr lang="en-US" sz="2800" dirty="0" err="1"/>
              <a:t>Github</a:t>
            </a:r>
            <a:r>
              <a:rPr lang="en-US" sz="2800" dirty="0"/>
              <a:t> repository</a:t>
            </a:r>
          </a:p>
          <a:p>
            <a:pPr marL="285750" indent="-285750">
              <a:buFont typeface="Arial" panose="020B0604020202020204" pitchFamily="34" charset="0"/>
              <a:buChar char="•"/>
            </a:pPr>
            <a:r>
              <a:rPr lang="en-US" sz="2800" dirty="0"/>
              <a:t>Online community</a:t>
            </a:r>
          </a:p>
        </p:txBody>
      </p:sp>
      <p:sp>
        <p:nvSpPr>
          <p:cNvPr id="4" name="Slide Number Placeholder 3">
            <a:extLst>
              <a:ext uri="{FF2B5EF4-FFF2-40B4-BE49-F238E27FC236}">
                <a16:creationId xmlns:a16="http://schemas.microsoft.com/office/drawing/2014/main" id="{EEDBE290-4358-4655-E7C1-3E9AA78ABCCB}"/>
              </a:ext>
            </a:extLst>
          </p:cNvPr>
          <p:cNvSpPr>
            <a:spLocks noGrp="1"/>
          </p:cNvSpPr>
          <p:nvPr>
            <p:ph type="sldNum" sz="quarter" idx="4"/>
          </p:nvPr>
        </p:nvSpPr>
        <p:spPr/>
        <p:txBody>
          <a:bodyPr/>
          <a:lstStyle/>
          <a:p>
            <a:fld id="{633B08E3-7A67-F449-BAD9-1131F0C352F9}" type="slidenum">
              <a:rPr lang="en-US" smtClean="0"/>
              <a:pPr/>
              <a:t>4</a:t>
            </a:fld>
            <a:endParaRPr lang="en-US"/>
          </a:p>
        </p:txBody>
      </p:sp>
      <p:sp>
        <p:nvSpPr>
          <p:cNvPr id="5" name="Footer Placeholder 4">
            <a:extLst>
              <a:ext uri="{FF2B5EF4-FFF2-40B4-BE49-F238E27FC236}">
                <a16:creationId xmlns:a16="http://schemas.microsoft.com/office/drawing/2014/main" id="{1CC3232F-99DF-8FF8-0339-429683D9A0E3}"/>
              </a:ext>
            </a:extLst>
          </p:cNvPr>
          <p:cNvSpPr>
            <a:spLocks noGrp="1"/>
          </p:cNvSpPr>
          <p:nvPr>
            <p:ph type="ftr" sz="quarter" idx="3"/>
          </p:nvPr>
        </p:nvSpPr>
        <p:spPr/>
        <p:txBody>
          <a:bodyPr/>
          <a:lstStyle/>
          <a:p>
            <a:r>
              <a:rPr lang="en-US"/>
              <a:t>Usabilty Study: Qualitative Data</a:t>
            </a:r>
          </a:p>
        </p:txBody>
      </p:sp>
    </p:spTree>
    <p:extLst>
      <p:ext uri="{BB962C8B-B14F-4D97-AF65-F5344CB8AC3E}">
        <p14:creationId xmlns:p14="http://schemas.microsoft.com/office/powerpoint/2010/main" val="392919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87650" y="1259360"/>
            <a:ext cx="4070350" cy="1112108"/>
          </a:xfrm>
        </p:spPr>
        <p:txBody>
          <a:bodyPr/>
          <a:lstStyle/>
          <a:p>
            <a:r>
              <a:rPr lang="en-US" dirty="0"/>
              <a:t>Thank you!</a:t>
            </a:r>
          </a:p>
          <a:p>
            <a:pPr lvl="1"/>
            <a:r>
              <a:rPr lang="en-US" dirty="0"/>
              <a:t>Email me at: </a:t>
            </a:r>
            <a:r>
              <a:rPr lang="en-US" dirty="0" err="1"/>
              <a:t>naleef.fareed@osumc.edu</a:t>
            </a:r>
            <a:endParaRPr lang="en-US" dirty="0"/>
          </a:p>
        </p:txBody>
      </p:sp>
    </p:spTree>
    <p:extLst>
      <p:ext uri="{BB962C8B-B14F-4D97-AF65-F5344CB8AC3E}">
        <p14:creationId xmlns:p14="http://schemas.microsoft.com/office/powerpoint/2010/main" val="1271243634"/>
      </p:ext>
    </p:extLst>
  </p:cSld>
  <p:clrMapOvr>
    <a:masterClrMapping/>
  </p:clrMapOvr>
</p:sld>
</file>

<file path=ppt/theme/theme1.xml><?xml version="1.0" encoding="utf-8"?>
<a:theme xmlns:a="http://schemas.openxmlformats.org/drawingml/2006/main" name="JPA Master PowerPoint">
  <a:themeElements>
    <a:clrScheme name="Custom 14">
      <a:dk1>
        <a:sysClr val="windowText" lastClr="000000"/>
      </a:dk1>
      <a:lt1>
        <a:sysClr val="window" lastClr="FFFFFF"/>
      </a:lt1>
      <a:dk2>
        <a:srgbClr val="404040"/>
      </a:dk2>
      <a:lt2>
        <a:srgbClr val="E1E1E1"/>
      </a:lt2>
      <a:accent1>
        <a:srgbClr val="CB333B"/>
      </a:accent1>
      <a:accent2>
        <a:srgbClr val="A2AAAD"/>
      </a:accent2>
      <a:accent3>
        <a:srgbClr val="000000"/>
      </a:accent3>
      <a:accent4>
        <a:srgbClr val="F2A900"/>
      </a:accent4>
      <a:accent5>
        <a:srgbClr val="440099"/>
      </a:accent5>
      <a:accent6>
        <a:srgbClr val="872651"/>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JPA Master PowerPoint">
  <a:themeElements>
    <a:clrScheme name="Custom 24">
      <a:dk1>
        <a:sysClr val="windowText" lastClr="000000"/>
      </a:dk1>
      <a:lt1>
        <a:sysClr val="window" lastClr="FFFFFF"/>
      </a:lt1>
      <a:dk2>
        <a:srgbClr val="404040"/>
      </a:dk2>
      <a:lt2>
        <a:srgbClr val="E1E1E1"/>
      </a:lt2>
      <a:accent1>
        <a:srgbClr val="CB333B"/>
      </a:accent1>
      <a:accent2>
        <a:srgbClr val="A2AAAD"/>
      </a:accent2>
      <a:accent3>
        <a:srgbClr val="F2A900"/>
      </a:accent3>
      <a:accent4>
        <a:srgbClr val="872651"/>
      </a:accent4>
      <a:accent5>
        <a:srgbClr val="440099"/>
      </a:accent5>
      <a:accent6>
        <a:srgbClr val="0000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69C198E5EA0446B48A258369EB929D" ma:contentTypeVersion="8" ma:contentTypeDescription="Create a new document." ma:contentTypeScope="" ma:versionID="d872bdd14c10ad67b43240066461caaa">
  <xsd:schema xmlns:xsd="http://www.w3.org/2001/XMLSchema" xmlns:xs="http://www.w3.org/2001/XMLSchema" xmlns:p="http://schemas.microsoft.com/office/2006/metadata/properties" xmlns:ns2="a9883a9a-8dc4-4a0a-a402-25be3a23f551" xmlns:ns3="eede3e04-ef7f-43f3-975e-805c0c5f1e83" targetNamespace="http://schemas.microsoft.com/office/2006/metadata/properties" ma:root="true" ma:fieldsID="f389de775f37ae22da9ad2814c85c47e" ns2:_="" ns3:_="">
    <xsd:import namespace="a9883a9a-8dc4-4a0a-a402-25be3a23f551"/>
    <xsd:import namespace="eede3e04-ef7f-43f3-975e-805c0c5f1e83"/>
    <xsd:element name="properties">
      <xsd:complexType>
        <xsd:sequence>
          <xsd:element name="documentManagement">
            <xsd:complexType>
              <xsd:all>
                <xsd:element ref="ns2:SharedWithUsers" minOccurs="0"/>
                <xsd:element ref="ns2:SharingHintHash" minOccurs="0"/>
                <xsd:element ref="ns3:Category"/>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83a9a-8dc4-4a0a-a402-25be3a23f5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ede3e04-ef7f-43f3-975e-805c0c5f1e83" elementFormDefault="qualified">
    <xsd:import namespace="http://schemas.microsoft.com/office/2006/documentManagement/types"/>
    <xsd:import namespace="http://schemas.microsoft.com/office/infopath/2007/PartnerControls"/>
    <xsd:element name="Category" ma:index="10" ma:displayName="Category" ma:format="Dropdown" ma:internalName="Category">
      <xsd:simpleType>
        <xsd:restriction base="dms:Choice">
          <xsd:enumeration value="Analytics Tools"/>
          <xsd:enumeration value="Digital Projects"/>
          <xsd:enumeration value="Fun Committee"/>
          <xsd:enumeration value="General Resources"/>
          <xsd:enumeration value="Media Monitoring"/>
          <xsd:enumeration value="Video Resources"/>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eede3e04-ef7f-43f3-975e-805c0c5f1e83">General Resources</Category>
    <SharedWithUsers xmlns="a9883a9a-8dc4-4a0a-a402-25be3a23f551">
      <UserInfo>
        <DisplayName>Ben Green</DisplayName>
        <AccountId>1449</AccountId>
        <AccountType/>
      </UserInfo>
      <UserInfo>
        <DisplayName>Kathleen Elliott</DisplayName>
        <AccountId>26</AccountId>
        <AccountType/>
      </UserInfo>
      <UserInfo>
        <DisplayName>Berna Diehl</DisplayName>
        <AccountId>36</AccountId>
        <AccountType/>
      </UserInfo>
      <UserInfo>
        <DisplayName>Patrick Brady</DisplayName>
        <AccountId>462</AccountId>
        <AccountType/>
      </UserInfo>
      <UserInfo>
        <DisplayName>Adam Pawluk</DisplayName>
        <AccountId>3416</AccountId>
        <AccountType/>
      </UserInfo>
      <UserInfo>
        <DisplayName>Michael O'Brien</DisplayName>
        <AccountId>862</AccountId>
        <AccountType/>
      </UserInfo>
      <UserInfo>
        <DisplayName>David Connolly</DisplayName>
        <AccountId>1232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6B4617-3B28-4E2E-AF19-216BC1A84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883a9a-8dc4-4a0a-a402-25be3a23f551"/>
    <ds:schemaRef ds:uri="eede3e04-ef7f-43f3-975e-805c0c5f1e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292BCB-21BD-4E6D-8B29-5908CEB9F9EE}">
  <ds:schemaRefs>
    <ds:schemaRef ds:uri="http://schemas.microsoft.com/office/2006/metadata/properties"/>
    <ds:schemaRef ds:uri="a9883a9a-8dc4-4a0a-a402-25be3a23f551"/>
    <ds:schemaRef ds:uri="eede3e04-ef7f-43f3-975e-805c0c5f1e8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7CFBA306-A956-431E-A2FB-DCA1445F37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1076</TotalTime>
  <Words>140</Words>
  <Application>Microsoft Macintosh PowerPoint</Application>
  <PresentationFormat>On-screen Show (16:9)</PresentationFormat>
  <Paragraphs>25</Paragraphs>
  <Slides>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Century Gothic</vt:lpstr>
      <vt:lpstr>Courier New</vt:lpstr>
      <vt:lpstr>Roboto Light</vt:lpstr>
      <vt:lpstr>Roboto Regular</vt:lpstr>
      <vt:lpstr>System Font Regular</vt:lpstr>
      <vt:lpstr>Wingdings</vt:lpstr>
      <vt:lpstr>JPA Master PowerPoint</vt:lpstr>
      <vt:lpstr>1_JPA Master PowerPoint</vt:lpstr>
      <vt:lpstr>PowerPoint Presentation</vt:lpstr>
      <vt:lpstr>Disclosure</vt:lpstr>
      <vt:lpstr>Considerations around sustainability</vt:lpstr>
      <vt:lpstr>HCS dashboard dissemination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JPA Guest</dc:creator>
  <cp:lastModifiedBy>Fareed, Naleef</cp:lastModifiedBy>
  <cp:revision>120</cp:revision>
  <dcterms:modified xsi:type="dcterms:W3CDTF">2024-02-21T13:27:32Z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0x0101003369C198E5EA0446B48A258369EB929D</vt:lpwstr>
  </property>
</Properties>
</file>