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4590" r:id="rId5"/>
  </p:sldMasterIdLst>
  <p:notesMasterIdLst>
    <p:notesMasterId r:id="rId41"/>
  </p:notesMasterIdLst>
  <p:handoutMasterIdLst>
    <p:handoutMasterId r:id="rId42"/>
  </p:handoutMasterIdLst>
  <p:sldIdLst>
    <p:sldId id="286" r:id="rId6"/>
    <p:sldId id="257" r:id="rId7"/>
    <p:sldId id="280" r:id="rId8"/>
    <p:sldId id="288" r:id="rId9"/>
    <p:sldId id="287" r:id="rId10"/>
    <p:sldId id="290" r:id="rId11"/>
    <p:sldId id="292" r:id="rId12"/>
    <p:sldId id="291" r:id="rId13"/>
    <p:sldId id="293" r:id="rId14"/>
    <p:sldId id="294" r:id="rId15"/>
    <p:sldId id="295" r:id="rId16"/>
    <p:sldId id="297" r:id="rId17"/>
    <p:sldId id="298" r:id="rId18"/>
    <p:sldId id="299" r:id="rId19"/>
    <p:sldId id="300" r:id="rId20"/>
    <p:sldId id="301" r:id="rId21"/>
    <p:sldId id="296" r:id="rId22"/>
    <p:sldId id="302" r:id="rId23"/>
    <p:sldId id="303" r:id="rId24"/>
    <p:sldId id="304" r:id="rId25"/>
    <p:sldId id="305" r:id="rId26"/>
    <p:sldId id="306" r:id="rId27"/>
    <p:sldId id="307" r:id="rId28"/>
    <p:sldId id="309" r:id="rId29"/>
    <p:sldId id="289" r:id="rId30"/>
    <p:sldId id="308" r:id="rId31"/>
    <p:sldId id="317" r:id="rId32"/>
    <p:sldId id="281" r:id="rId33"/>
    <p:sldId id="314" r:id="rId34"/>
    <p:sldId id="313" r:id="rId35"/>
    <p:sldId id="315" r:id="rId36"/>
    <p:sldId id="316" r:id="rId37"/>
    <p:sldId id="312" r:id="rId38"/>
    <p:sldId id="310" r:id="rId39"/>
    <p:sldId id="285" r:id="rId40"/>
  </p:sldIdLst>
  <p:sldSz cx="9144000" cy="5143500" type="screen16x9"/>
  <p:notesSz cx="7315200" cy="9601200"/>
  <p:defaultTex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orient="horz" pos="700">
          <p15:clr>
            <a:srgbClr val="A4A3A4"/>
          </p15:clr>
        </p15:guide>
        <p15:guide id="3" orient="horz" pos="454">
          <p15:clr>
            <a:srgbClr val="A4A3A4"/>
          </p15:clr>
        </p15:guide>
        <p15:guide id="4" pos="2880">
          <p15:clr>
            <a:srgbClr val="A4A3A4"/>
          </p15:clr>
        </p15:guide>
        <p15:guide id="5" pos="346">
          <p15:clr>
            <a:srgbClr val="A4A3A4"/>
          </p15:clr>
        </p15:guide>
        <p15:guide id="6" pos="576">
          <p15:clr>
            <a:srgbClr val="A4A3A4"/>
          </p15:clr>
        </p15:guide>
        <p15:guide id="7" pos="5587">
          <p15:clr>
            <a:srgbClr val="A4A3A4"/>
          </p15:clr>
        </p15:guide>
        <p15:guide id="8" pos="1613">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Zuckerman" initials="MZ"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333B"/>
    <a:srgbClr val="727274"/>
    <a:srgbClr val="63B487"/>
    <a:srgbClr val="409171"/>
    <a:srgbClr val="35A37C"/>
    <a:srgbClr val="F77F00"/>
    <a:srgbClr val="114C43"/>
    <a:srgbClr val="0E2874"/>
    <a:srgbClr val="061668"/>
    <a:srgbClr val="011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AF843A-438C-4664-B28C-A1CCA586F036}" v="13" dt="2024-02-27T07:46:16.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5" autoAdjust="0"/>
    <p:restoredTop sz="97753" autoAdjust="0"/>
  </p:normalViewPr>
  <p:slideViewPr>
    <p:cSldViewPr snapToGrid="0">
      <p:cViewPr varScale="1">
        <p:scale>
          <a:sx n="216" d="100"/>
          <a:sy n="216" d="100"/>
        </p:scale>
        <p:origin x="558" y="168"/>
      </p:cViewPr>
      <p:guideLst>
        <p:guide orient="horz" pos="1620"/>
        <p:guide orient="horz" pos="700"/>
        <p:guide orient="horz" pos="454"/>
        <p:guide pos="2880"/>
        <p:guide pos="346"/>
        <p:guide pos="576"/>
        <p:guide pos="5587"/>
        <p:guide pos="1613"/>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Daniel" userId="a460b043-fcf6-4572-9c86-8cbb34ead00b" providerId="ADAL" clId="{BAAF843A-438C-4664-B28C-A1CCA586F036}"/>
    <pc:docChg chg="undo redo custSel addSld delSld modSld sldOrd">
      <pc:chgData name="Harris, Daniel" userId="a460b043-fcf6-4572-9c86-8cbb34ead00b" providerId="ADAL" clId="{BAAF843A-438C-4664-B28C-A1CCA586F036}" dt="2024-02-28T07:06:16.947" v="10337" actId="20577"/>
      <pc:docMkLst>
        <pc:docMk/>
      </pc:docMkLst>
      <pc:sldChg chg="modSp mod">
        <pc:chgData name="Harris, Daniel" userId="a460b043-fcf6-4572-9c86-8cbb34ead00b" providerId="ADAL" clId="{BAAF843A-438C-4664-B28C-A1CCA586F036}" dt="2024-02-21T21:47:48.649" v="94" actId="20577"/>
        <pc:sldMkLst>
          <pc:docMk/>
          <pc:sldMk cId="1616794905" sldId="257"/>
        </pc:sldMkLst>
        <pc:spChg chg="mod">
          <ac:chgData name="Harris, Daniel" userId="a460b043-fcf6-4572-9c86-8cbb34ead00b" providerId="ADAL" clId="{BAAF843A-438C-4664-B28C-A1CCA586F036}" dt="2024-02-21T21:47:48.649" v="94" actId="20577"/>
          <ac:spMkLst>
            <pc:docMk/>
            <pc:sldMk cId="1616794905" sldId="257"/>
            <ac:spMk id="3" creationId="{00000000-0000-0000-0000-000000000000}"/>
          </ac:spMkLst>
        </pc:spChg>
      </pc:sldChg>
      <pc:sldChg chg="modSp mod">
        <pc:chgData name="Harris, Daniel" userId="a460b043-fcf6-4572-9c86-8cbb34ead00b" providerId="ADAL" clId="{BAAF843A-438C-4664-B28C-A1CCA586F036}" dt="2024-02-28T06:58:43.043" v="9924" actId="20577"/>
        <pc:sldMkLst>
          <pc:docMk/>
          <pc:sldMk cId="3127157914" sldId="280"/>
        </pc:sldMkLst>
        <pc:spChg chg="mod">
          <ac:chgData name="Harris, Daniel" userId="a460b043-fcf6-4572-9c86-8cbb34ead00b" providerId="ADAL" clId="{BAAF843A-438C-4664-B28C-A1CCA586F036}" dt="2024-02-28T06:58:43.043" v="9924" actId="20577"/>
          <ac:spMkLst>
            <pc:docMk/>
            <pc:sldMk cId="3127157914" sldId="280"/>
            <ac:spMk id="3" creationId="{0B8082D5-DA3E-4243-BBB8-B811169C8FD8}"/>
          </ac:spMkLst>
        </pc:spChg>
      </pc:sldChg>
      <pc:sldChg chg="modSp mod ord">
        <pc:chgData name="Harris, Daniel" userId="a460b043-fcf6-4572-9c86-8cbb34ead00b" providerId="ADAL" clId="{BAAF843A-438C-4664-B28C-A1CCA586F036}" dt="2024-02-28T06:56:46.168" v="9853" actId="20577"/>
        <pc:sldMkLst>
          <pc:docMk/>
          <pc:sldMk cId="3074790365" sldId="281"/>
        </pc:sldMkLst>
        <pc:spChg chg="mod">
          <ac:chgData name="Harris, Daniel" userId="a460b043-fcf6-4572-9c86-8cbb34ead00b" providerId="ADAL" clId="{BAAF843A-438C-4664-B28C-A1CCA586F036}" dt="2024-02-27T07:31:54.470" v="3955" actId="20577"/>
          <ac:spMkLst>
            <pc:docMk/>
            <pc:sldMk cId="3074790365" sldId="281"/>
            <ac:spMk id="2" creationId="{1ABD9538-716A-4503-954B-8C8CECA70DB0}"/>
          </ac:spMkLst>
        </pc:spChg>
        <pc:spChg chg="mod">
          <ac:chgData name="Harris, Daniel" userId="a460b043-fcf6-4572-9c86-8cbb34ead00b" providerId="ADAL" clId="{BAAF843A-438C-4664-B28C-A1CCA586F036}" dt="2024-02-28T06:56:46.168" v="9853" actId="20577"/>
          <ac:spMkLst>
            <pc:docMk/>
            <pc:sldMk cId="3074790365" sldId="281"/>
            <ac:spMk id="3" creationId="{8132D165-8EC1-424D-9DD5-E7301C9BBE4F}"/>
          </ac:spMkLst>
        </pc:spChg>
      </pc:sldChg>
      <pc:sldChg chg="modSp mod">
        <pc:chgData name="Harris, Daniel" userId="a460b043-fcf6-4572-9c86-8cbb34ead00b" providerId="ADAL" clId="{BAAF843A-438C-4664-B28C-A1CCA586F036}" dt="2024-02-27T07:35:51.148" v="4263" actId="20577"/>
        <pc:sldMkLst>
          <pc:docMk/>
          <pc:sldMk cId="1271243634" sldId="285"/>
        </pc:sldMkLst>
        <pc:spChg chg="mod">
          <ac:chgData name="Harris, Daniel" userId="a460b043-fcf6-4572-9c86-8cbb34ead00b" providerId="ADAL" clId="{BAAF843A-438C-4664-B28C-A1CCA586F036}" dt="2024-02-27T07:35:51.148" v="4263" actId="20577"/>
          <ac:spMkLst>
            <pc:docMk/>
            <pc:sldMk cId="1271243634" sldId="285"/>
            <ac:spMk id="2" creationId="{00000000-0000-0000-0000-000000000000}"/>
          </ac:spMkLst>
        </pc:spChg>
      </pc:sldChg>
      <pc:sldChg chg="modSp mod">
        <pc:chgData name="Harris, Daniel" userId="a460b043-fcf6-4572-9c86-8cbb34ead00b" providerId="ADAL" clId="{BAAF843A-438C-4664-B28C-A1CCA586F036}" dt="2024-02-21T21:47:20.154" v="87" actId="20577"/>
        <pc:sldMkLst>
          <pc:docMk/>
          <pc:sldMk cId="1877897569" sldId="286"/>
        </pc:sldMkLst>
        <pc:spChg chg="mod">
          <ac:chgData name="Harris, Daniel" userId="a460b043-fcf6-4572-9c86-8cbb34ead00b" providerId="ADAL" clId="{BAAF843A-438C-4664-B28C-A1CCA586F036}" dt="2024-02-21T21:47:10.652" v="84" actId="20577"/>
          <ac:spMkLst>
            <pc:docMk/>
            <pc:sldMk cId="1877897569" sldId="286"/>
            <ac:spMk id="4" creationId="{91A10BCE-D490-8D43-98BC-26011DDD8721}"/>
          </ac:spMkLst>
        </pc:spChg>
        <pc:spChg chg="mod">
          <ac:chgData name="Harris, Daniel" userId="a460b043-fcf6-4572-9c86-8cbb34ead00b" providerId="ADAL" clId="{BAAF843A-438C-4664-B28C-A1CCA586F036}" dt="2024-02-21T21:47:20.154" v="87" actId="20577"/>
          <ac:spMkLst>
            <pc:docMk/>
            <pc:sldMk cId="1877897569" sldId="286"/>
            <ac:spMk id="5" creationId="{D95F18BA-2797-3349-948B-001C06C115A3}"/>
          </ac:spMkLst>
        </pc:spChg>
      </pc:sldChg>
      <pc:sldChg chg="new del">
        <pc:chgData name="Harris, Daniel" userId="a460b043-fcf6-4572-9c86-8cbb34ead00b" providerId="ADAL" clId="{BAAF843A-438C-4664-B28C-A1CCA586F036}" dt="2024-02-21T21:50:27.407" v="217" actId="2696"/>
        <pc:sldMkLst>
          <pc:docMk/>
          <pc:sldMk cId="1430317981" sldId="287"/>
        </pc:sldMkLst>
      </pc:sldChg>
      <pc:sldChg chg="modSp new mod">
        <pc:chgData name="Harris, Daniel" userId="a460b043-fcf6-4572-9c86-8cbb34ead00b" providerId="ADAL" clId="{BAAF843A-438C-4664-B28C-A1CCA586F036}" dt="2024-02-27T06:51:02.088" v="1042" actId="20577"/>
        <pc:sldMkLst>
          <pc:docMk/>
          <pc:sldMk cId="2529018252" sldId="287"/>
        </pc:sldMkLst>
        <pc:spChg chg="mod">
          <ac:chgData name="Harris, Daniel" userId="a460b043-fcf6-4572-9c86-8cbb34ead00b" providerId="ADAL" clId="{BAAF843A-438C-4664-B28C-A1CCA586F036}" dt="2024-02-21T21:51:02.283" v="237" actId="20577"/>
          <ac:spMkLst>
            <pc:docMk/>
            <pc:sldMk cId="2529018252" sldId="287"/>
            <ac:spMk id="2" creationId="{3AA720BB-AD3E-376E-9889-C5C3EE034B47}"/>
          </ac:spMkLst>
        </pc:spChg>
        <pc:spChg chg="mod">
          <ac:chgData name="Harris, Daniel" userId="a460b043-fcf6-4572-9c86-8cbb34ead00b" providerId="ADAL" clId="{BAAF843A-438C-4664-B28C-A1CCA586F036}" dt="2024-02-27T06:51:02.088" v="1042" actId="20577"/>
          <ac:spMkLst>
            <pc:docMk/>
            <pc:sldMk cId="2529018252" sldId="287"/>
            <ac:spMk id="3" creationId="{5C929ACF-AFAB-94F7-0B18-F989E55ACD46}"/>
          </ac:spMkLst>
        </pc:spChg>
      </pc:sldChg>
      <pc:sldChg chg="modSp new mod ord">
        <pc:chgData name="Harris, Daniel" userId="a460b043-fcf6-4572-9c86-8cbb34ead00b" providerId="ADAL" clId="{BAAF843A-438C-4664-B28C-A1CCA586F036}" dt="2024-02-28T07:00:54.388" v="9975" actId="20577"/>
        <pc:sldMkLst>
          <pc:docMk/>
          <pc:sldMk cId="1894927377" sldId="288"/>
        </pc:sldMkLst>
        <pc:spChg chg="mod">
          <ac:chgData name="Harris, Daniel" userId="a460b043-fcf6-4572-9c86-8cbb34ead00b" providerId="ADAL" clId="{BAAF843A-438C-4664-B28C-A1CCA586F036}" dt="2024-02-21T21:52:02.507" v="252" actId="20577"/>
          <ac:spMkLst>
            <pc:docMk/>
            <pc:sldMk cId="1894927377" sldId="288"/>
            <ac:spMk id="2" creationId="{7574A107-A6A3-77A6-7A60-234D39981034}"/>
          </ac:spMkLst>
        </pc:spChg>
        <pc:spChg chg="mod">
          <ac:chgData name="Harris, Daniel" userId="a460b043-fcf6-4572-9c86-8cbb34ead00b" providerId="ADAL" clId="{BAAF843A-438C-4664-B28C-A1CCA586F036}" dt="2024-02-28T07:00:54.388" v="9975" actId="20577"/>
          <ac:spMkLst>
            <pc:docMk/>
            <pc:sldMk cId="1894927377" sldId="288"/>
            <ac:spMk id="3" creationId="{2750A13B-D6B8-CD55-0921-AA748B636050}"/>
          </ac:spMkLst>
        </pc:spChg>
      </pc:sldChg>
      <pc:sldChg chg="modSp add mod">
        <pc:chgData name="Harris, Daniel" userId="a460b043-fcf6-4572-9c86-8cbb34ead00b" providerId="ADAL" clId="{BAAF843A-438C-4664-B28C-A1CCA586F036}" dt="2024-02-27T07:29:55.954" v="3910" actId="15"/>
        <pc:sldMkLst>
          <pc:docMk/>
          <pc:sldMk cId="1634946352" sldId="289"/>
        </pc:sldMkLst>
        <pc:spChg chg="mod">
          <ac:chgData name="Harris, Daniel" userId="a460b043-fcf6-4572-9c86-8cbb34ead00b" providerId="ADAL" clId="{BAAF843A-438C-4664-B28C-A1CCA586F036}" dt="2024-02-27T07:29:55.954" v="3910" actId="15"/>
          <ac:spMkLst>
            <pc:docMk/>
            <pc:sldMk cId="1634946352" sldId="289"/>
            <ac:spMk id="3" creationId="{1DA7E118-0599-5F76-AB83-6707CCA829C2}"/>
          </ac:spMkLst>
        </pc:spChg>
      </pc:sldChg>
      <pc:sldChg chg="modSp add mod">
        <pc:chgData name="Harris, Daniel" userId="a460b043-fcf6-4572-9c86-8cbb34ead00b" providerId="ADAL" clId="{BAAF843A-438C-4664-B28C-A1CCA586F036}" dt="2024-02-27T07:02:51.640" v="2295" actId="20577"/>
        <pc:sldMkLst>
          <pc:docMk/>
          <pc:sldMk cId="479852889" sldId="290"/>
        </pc:sldMkLst>
        <pc:spChg chg="mod">
          <ac:chgData name="Harris, Daniel" userId="a460b043-fcf6-4572-9c86-8cbb34ead00b" providerId="ADAL" clId="{BAAF843A-438C-4664-B28C-A1CCA586F036}" dt="2024-02-27T07:02:51.640" v="2295" actId="20577"/>
          <ac:spMkLst>
            <pc:docMk/>
            <pc:sldMk cId="479852889" sldId="290"/>
            <ac:spMk id="3" creationId="{087D1762-EBD8-8386-9D4C-58D31922B658}"/>
          </ac:spMkLst>
        </pc:spChg>
      </pc:sldChg>
      <pc:sldChg chg="modSp new mod">
        <pc:chgData name="Harris, Daniel" userId="a460b043-fcf6-4572-9c86-8cbb34ead00b" providerId="ADAL" clId="{BAAF843A-438C-4664-B28C-A1CCA586F036}" dt="2024-02-27T06:56:13.373" v="1648" actId="113"/>
        <pc:sldMkLst>
          <pc:docMk/>
          <pc:sldMk cId="3609235192" sldId="291"/>
        </pc:sldMkLst>
        <pc:spChg chg="mod">
          <ac:chgData name="Harris, Daniel" userId="a460b043-fcf6-4572-9c86-8cbb34ead00b" providerId="ADAL" clId="{BAAF843A-438C-4664-B28C-A1CCA586F036}" dt="2024-02-27T06:53:03.087" v="1200" actId="20577"/>
          <ac:spMkLst>
            <pc:docMk/>
            <pc:sldMk cId="3609235192" sldId="291"/>
            <ac:spMk id="2" creationId="{4FCC0B05-5B9F-8B92-026E-8CA880308DDF}"/>
          </ac:spMkLst>
        </pc:spChg>
        <pc:spChg chg="mod">
          <ac:chgData name="Harris, Daniel" userId="a460b043-fcf6-4572-9c86-8cbb34ead00b" providerId="ADAL" clId="{BAAF843A-438C-4664-B28C-A1CCA586F036}" dt="2024-02-27T06:56:13.373" v="1648" actId="113"/>
          <ac:spMkLst>
            <pc:docMk/>
            <pc:sldMk cId="3609235192" sldId="291"/>
            <ac:spMk id="3" creationId="{58DE339B-42B6-162F-14B4-84BE707D82B1}"/>
          </ac:spMkLst>
        </pc:spChg>
      </pc:sldChg>
      <pc:sldChg chg="add">
        <pc:chgData name="Harris, Daniel" userId="a460b043-fcf6-4572-9c86-8cbb34ead00b" providerId="ADAL" clId="{BAAF843A-438C-4664-B28C-A1CCA586F036}" dt="2024-02-27T06:56:36.577" v="1649" actId="2890"/>
        <pc:sldMkLst>
          <pc:docMk/>
          <pc:sldMk cId="2435210418" sldId="292"/>
        </pc:sldMkLst>
      </pc:sldChg>
      <pc:sldChg chg="addSp delSp modSp add mod">
        <pc:chgData name="Harris, Daniel" userId="a460b043-fcf6-4572-9c86-8cbb34ead00b" providerId="ADAL" clId="{BAAF843A-438C-4664-B28C-A1CCA586F036}" dt="2024-02-27T07:02:10.248" v="2189" actId="113"/>
        <pc:sldMkLst>
          <pc:docMk/>
          <pc:sldMk cId="2497985552" sldId="293"/>
        </pc:sldMkLst>
        <pc:spChg chg="mod">
          <ac:chgData name="Harris, Daniel" userId="a460b043-fcf6-4572-9c86-8cbb34ead00b" providerId="ADAL" clId="{BAAF843A-438C-4664-B28C-A1CCA586F036}" dt="2024-02-27T07:00:39.160" v="2170" actId="20577"/>
          <ac:spMkLst>
            <pc:docMk/>
            <pc:sldMk cId="2497985552" sldId="293"/>
            <ac:spMk id="2" creationId="{7BE6514B-26F6-0967-8559-DA8342062927}"/>
          </ac:spMkLst>
        </pc:spChg>
        <pc:spChg chg="del mod">
          <ac:chgData name="Harris, Daniel" userId="a460b043-fcf6-4572-9c86-8cbb34ead00b" providerId="ADAL" clId="{BAAF843A-438C-4664-B28C-A1CCA586F036}" dt="2024-02-27T07:01:11.152" v="2179"/>
          <ac:spMkLst>
            <pc:docMk/>
            <pc:sldMk cId="2497985552" sldId="293"/>
            <ac:spMk id="3" creationId="{7FB9709B-ED0B-0CC8-2647-D1630A6A6002}"/>
          </ac:spMkLst>
        </pc:spChg>
        <pc:spChg chg="add del mod">
          <ac:chgData name="Harris, Daniel" userId="a460b043-fcf6-4572-9c86-8cbb34ead00b" providerId="ADAL" clId="{BAAF843A-438C-4664-B28C-A1CCA586F036}" dt="2024-02-27T07:01:00.321" v="2172" actId="478"/>
          <ac:spMkLst>
            <pc:docMk/>
            <pc:sldMk cId="2497985552" sldId="293"/>
            <ac:spMk id="7" creationId="{7B0D518A-F06A-32BB-3FC9-6CE2B7FE7A13}"/>
          </ac:spMkLst>
        </pc:spChg>
        <pc:spChg chg="add del">
          <ac:chgData name="Harris, Daniel" userId="a460b043-fcf6-4572-9c86-8cbb34ead00b" providerId="ADAL" clId="{BAAF843A-438C-4664-B28C-A1CCA586F036}" dt="2024-02-27T07:01:16.331" v="2180" actId="478"/>
          <ac:spMkLst>
            <pc:docMk/>
            <pc:sldMk cId="2497985552" sldId="293"/>
            <ac:spMk id="9" creationId="{564D6C96-8586-0461-D3BF-F3A21259C830}"/>
          </ac:spMkLst>
        </pc:spChg>
        <pc:spChg chg="add del mod">
          <ac:chgData name="Harris, Daniel" userId="a460b043-fcf6-4572-9c86-8cbb34ead00b" providerId="ADAL" clId="{BAAF843A-438C-4664-B28C-A1CCA586F036}" dt="2024-02-27T07:01:27.679" v="2181"/>
          <ac:spMkLst>
            <pc:docMk/>
            <pc:sldMk cId="2497985552" sldId="293"/>
            <ac:spMk id="10" creationId="{544A034A-7016-F76A-9C49-34934728C7FC}"/>
          </ac:spMkLst>
        </pc:spChg>
        <pc:graphicFrameChg chg="add del mod">
          <ac:chgData name="Harris, Daniel" userId="a460b043-fcf6-4572-9c86-8cbb34ead00b" providerId="ADAL" clId="{BAAF843A-438C-4664-B28C-A1CCA586F036}" dt="2024-02-27T07:01:00.321" v="2172" actId="478"/>
          <ac:graphicFrameMkLst>
            <pc:docMk/>
            <pc:sldMk cId="2497985552" sldId="293"/>
            <ac:graphicFrameMk id="6" creationId="{4833EDFA-25E3-DE0A-14CC-E973DDA1F33F}"/>
          </ac:graphicFrameMkLst>
        </pc:graphicFrameChg>
        <pc:graphicFrameChg chg="add del mod">
          <ac:chgData name="Harris, Daniel" userId="a460b043-fcf6-4572-9c86-8cbb34ead00b" providerId="ADAL" clId="{BAAF843A-438C-4664-B28C-A1CCA586F036}" dt="2024-02-27T07:01:16.331" v="2180" actId="478"/>
          <ac:graphicFrameMkLst>
            <pc:docMk/>
            <pc:sldMk cId="2497985552" sldId="293"/>
            <ac:graphicFrameMk id="8" creationId="{10749F0E-C15B-A5E6-152A-F47A4BB8E867}"/>
          </ac:graphicFrameMkLst>
        </pc:graphicFrameChg>
        <pc:graphicFrameChg chg="add mod modGraphic">
          <ac:chgData name="Harris, Daniel" userId="a460b043-fcf6-4572-9c86-8cbb34ead00b" providerId="ADAL" clId="{BAAF843A-438C-4664-B28C-A1CCA586F036}" dt="2024-02-27T07:02:10.248" v="2189" actId="113"/>
          <ac:graphicFrameMkLst>
            <pc:docMk/>
            <pc:sldMk cId="2497985552" sldId="293"/>
            <ac:graphicFrameMk id="11" creationId="{E93A06FF-E6AA-FD30-54AA-BEAEC3E57866}"/>
          </ac:graphicFrameMkLst>
        </pc:graphicFrameChg>
      </pc:sldChg>
      <pc:sldChg chg="modSp new mod">
        <pc:chgData name="Harris, Daniel" userId="a460b043-fcf6-4572-9c86-8cbb34ead00b" providerId="ADAL" clId="{BAAF843A-438C-4664-B28C-A1CCA586F036}" dt="2024-02-28T07:01:05.861" v="9988" actId="20577"/>
        <pc:sldMkLst>
          <pc:docMk/>
          <pc:sldMk cId="836722143" sldId="294"/>
        </pc:sldMkLst>
        <pc:spChg chg="mod">
          <ac:chgData name="Harris, Daniel" userId="a460b043-fcf6-4572-9c86-8cbb34ead00b" providerId="ADAL" clId="{BAAF843A-438C-4664-B28C-A1CCA586F036}" dt="2024-02-27T07:03:29.832" v="2327" actId="20577"/>
          <ac:spMkLst>
            <pc:docMk/>
            <pc:sldMk cId="836722143" sldId="294"/>
            <ac:spMk id="2" creationId="{FA6B527E-EDF7-D982-6249-D10F24C1AF65}"/>
          </ac:spMkLst>
        </pc:spChg>
        <pc:spChg chg="mod">
          <ac:chgData name="Harris, Daniel" userId="a460b043-fcf6-4572-9c86-8cbb34ead00b" providerId="ADAL" clId="{BAAF843A-438C-4664-B28C-A1CCA586F036}" dt="2024-02-28T07:01:05.861" v="9988" actId="20577"/>
          <ac:spMkLst>
            <pc:docMk/>
            <pc:sldMk cId="836722143" sldId="294"/>
            <ac:spMk id="3" creationId="{D6E2D26D-263E-14E9-7270-247481FA3A03}"/>
          </ac:spMkLst>
        </pc:spChg>
      </pc:sldChg>
      <pc:sldChg chg="modSp add mod">
        <pc:chgData name="Harris, Daniel" userId="a460b043-fcf6-4572-9c86-8cbb34ead00b" providerId="ADAL" clId="{BAAF843A-438C-4664-B28C-A1CCA586F036}" dt="2024-02-28T07:01:20.682" v="9998" actId="20577"/>
        <pc:sldMkLst>
          <pc:docMk/>
          <pc:sldMk cId="2571402651" sldId="295"/>
        </pc:sldMkLst>
        <pc:spChg chg="mod">
          <ac:chgData name="Harris, Daniel" userId="a460b043-fcf6-4572-9c86-8cbb34ead00b" providerId="ADAL" clId="{BAAF843A-438C-4664-B28C-A1CCA586F036}" dt="2024-02-27T07:06:54.271" v="2386" actId="20577"/>
          <ac:spMkLst>
            <pc:docMk/>
            <pc:sldMk cId="2571402651" sldId="295"/>
            <ac:spMk id="2" creationId="{AAF9191E-07EA-2556-AA8F-7F29E70A4368}"/>
          </ac:spMkLst>
        </pc:spChg>
        <pc:spChg chg="mod">
          <ac:chgData name="Harris, Daniel" userId="a460b043-fcf6-4572-9c86-8cbb34ead00b" providerId="ADAL" clId="{BAAF843A-438C-4664-B28C-A1CCA586F036}" dt="2024-02-28T07:01:20.682" v="9998" actId="20577"/>
          <ac:spMkLst>
            <pc:docMk/>
            <pc:sldMk cId="2571402651" sldId="295"/>
            <ac:spMk id="3" creationId="{D4FE2AC5-37AA-5027-F9B5-606976FA136B}"/>
          </ac:spMkLst>
        </pc:spChg>
      </pc:sldChg>
      <pc:sldChg chg="modSp new mod">
        <pc:chgData name="Harris, Daniel" userId="a460b043-fcf6-4572-9c86-8cbb34ead00b" providerId="ADAL" clId="{BAAF843A-438C-4664-B28C-A1CCA586F036}" dt="2024-02-28T07:03:26.649" v="10077" actId="114"/>
        <pc:sldMkLst>
          <pc:docMk/>
          <pc:sldMk cId="3637981378" sldId="296"/>
        </pc:sldMkLst>
        <pc:spChg chg="mod">
          <ac:chgData name="Harris, Daniel" userId="a460b043-fcf6-4572-9c86-8cbb34ead00b" providerId="ADAL" clId="{BAAF843A-438C-4664-B28C-A1CCA586F036}" dt="2024-02-27T07:17:15.376" v="2843" actId="20577"/>
          <ac:spMkLst>
            <pc:docMk/>
            <pc:sldMk cId="3637981378" sldId="296"/>
            <ac:spMk id="2" creationId="{D456B1BC-9A24-22DF-7807-CA9312BA823F}"/>
          </ac:spMkLst>
        </pc:spChg>
        <pc:spChg chg="mod">
          <ac:chgData name="Harris, Daniel" userId="a460b043-fcf6-4572-9c86-8cbb34ead00b" providerId="ADAL" clId="{BAAF843A-438C-4664-B28C-A1CCA586F036}" dt="2024-02-28T07:03:26.649" v="10077" actId="114"/>
          <ac:spMkLst>
            <pc:docMk/>
            <pc:sldMk cId="3637981378" sldId="296"/>
            <ac:spMk id="3" creationId="{C201955A-B29C-9F67-DB2C-259D244069BC}"/>
          </ac:spMkLst>
        </pc:spChg>
      </pc:sldChg>
      <pc:sldChg chg="modSp add mod">
        <pc:chgData name="Harris, Daniel" userId="a460b043-fcf6-4572-9c86-8cbb34ead00b" providerId="ADAL" clId="{BAAF843A-438C-4664-B28C-A1CCA586F036}" dt="2024-02-28T07:01:42.232" v="10013" actId="5793"/>
        <pc:sldMkLst>
          <pc:docMk/>
          <pc:sldMk cId="3110982087" sldId="297"/>
        </pc:sldMkLst>
        <pc:spChg chg="mod">
          <ac:chgData name="Harris, Daniel" userId="a460b043-fcf6-4572-9c86-8cbb34ead00b" providerId="ADAL" clId="{BAAF843A-438C-4664-B28C-A1CCA586F036}" dt="2024-02-28T07:01:42.232" v="10013" actId="5793"/>
          <ac:spMkLst>
            <pc:docMk/>
            <pc:sldMk cId="3110982087" sldId="297"/>
            <ac:spMk id="3" creationId="{76BA1B3E-74F6-5EE3-025D-9B8D688BFA57}"/>
          </ac:spMkLst>
        </pc:spChg>
      </pc:sldChg>
      <pc:sldChg chg="modSp add mod">
        <pc:chgData name="Harris, Daniel" userId="a460b043-fcf6-4572-9c86-8cbb34ead00b" providerId="ADAL" clId="{BAAF843A-438C-4664-B28C-A1CCA586F036}" dt="2024-02-28T07:02:28.835" v="10043" actId="113"/>
        <pc:sldMkLst>
          <pc:docMk/>
          <pc:sldMk cId="2263678809" sldId="298"/>
        </pc:sldMkLst>
        <pc:spChg chg="mod">
          <ac:chgData name="Harris, Daniel" userId="a460b043-fcf6-4572-9c86-8cbb34ead00b" providerId="ADAL" clId="{BAAF843A-438C-4664-B28C-A1CCA586F036}" dt="2024-02-28T07:02:28.835" v="10043" actId="113"/>
          <ac:spMkLst>
            <pc:docMk/>
            <pc:sldMk cId="2263678809" sldId="298"/>
            <ac:spMk id="3" creationId="{6BA54470-12EA-F3DF-6879-5DA8447511D2}"/>
          </ac:spMkLst>
        </pc:spChg>
      </pc:sldChg>
      <pc:sldChg chg="modSp add mod">
        <pc:chgData name="Harris, Daniel" userId="a460b043-fcf6-4572-9c86-8cbb34ead00b" providerId="ADAL" clId="{BAAF843A-438C-4664-B28C-A1CCA586F036}" dt="2024-02-28T07:02:45.093" v="10054" actId="114"/>
        <pc:sldMkLst>
          <pc:docMk/>
          <pc:sldMk cId="3896860018" sldId="299"/>
        </pc:sldMkLst>
        <pc:spChg chg="mod">
          <ac:chgData name="Harris, Daniel" userId="a460b043-fcf6-4572-9c86-8cbb34ead00b" providerId="ADAL" clId="{BAAF843A-438C-4664-B28C-A1CCA586F036}" dt="2024-02-28T07:02:45.093" v="10054" actId="114"/>
          <ac:spMkLst>
            <pc:docMk/>
            <pc:sldMk cId="3896860018" sldId="299"/>
            <ac:spMk id="3" creationId="{08D640F0-A8B8-C8B9-E969-F6A463329BD3}"/>
          </ac:spMkLst>
        </pc:spChg>
      </pc:sldChg>
      <pc:sldChg chg="modSp add mod">
        <pc:chgData name="Harris, Daniel" userId="a460b043-fcf6-4572-9c86-8cbb34ead00b" providerId="ADAL" clId="{BAAF843A-438C-4664-B28C-A1CCA586F036}" dt="2024-02-28T07:03:01.898" v="10055" actId="114"/>
        <pc:sldMkLst>
          <pc:docMk/>
          <pc:sldMk cId="2222419606" sldId="300"/>
        </pc:sldMkLst>
        <pc:spChg chg="mod">
          <ac:chgData name="Harris, Daniel" userId="a460b043-fcf6-4572-9c86-8cbb34ead00b" providerId="ADAL" clId="{BAAF843A-438C-4664-B28C-A1CCA586F036}" dt="2024-02-28T07:03:01.898" v="10055" actId="114"/>
          <ac:spMkLst>
            <pc:docMk/>
            <pc:sldMk cId="2222419606" sldId="300"/>
            <ac:spMk id="3" creationId="{BE368FBA-677D-973D-A7B9-F92392B50C36}"/>
          </ac:spMkLst>
        </pc:spChg>
      </pc:sldChg>
      <pc:sldChg chg="modSp add mod">
        <pc:chgData name="Harris, Daniel" userId="a460b043-fcf6-4572-9c86-8cbb34ead00b" providerId="ADAL" clId="{BAAF843A-438C-4664-B28C-A1CCA586F036}" dt="2024-02-28T07:03:14.117" v="10066" actId="114"/>
        <pc:sldMkLst>
          <pc:docMk/>
          <pc:sldMk cId="2050001436" sldId="301"/>
        </pc:sldMkLst>
        <pc:spChg chg="mod">
          <ac:chgData name="Harris, Daniel" userId="a460b043-fcf6-4572-9c86-8cbb34ead00b" providerId="ADAL" clId="{BAAF843A-438C-4664-B28C-A1CCA586F036}" dt="2024-02-28T07:03:14.117" v="10066" actId="114"/>
          <ac:spMkLst>
            <pc:docMk/>
            <pc:sldMk cId="2050001436" sldId="301"/>
            <ac:spMk id="3" creationId="{2F5F6BB2-1FD1-880B-6AFB-C4A29AF6BED6}"/>
          </ac:spMkLst>
        </pc:spChg>
      </pc:sldChg>
      <pc:sldChg chg="modSp add mod">
        <pc:chgData name="Harris, Daniel" userId="a460b043-fcf6-4572-9c86-8cbb34ead00b" providerId="ADAL" clId="{BAAF843A-438C-4664-B28C-A1CCA586F036}" dt="2024-02-28T07:03:41.100" v="10090" actId="114"/>
        <pc:sldMkLst>
          <pc:docMk/>
          <pc:sldMk cId="3702256690" sldId="302"/>
        </pc:sldMkLst>
        <pc:spChg chg="mod">
          <ac:chgData name="Harris, Daniel" userId="a460b043-fcf6-4572-9c86-8cbb34ead00b" providerId="ADAL" clId="{BAAF843A-438C-4664-B28C-A1CCA586F036}" dt="2024-02-28T07:03:41.100" v="10090" actId="114"/>
          <ac:spMkLst>
            <pc:docMk/>
            <pc:sldMk cId="3702256690" sldId="302"/>
            <ac:spMk id="3" creationId="{EF524AB1-2A1F-EA84-500D-009541CF74FC}"/>
          </ac:spMkLst>
        </pc:spChg>
      </pc:sldChg>
      <pc:sldChg chg="modSp add mod">
        <pc:chgData name="Harris, Daniel" userId="a460b043-fcf6-4572-9c86-8cbb34ead00b" providerId="ADAL" clId="{BAAF843A-438C-4664-B28C-A1CCA586F036}" dt="2024-02-28T07:03:54.378" v="10101" actId="20577"/>
        <pc:sldMkLst>
          <pc:docMk/>
          <pc:sldMk cId="3026377524" sldId="303"/>
        </pc:sldMkLst>
        <pc:spChg chg="mod">
          <ac:chgData name="Harris, Daniel" userId="a460b043-fcf6-4572-9c86-8cbb34ead00b" providerId="ADAL" clId="{BAAF843A-438C-4664-B28C-A1CCA586F036}" dt="2024-02-27T07:20:32.872" v="2933" actId="20577"/>
          <ac:spMkLst>
            <pc:docMk/>
            <pc:sldMk cId="3026377524" sldId="303"/>
            <ac:spMk id="2" creationId="{2D5DBBB7-F499-7F8D-BD17-41AA49578866}"/>
          </ac:spMkLst>
        </pc:spChg>
        <pc:spChg chg="mod">
          <ac:chgData name="Harris, Daniel" userId="a460b043-fcf6-4572-9c86-8cbb34ead00b" providerId="ADAL" clId="{BAAF843A-438C-4664-B28C-A1CCA586F036}" dt="2024-02-28T07:03:54.378" v="10101" actId="20577"/>
          <ac:spMkLst>
            <pc:docMk/>
            <pc:sldMk cId="3026377524" sldId="303"/>
            <ac:spMk id="3" creationId="{A58722B4-6365-DCB1-E09C-CEE394963100}"/>
          </ac:spMkLst>
        </pc:spChg>
      </pc:sldChg>
      <pc:sldChg chg="modSp new mod">
        <pc:chgData name="Harris, Daniel" userId="a460b043-fcf6-4572-9c86-8cbb34ead00b" providerId="ADAL" clId="{BAAF843A-438C-4664-B28C-A1CCA586F036}" dt="2024-02-28T07:04:18.785" v="10119" actId="113"/>
        <pc:sldMkLst>
          <pc:docMk/>
          <pc:sldMk cId="1711468110" sldId="304"/>
        </pc:sldMkLst>
        <pc:spChg chg="mod">
          <ac:chgData name="Harris, Daniel" userId="a460b043-fcf6-4572-9c86-8cbb34ead00b" providerId="ADAL" clId="{BAAF843A-438C-4664-B28C-A1CCA586F036}" dt="2024-02-27T07:21:41.389" v="3052" actId="20577"/>
          <ac:spMkLst>
            <pc:docMk/>
            <pc:sldMk cId="1711468110" sldId="304"/>
            <ac:spMk id="2" creationId="{0A77EF01-6D77-1D1E-3D24-529A7F05E1EF}"/>
          </ac:spMkLst>
        </pc:spChg>
        <pc:spChg chg="mod">
          <ac:chgData name="Harris, Daniel" userId="a460b043-fcf6-4572-9c86-8cbb34ead00b" providerId="ADAL" clId="{BAAF843A-438C-4664-B28C-A1CCA586F036}" dt="2024-02-28T07:04:18.785" v="10119" actId="113"/>
          <ac:spMkLst>
            <pc:docMk/>
            <pc:sldMk cId="1711468110" sldId="304"/>
            <ac:spMk id="3" creationId="{7BD00CF5-4FAE-D131-25FD-B968058C0418}"/>
          </ac:spMkLst>
        </pc:spChg>
      </pc:sldChg>
      <pc:sldChg chg="modSp new mod">
        <pc:chgData name="Harris, Daniel" userId="a460b043-fcf6-4572-9c86-8cbb34ead00b" providerId="ADAL" clId="{BAAF843A-438C-4664-B28C-A1CCA586F036}" dt="2024-02-28T07:04:33.774" v="10132" actId="114"/>
        <pc:sldMkLst>
          <pc:docMk/>
          <pc:sldMk cId="2086440152" sldId="305"/>
        </pc:sldMkLst>
        <pc:spChg chg="mod">
          <ac:chgData name="Harris, Daniel" userId="a460b043-fcf6-4572-9c86-8cbb34ead00b" providerId="ADAL" clId="{BAAF843A-438C-4664-B28C-A1CCA586F036}" dt="2024-02-27T07:22:24.417" v="3096" actId="20577"/>
          <ac:spMkLst>
            <pc:docMk/>
            <pc:sldMk cId="2086440152" sldId="305"/>
            <ac:spMk id="2" creationId="{3BC984ED-A26D-7476-B77C-9992BB2C64A1}"/>
          </ac:spMkLst>
        </pc:spChg>
        <pc:spChg chg="mod">
          <ac:chgData name="Harris, Daniel" userId="a460b043-fcf6-4572-9c86-8cbb34ead00b" providerId="ADAL" clId="{BAAF843A-438C-4664-B28C-A1CCA586F036}" dt="2024-02-28T07:04:33.774" v="10132" actId="114"/>
          <ac:spMkLst>
            <pc:docMk/>
            <pc:sldMk cId="2086440152" sldId="305"/>
            <ac:spMk id="3" creationId="{F5CCE8AB-CB94-ABDF-79C9-ECFF6F08D85A}"/>
          </ac:spMkLst>
        </pc:spChg>
      </pc:sldChg>
      <pc:sldChg chg="modSp new mod">
        <pc:chgData name="Harris, Daniel" userId="a460b043-fcf6-4572-9c86-8cbb34ead00b" providerId="ADAL" clId="{BAAF843A-438C-4664-B28C-A1CCA586F036}" dt="2024-02-28T07:04:48.496" v="10145" actId="114"/>
        <pc:sldMkLst>
          <pc:docMk/>
          <pc:sldMk cId="912074978" sldId="306"/>
        </pc:sldMkLst>
        <pc:spChg chg="mod">
          <ac:chgData name="Harris, Daniel" userId="a460b043-fcf6-4572-9c86-8cbb34ead00b" providerId="ADAL" clId="{BAAF843A-438C-4664-B28C-A1CCA586F036}" dt="2024-02-27T07:24:07.412" v="3223" actId="1076"/>
          <ac:spMkLst>
            <pc:docMk/>
            <pc:sldMk cId="912074978" sldId="306"/>
            <ac:spMk id="2" creationId="{C4C9FB7E-FE0B-EE95-D3CE-1A1819573C71}"/>
          </ac:spMkLst>
        </pc:spChg>
        <pc:spChg chg="mod">
          <ac:chgData name="Harris, Daniel" userId="a460b043-fcf6-4572-9c86-8cbb34ead00b" providerId="ADAL" clId="{BAAF843A-438C-4664-B28C-A1CCA586F036}" dt="2024-02-28T07:04:48.496" v="10145" actId="114"/>
          <ac:spMkLst>
            <pc:docMk/>
            <pc:sldMk cId="912074978" sldId="306"/>
            <ac:spMk id="3" creationId="{7EF88221-E1F5-6E9D-3547-755A55420B3F}"/>
          </ac:spMkLst>
        </pc:spChg>
      </pc:sldChg>
      <pc:sldChg chg="modSp new mod">
        <pc:chgData name="Harris, Daniel" userId="a460b043-fcf6-4572-9c86-8cbb34ead00b" providerId="ADAL" clId="{BAAF843A-438C-4664-B28C-A1CCA586F036}" dt="2024-02-27T07:26:59.295" v="3625" actId="20577"/>
        <pc:sldMkLst>
          <pc:docMk/>
          <pc:sldMk cId="3093746838" sldId="307"/>
        </pc:sldMkLst>
        <pc:spChg chg="mod">
          <ac:chgData name="Harris, Daniel" userId="a460b043-fcf6-4572-9c86-8cbb34ead00b" providerId="ADAL" clId="{BAAF843A-438C-4664-B28C-A1CCA586F036}" dt="2024-02-27T07:25:45.810" v="3448" actId="20577"/>
          <ac:spMkLst>
            <pc:docMk/>
            <pc:sldMk cId="3093746838" sldId="307"/>
            <ac:spMk id="2" creationId="{E556ABAE-F187-4A7F-8CEE-A6D4A57764DF}"/>
          </ac:spMkLst>
        </pc:spChg>
        <pc:spChg chg="mod">
          <ac:chgData name="Harris, Daniel" userId="a460b043-fcf6-4572-9c86-8cbb34ead00b" providerId="ADAL" clId="{BAAF843A-438C-4664-B28C-A1CCA586F036}" dt="2024-02-27T07:26:59.295" v="3625" actId="20577"/>
          <ac:spMkLst>
            <pc:docMk/>
            <pc:sldMk cId="3093746838" sldId="307"/>
            <ac:spMk id="3" creationId="{BE275C4C-9AFD-C0E0-FCF1-DC2EF7B502C0}"/>
          </ac:spMkLst>
        </pc:spChg>
      </pc:sldChg>
      <pc:sldChg chg="modSp add mod">
        <pc:chgData name="Harris, Daniel" userId="a460b043-fcf6-4572-9c86-8cbb34ead00b" providerId="ADAL" clId="{BAAF843A-438C-4664-B28C-A1CCA586F036}" dt="2024-02-28T06:10:47.011" v="5622" actId="20577"/>
        <pc:sldMkLst>
          <pc:docMk/>
          <pc:sldMk cId="1462341654" sldId="308"/>
        </pc:sldMkLst>
        <pc:spChg chg="mod">
          <ac:chgData name="Harris, Daniel" userId="a460b043-fcf6-4572-9c86-8cbb34ead00b" providerId="ADAL" clId="{BAAF843A-438C-4664-B28C-A1CCA586F036}" dt="2024-02-27T07:30:17.077" v="3922" actId="20577"/>
          <ac:spMkLst>
            <pc:docMk/>
            <pc:sldMk cId="1462341654" sldId="308"/>
            <ac:spMk id="2" creationId="{B81C9D71-F61D-7915-9A15-E60069AF75DC}"/>
          </ac:spMkLst>
        </pc:spChg>
        <pc:spChg chg="mod">
          <ac:chgData name="Harris, Daniel" userId="a460b043-fcf6-4572-9c86-8cbb34ead00b" providerId="ADAL" clId="{BAAF843A-438C-4664-B28C-A1CCA586F036}" dt="2024-02-28T06:10:47.011" v="5622" actId="20577"/>
          <ac:spMkLst>
            <pc:docMk/>
            <pc:sldMk cId="1462341654" sldId="308"/>
            <ac:spMk id="3" creationId="{442550E6-F146-2272-DAC3-81CAFF06BD28}"/>
          </ac:spMkLst>
        </pc:spChg>
      </pc:sldChg>
      <pc:sldChg chg="modSp add mod ord">
        <pc:chgData name="Harris, Daniel" userId="a460b043-fcf6-4572-9c86-8cbb34ead00b" providerId="ADAL" clId="{BAAF843A-438C-4664-B28C-A1CCA586F036}" dt="2024-02-28T06:36:24.770" v="7411" actId="20577"/>
        <pc:sldMkLst>
          <pc:docMk/>
          <pc:sldMk cId="838013168" sldId="309"/>
        </pc:sldMkLst>
        <pc:spChg chg="mod">
          <ac:chgData name="Harris, Daniel" userId="a460b043-fcf6-4572-9c86-8cbb34ead00b" providerId="ADAL" clId="{BAAF843A-438C-4664-B28C-A1CCA586F036}" dt="2024-02-28T06:25:51.971" v="6418" actId="20577"/>
          <ac:spMkLst>
            <pc:docMk/>
            <pc:sldMk cId="838013168" sldId="309"/>
            <ac:spMk id="2" creationId="{40540B44-A360-7B3A-C839-52E50474EF4E}"/>
          </ac:spMkLst>
        </pc:spChg>
        <pc:spChg chg="mod">
          <ac:chgData name="Harris, Daniel" userId="a460b043-fcf6-4572-9c86-8cbb34ead00b" providerId="ADAL" clId="{BAAF843A-438C-4664-B28C-A1CCA586F036}" dt="2024-02-28T06:36:24.770" v="7411" actId="20577"/>
          <ac:spMkLst>
            <pc:docMk/>
            <pc:sldMk cId="838013168" sldId="309"/>
            <ac:spMk id="3" creationId="{0C9B0552-45C9-E956-3649-85D1871B2C2B}"/>
          </ac:spMkLst>
        </pc:spChg>
      </pc:sldChg>
      <pc:sldChg chg="modSp add mod">
        <pc:chgData name="Harris, Daniel" userId="a460b043-fcf6-4572-9c86-8cbb34ead00b" providerId="ADAL" clId="{BAAF843A-438C-4664-B28C-A1CCA586F036}" dt="2024-02-28T07:06:16.947" v="10337" actId="20577"/>
        <pc:sldMkLst>
          <pc:docMk/>
          <pc:sldMk cId="1545365654" sldId="310"/>
        </pc:sldMkLst>
        <pc:spChg chg="mod">
          <ac:chgData name="Harris, Daniel" userId="a460b043-fcf6-4572-9c86-8cbb34ead00b" providerId="ADAL" clId="{BAAF843A-438C-4664-B28C-A1CCA586F036}" dt="2024-02-28T06:51:17.277" v="9163" actId="20577"/>
          <ac:spMkLst>
            <pc:docMk/>
            <pc:sldMk cId="1545365654" sldId="310"/>
            <ac:spMk id="2" creationId="{7A47E63E-D111-D1B0-858A-EDB3317CEDFB}"/>
          </ac:spMkLst>
        </pc:spChg>
        <pc:spChg chg="mod">
          <ac:chgData name="Harris, Daniel" userId="a460b043-fcf6-4572-9c86-8cbb34ead00b" providerId="ADAL" clId="{BAAF843A-438C-4664-B28C-A1CCA586F036}" dt="2024-02-28T07:06:16.947" v="10337" actId="20577"/>
          <ac:spMkLst>
            <pc:docMk/>
            <pc:sldMk cId="1545365654" sldId="310"/>
            <ac:spMk id="3" creationId="{2005C945-AFC6-35DA-A2E8-6DD16624A8D1}"/>
          </ac:spMkLst>
        </pc:spChg>
      </pc:sldChg>
      <pc:sldChg chg="add del">
        <pc:chgData name="Harris, Daniel" userId="a460b043-fcf6-4572-9c86-8cbb34ead00b" providerId="ADAL" clId="{BAAF843A-438C-4664-B28C-A1CCA586F036}" dt="2024-02-28T06:30:05.096" v="6816" actId="2696"/>
        <pc:sldMkLst>
          <pc:docMk/>
          <pc:sldMk cId="932089841" sldId="311"/>
        </pc:sldMkLst>
      </pc:sldChg>
      <pc:sldChg chg="modSp add mod">
        <pc:chgData name="Harris, Daniel" userId="a460b043-fcf6-4572-9c86-8cbb34ead00b" providerId="ADAL" clId="{BAAF843A-438C-4664-B28C-A1CCA586F036}" dt="2024-02-28T06:50:47.832" v="9157" actId="20577"/>
        <pc:sldMkLst>
          <pc:docMk/>
          <pc:sldMk cId="1318955540" sldId="312"/>
        </pc:sldMkLst>
        <pc:spChg chg="mod">
          <ac:chgData name="Harris, Daniel" userId="a460b043-fcf6-4572-9c86-8cbb34ead00b" providerId="ADAL" clId="{BAAF843A-438C-4664-B28C-A1CCA586F036}" dt="2024-02-28T06:41:42.073" v="7826" actId="20577"/>
          <ac:spMkLst>
            <pc:docMk/>
            <pc:sldMk cId="1318955540" sldId="312"/>
            <ac:spMk id="2" creationId="{5E322A82-AD0B-9754-7AF1-EB2592E073AE}"/>
          </ac:spMkLst>
        </pc:spChg>
        <pc:spChg chg="mod">
          <ac:chgData name="Harris, Daniel" userId="a460b043-fcf6-4572-9c86-8cbb34ead00b" providerId="ADAL" clId="{BAAF843A-438C-4664-B28C-A1CCA586F036}" dt="2024-02-28T06:50:47.832" v="9157" actId="20577"/>
          <ac:spMkLst>
            <pc:docMk/>
            <pc:sldMk cId="1318955540" sldId="312"/>
            <ac:spMk id="3" creationId="{74C028E7-1246-96FD-BD11-CB1FEC03E2DC}"/>
          </ac:spMkLst>
        </pc:spChg>
      </pc:sldChg>
      <pc:sldChg chg="addSp delSp modSp add mod">
        <pc:chgData name="Harris, Daniel" userId="a460b043-fcf6-4572-9c86-8cbb34ead00b" providerId="ADAL" clId="{BAAF843A-438C-4664-B28C-A1CCA586F036}" dt="2024-02-28T06:25:06.208" v="6402"/>
        <pc:sldMkLst>
          <pc:docMk/>
          <pc:sldMk cId="94558057" sldId="313"/>
        </pc:sldMkLst>
        <pc:spChg chg="mod">
          <ac:chgData name="Harris, Daniel" userId="a460b043-fcf6-4572-9c86-8cbb34ead00b" providerId="ADAL" clId="{BAAF843A-438C-4664-B28C-A1CCA586F036}" dt="2024-02-27T07:40:45.579" v="4287" actId="20577"/>
          <ac:spMkLst>
            <pc:docMk/>
            <pc:sldMk cId="94558057" sldId="313"/>
            <ac:spMk id="3" creationId="{F6D0819C-254A-F287-21C4-115360A50A24}"/>
          </ac:spMkLst>
        </pc:spChg>
        <pc:graphicFrameChg chg="add del mod modGraphic">
          <ac:chgData name="Harris, Daniel" userId="a460b043-fcf6-4572-9c86-8cbb34ead00b" providerId="ADAL" clId="{BAAF843A-438C-4664-B28C-A1CCA586F036}" dt="2024-02-27T07:41:00.696" v="4292" actId="478"/>
          <ac:graphicFrameMkLst>
            <pc:docMk/>
            <pc:sldMk cId="94558057" sldId="313"/>
            <ac:graphicFrameMk id="6" creationId="{B446E883-B3DB-4BD4-372D-E4B04BE32437}"/>
          </ac:graphicFrameMkLst>
        </pc:graphicFrameChg>
        <pc:graphicFrameChg chg="add del mod modGraphic">
          <ac:chgData name="Harris, Daniel" userId="a460b043-fcf6-4572-9c86-8cbb34ead00b" providerId="ADAL" clId="{BAAF843A-438C-4664-B28C-A1CCA586F036}" dt="2024-02-27T07:42:37.696" v="4300" actId="478"/>
          <ac:graphicFrameMkLst>
            <pc:docMk/>
            <pc:sldMk cId="94558057" sldId="313"/>
            <ac:graphicFrameMk id="7" creationId="{BA3D5A88-18D0-07CD-3440-4F3E15A95DF9}"/>
          </ac:graphicFrameMkLst>
        </pc:graphicFrameChg>
        <pc:graphicFrameChg chg="add mod modGraphic">
          <ac:chgData name="Harris, Daniel" userId="a460b043-fcf6-4572-9c86-8cbb34ead00b" providerId="ADAL" clId="{BAAF843A-438C-4664-B28C-A1CCA586F036}" dt="2024-02-28T06:25:06.208" v="6402"/>
          <ac:graphicFrameMkLst>
            <pc:docMk/>
            <pc:sldMk cId="94558057" sldId="313"/>
            <ac:graphicFrameMk id="8" creationId="{6A6F0D0A-A313-483F-05C5-149537809B17}"/>
          </ac:graphicFrameMkLst>
        </pc:graphicFrameChg>
      </pc:sldChg>
      <pc:sldChg chg="modSp add mod ord">
        <pc:chgData name="Harris, Daniel" userId="a460b043-fcf6-4572-9c86-8cbb34ead00b" providerId="ADAL" clId="{BAAF843A-438C-4664-B28C-A1CCA586F036}" dt="2024-02-28T06:21:19.772" v="6377" actId="20577"/>
        <pc:sldMkLst>
          <pc:docMk/>
          <pc:sldMk cId="1492441053" sldId="314"/>
        </pc:sldMkLst>
        <pc:graphicFrameChg chg="modGraphic">
          <ac:chgData name="Harris, Daniel" userId="a460b043-fcf6-4572-9c86-8cbb34ead00b" providerId="ADAL" clId="{BAAF843A-438C-4664-B28C-A1CCA586F036}" dt="2024-02-28T06:21:19.772" v="6377" actId="20577"/>
          <ac:graphicFrameMkLst>
            <pc:docMk/>
            <pc:sldMk cId="1492441053" sldId="314"/>
            <ac:graphicFrameMk id="7" creationId="{030ED7D6-BD56-D147-9954-FBAAFCFEAEB0}"/>
          </ac:graphicFrameMkLst>
        </pc:graphicFrameChg>
      </pc:sldChg>
      <pc:sldChg chg="addSp delSp modSp add mod">
        <pc:chgData name="Harris, Daniel" userId="a460b043-fcf6-4572-9c86-8cbb34ead00b" providerId="ADAL" clId="{BAAF843A-438C-4664-B28C-A1CCA586F036}" dt="2024-02-28T06:22:59.821" v="6382" actId="20577"/>
        <pc:sldMkLst>
          <pc:docMk/>
          <pc:sldMk cId="1707919804" sldId="315"/>
        </pc:sldMkLst>
        <pc:spChg chg="add del">
          <ac:chgData name="Harris, Daniel" userId="a460b043-fcf6-4572-9c86-8cbb34ead00b" providerId="ADAL" clId="{BAAF843A-438C-4664-B28C-A1CCA586F036}" dt="2024-02-27T07:45:12.404" v="4314" actId="22"/>
          <ac:spMkLst>
            <pc:docMk/>
            <pc:sldMk cId="1707919804" sldId="315"/>
            <ac:spMk id="7" creationId="{E9BE3D7D-E073-0E33-8438-E1F5C42DE84C}"/>
          </ac:spMkLst>
        </pc:spChg>
        <pc:graphicFrameChg chg="del">
          <ac:chgData name="Harris, Daniel" userId="a460b043-fcf6-4572-9c86-8cbb34ead00b" providerId="ADAL" clId="{BAAF843A-438C-4664-B28C-A1CCA586F036}" dt="2024-02-27T07:44:57.925" v="4312" actId="478"/>
          <ac:graphicFrameMkLst>
            <pc:docMk/>
            <pc:sldMk cId="1707919804" sldId="315"/>
            <ac:graphicFrameMk id="8" creationId="{FA84E4F8-A582-AD62-FBD0-898954E2BB78}"/>
          </ac:graphicFrameMkLst>
        </pc:graphicFrameChg>
        <pc:graphicFrameChg chg="add mod modGraphic">
          <ac:chgData name="Harris, Daniel" userId="a460b043-fcf6-4572-9c86-8cbb34ead00b" providerId="ADAL" clId="{BAAF843A-438C-4664-B28C-A1CCA586F036}" dt="2024-02-28T06:22:59.821" v="6382" actId="20577"/>
          <ac:graphicFrameMkLst>
            <pc:docMk/>
            <pc:sldMk cId="1707919804" sldId="315"/>
            <ac:graphicFrameMk id="9" creationId="{C9AA0702-9AF6-D755-8570-E85E4C3E05C0}"/>
          </ac:graphicFrameMkLst>
        </pc:graphicFrameChg>
      </pc:sldChg>
      <pc:sldChg chg="addSp delSp modSp add mod">
        <pc:chgData name="Harris, Daniel" userId="a460b043-fcf6-4572-9c86-8cbb34ead00b" providerId="ADAL" clId="{BAAF843A-438C-4664-B28C-A1CCA586F036}" dt="2024-02-28T06:24:33.875" v="6401" actId="1076"/>
        <pc:sldMkLst>
          <pc:docMk/>
          <pc:sldMk cId="1010856501" sldId="316"/>
        </pc:sldMkLst>
        <pc:spChg chg="mod">
          <ac:chgData name="Harris, Daniel" userId="a460b043-fcf6-4572-9c86-8cbb34ead00b" providerId="ADAL" clId="{BAAF843A-438C-4664-B28C-A1CCA586F036}" dt="2024-02-28T06:23:20.379" v="6390" actId="20577"/>
          <ac:spMkLst>
            <pc:docMk/>
            <pc:sldMk cId="1010856501" sldId="316"/>
            <ac:spMk id="3" creationId="{42A68A02-5BE4-A826-AE5F-25803F912C1B}"/>
          </ac:spMkLst>
        </pc:spChg>
        <pc:graphicFrameChg chg="add mod">
          <ac:chgData name="Harris, Daniel" userId="a460b043-fcf6-4572-9c86-8cbb34ead00b" providerId="ADAL" clId="{BAAF843A-438C-4664-B28C-A1CCA586F036}" dt="2024-02-27T07:46:04.034" v="4320"/>
          <ac:graphicFrameMkLst>
            <pc:docMk/>
            <pc:sldMk cId="1010856501" sldId="316"/>
            <ac:graphicFrameMk id="6" creationId="{26FA376B-FE59-CE3A-5E46-2B85D0F907F0}"/>
          </ac:graphicFrameMkLst>
        </pc:graphicFrameChg>
        <pc:graphicFrameChg chg="add mod modGraphic">
          <ac:chgData name="Harris, Daniel" userId="a460b043-fcf6-4572-9c86-8cbb34ead00b" providerId="ADAL" clId="{BAAF843A-438C-4664-B28C-A1CCA586F036}" dt="2024-02-28T06:24:33.875" v="6401" actId="1076"/>
          <ac:graphicFrameMkLst>
            <pc:docMk/>
            <pc:sldMk cId="1010856501" sldId="316"/>
            <ac:graphicFrameMk id="7" creationId="{88AD4B5C-FB87-DBEC-C8F6-29B0FD12B1C0}"/>
          </ac:graphicFrameMkLst>
        </pc:graphicFrameChg>
        <pc:graphicFrameChg chg="del">
          <ac:chgData name="Harris, Daniel" userId="a460b043-fcf6-4572-9c86-8cbb34ead00b" providerId="ADAL" clId="{BAAF843A-438C-4664-B28C-A1CCA586F036}" dt="2024-02-27T07:45:47.413" v="4319" actId="478"/>
          <ac:graphicFrameMkLst>
            <pc:docMk/>
            <pc:sldMk cId="1010856501" sldId="316"/>
            <ac:graphicFrameMk id="9" creationId="{3C79D39D-59CC-62BD-B889-34AEAFDBD5FC}"/>
          </ac:graphicFrameMkLst>
        </pc:graphicFrameChg>
      </pc:sldChg>
      <pc:sldChg chg="modSp add mod">
        <pc:chgData name="Harris, Daniel" userId="a460b043-fcf6-4572-9c86-8cbb34ead00b" providerId="ADAL" clId="{BAAF843A-438C-4664-B28C-A1CCA586F036}" dt="2024-02-28T06:41:00.890" v="7810" actId="20577"/>
        <pc:sldMkLst>
          <pc:docMk/>
          <pc:sldMk cId="1190414885" sldId="317"/>
        </pc:sldMkLst>
        <pc:spChg chg="mod">
          <ac:chgData name="Harris, Daniel" userId="a460b043-fcf6-4572-9c86-8cbb34ead00b" providerId="ADAL" clId="{BAAF843A-438C-4664-B28C-A1CCA586F036}" dt="2024-02-28T06:41:00.890" v="7810" actId="20577"/>
          <ac:spMkLst>
            <pc:docMk/>
            <pc:sldMk cId="1190414885" sldId="317"/>
            <ac:spMk id="3" creationId="{C49298AB-DA03-918B-6D46-4FE468AF01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defRPr>
            </a:lvl1pPr>
          </a:lstStyle>
          <a:p>
            <a:fld id="{2503ED08-06E4-41ED-89E8-119D0EF02A48}" type="datetimeFigureOut">
              <a:rPr lang="en-US"/>
              <a:pPr/>
              <a:t>2/21/2024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D6C45BBB-83DA-4AD0-BB77-0E8391E9F2C8}" type="slidenum">
              <a:rPr lang="en-US"/>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CEFA16CB-AEBE-4616-A0C2-923B64A8254D}"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A16CB-AEBE-4616-A0C2-923B64A8254D}" type="slidenum">
              <a:rPr lang="en-US" smtClean="0"/>
              <a:pPr/>
              <a:t>2</a:t>
            </a:fld>
            <a:endParaRPr lang="en-US"/>
          </a:p>
        </p:txBody>
      </p:sp>
    </p:spTree>
    <p:extLst>
      <p:ext uri="{BB962C8B-B14F-4D97-AF65-F5344CB8AC3E}">
        <p14:creationId xmlns:p14="http://schemas.microsoft.com/office/powerpoint/2010/main" val="2378943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Master" Target="../slideMasters/slideMaster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Master" Target="../slideMasters/slideMaster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descr="presenter version.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075" name="Rectangle 3"/>
          <p:cNvSpPr>
            <a:spLocks noGrp="1" noChangeArrowheads="1"/>
          </p:cNvSpPr>
          <p:nvPr>
            <p:ph type="subTitle" idx="1" hasCustomPrompt="1"/>
          </p:nvPr>
        </p:nvSpPr>
        <p:spPr>
          <a:xfrm>
            <a:off x="552920" y="2382518"/>
            <a:ext cx="3955994" cy="872034"/>
          </a:xfrm>
        </p:spPr>
        <p:txBody>
          <a:bodyPr wrap="square" bIns="0" anchor="t">
            <a:spAutoFit/>
          </a:bodyPr>
          <a:lstStyle>
            <a:lvl1pPr marL="0" indent="0" algn="l">
              <a:spcBef>
                <a:spcPts val="400"/>
              </a:spcBef>
              <a:buFontTx/>
              <a:buNone/>
              <a:defRPr sz="1800" b="1">
                <a:solidFill>
                  <a:schemeClr val="tx1"/>
                </a:solidFill>
                <a:latin typeface="Arial"/>
                <a:cs typeface="Arial"/>
              </a:defRPr>
            </a:lvl1pPr>
            <a:lvl2pPr marL="0" indent="0">
              <a:spcBef>
                <a:spcPts val="400"/>
              </a:spcBef>
              <a:buNone/>
              <a:defRPr sz="1600" baseline="0"/>
            </a:lvl2pPr>
          </a:lstStyle>
          <a:p>
            <a:r>
              <a:rPr lang="en-US" dirty="0"/>
              <a:t>Speaker</a:t>
            </a:r>
          </a:p>
          <a:p>
            <a:pPr lvl="1"/>
            <a:r>
              <a:rPr lang="en-US" dirty="0"/>
              <a:t>Institution</a:t>
            </a:r>
          </a:p>
          <a:p>
            <a:pPr lvl="1"/>
            <a:r>
              <a:rPr lang="en-US" dirty="0"/>
              <a:t>Twitter: #AMIA2017</a:t>
            </a:r>
          </a:p>
        </p:txBody>
      </p:sp>
      <p:sp>
        <p:nvSpPr>
          <p:cNvPr id="3" name="Text Placeholder 2"/>
          <p:cNvSpPr>
            <a:spLocks noGrp="1"/>
          </p:cNvSpPr>
          <p:nvPr>
            <p:ph type="body" sz="quarter" idx="10" hasCustomPrompt="1"/>
          </p:nvPr>
        </p:nvSpPr>
        <p:spPr>
          <a:xfrm>
            <a:off x="553589" y="1025725"/>
            <a:ext cx="5929707"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42711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Speaker">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descr="presenter version.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075" name="Rectangle 3"/>
          <p:cNvSpPr>
            <a:spLocks noGrp="1" noChangeArrowheads="1"/>
          </p:cNvSpPr>
          <p:nvPr>
            <p:ph type="subTitle" idx="1" hasCustomPrompt="1"/>
          </p:nvPr>
        </p:nvSpPr>
        <p:spPr>
          <a:xfrm>
            <a:off x="552920" y="2382518"/>
            <a:ext cx="3955994" cy="872034"/>
          </a:xfrm>
        </p:spPr>
        <p:txBody>
          <a:bodyPr wrap="square" bIns="0" anchor="t">
            <a:spAutoFit/>
          </a:bodyPr>
          <a:lstStyle>
            <a:lvl1pPr marL="0" indent="0" algn="l">
              <a:spcBef>
                <a:spcPts val="400"/>
              </a:spcBef>
              <a:buFontTx/>
              <a:buNone/>
              <a:defRPr sz="1800" b="1">
                <a:solidFill>
                  <a:schemeClr val="tx1"/>
                </a:solidFill>
                <a:latin typeface="Arial"/>
                <a:cs typeface="Arial"/>
              </a:defRPr>
            </a:lvl1pPr>
            <a:lvl2pPr marL="0" indent="0">
              <a:spcBef>
                <a:spcPts val="400"/>
              </a:spcBef>
              <a:buNone/>
              <a:defRPr sz="1600" baseline="0"/>
            </a:lvl2pPr>
          </a:lstStyle>
          <a:p>
            <a:r>
              <a:rPr lang="en-US" dirty="0"/>
              <a:t>Speaker</a:t>
            </a:r>
          </a:p>
          <a:p>
            <a:pPr lvl="1"/>
            <a:r>
              <a:rPr lang="en-US" dirty="0"/>
              <a:t>Institution</a:t>
            </a:r>
          </a:p>
          <a:p>
            <a:pPr lvl="1"/>
            <a:r>
              <a:rPr lang="en-US" dirty="0"/>
              <a:t>Twitter: #AMIA2017</a:t>
            </a:r>
          </a:p>
        </p:txBody>
      </p:sp>
      <p:sp>
        <p:nvSpPr>
          <p:cNvPr id="3" name="Text Placeholder 2"/>
          <p:cNvSpPr>
            <a:spLocks noGrp="1"/>
          </p:cNvSpPr>
          <p:nvPr>
            <p:ph type="body" sz="quarter" idx="10" hasCustomPrompt="1"/>
          </p:nvPr>
        </p:nvSpPr>
        <p:spPr>
          <a:xfrm>
            <a:off x="553591" y="1025725"/>
            <a:ext cx="5929707"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87397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Speaker_Extra Space">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735"/>
            <a:ext cx="9144000" cy="5143500"/>
          </a:xfrm>
          <a:prstGeom prst="rect">
            <a:avLst/>
          </a:prstGeom>
        </p:spPr>
      </p:pic>
      <p:sp>
        <p:nvSpPr>
          <p:cNvPr id="3075" name="Rectangle 3"/>
          <p:cNvSpPr>
            <a:spLocks noGrp="1" noChangeArrowheads="1"/>
          </p:cNvSpPr>
          <p:nvPr>
            <p:ph type="subTitle" idx="1" hasCustomPrompt="1"/>
          </p:nvPr>
        </p:nvSpPr>
        <p:spPr>
          <a:xfrm>
            <a:off x="552920" y="2326044"/>
            <a:ext cx="7964716" cy="451406"/>
          </a:xfrm>
        </p:spPr>
        <p:txBody>
          <a:bodyPr wrap="square" bIns="0" anchor="t">
            <a:spAutoFit/>
          </a:bodyPr>
          <a:lstStyle>
            <a:lvl1pPr marL="0" indent="0" algn="l">
              <a:spcBef>
                <a:spcPts val="400"/>
              </a:spcBef>
              <a:buFontTx/>
              <a:buNone/>
              <a:defRPr sz="1400" b="1">
                <a:solidFill>
                  <a:schemeClr val="tx1"/>
                </a:solidFill>
                <a:latin typeface="Arial"/>
                <a:cs typeface="Arial"/>
              </a:defRPr>
            </a:lvl1pPr>
            <a:lvl2pPr marL="0" indent="0">
              <a:spcBef>
                <a:spcPts val="400"/>
              </a:spcBef>
              <a:buNone/>
              <a:defRPr sz="1200" baseline="0"/>
            </a:lvl2pPr>
          </a:lstStyle>
          <a:p>
            <a:r>
              <a:rPr lang="en-US" dirty="0"/>
              <a:t>Speaker</a:t>
            </a:r>
          </a:p>
          <a:p>
            <a:pPr lvl="1"/>
            <a:r>
              <a:rPr lang="en-US" dirty="0"/>
              <a:t>Institution</a:t>
            </a:r>
          </a:p>
        </p:txBody>
      </p:sp>
      <p:sp>
        <p:nvSpPr>
          <p:cNvPr id="3" name="Text Placeholder 2"/>
          <p:cNvSpPr>
            <a:spLocks noGrp="1"/>
          </p:cNvSpPr>
          <p:nvPr>
            <p:ph type="body" sz="quarter" idx="10" hasCustomPrompt="1"/>
          </p:nvPr>
        </p:nvSpPr>
        <p:spPr>
          <a:xfrm>
            <a:off x="553591" y="1025725"/>
            <a:ext cx="7964045"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558601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descr="final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 name="Text Placeholder 2"/>
          <p:cNvSpPr>
            <a:spLocks noGrp="1"/>
          </p:cNvSpPr>
          <p:nvPr>
            <p:ph type="body" sz="quarter" idx="10" hasCustomPrompt="1"/>
          </p:nvPr>
        </p:nvSpPr>
        <p:spPr>
          <a:xfrm>
            <a:off x="2787650" y="1259360"/>
            <a:ext cx="3566642" cy="1112108"/>
          </a:xfrm>
        </p:spPr>
        <p:txBody>
          <a:bodyPr anchor="t"/>
          <a:lstStyle>
            <a:lvl1pPr algn="ctr">
              <a:lnSpc>
                <a:spcPct val="90000"/>
              </a:lnSpc>
              <a:spcBef>
                <a:spcPts val="1000"/>
              </a:spcBef>
              <a:defRPr sz="4000" b="1">
                <a:solidFill>
                  <a:schemeClr val="accent1"/>
                </a:solidFill>
                <a:latin typeface="Roboto Regular"/>
                <a:cs typeface="Roboto Regular"/>
              </a:defRPr>
            </a:lvl1pPr>
            <a:lvl2pPr marL="0" indent="0" algn="ctr">
              <a:spcBef>
                <a:spcPts val="1000"/>
              </a:spcBef>
              <a:buNone/>
              <a:defRPr sz="2400" b="0">
                <a:solidFill>
                  <a:schemeClr val="accent2"/>
                </a:solidFill>
                <a:latin typeface="Roboto Light"/>
                <a:cs typeface="Roboto Light"/>
              </a:defRPr>
            </a:lvl2pPr>
          </a:lstStyle>
          <a:p>
            <a:pPr lvl="0"/>
            <a:r>
              <a:rPr lang="en-US" dirty="0"/>
              <a:t>Title</a:t>
            </a:r>
          </a:p>
          <a:p>
            <a:pPr lvl="1"/>
            <a:r>
              <a:rPr lang="en-US" dirty="0"/>
              <a:t>Subtitle</a:t>
            </a:r>
          </a:p>
        </p:txBody>
      </p:sp>
      <p:pic>
        <p:nvPicPr>
          <p:cNvPr id="7" name="Picture 6"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75838" y="384421"/>
            <a:ext cx="1132702" cy="287299"/>
          </a:xfrm>
          <a:prstGeom prst="rect">
            <a:avLst/>
          </a:prstGeom>
        </p:spPr>
      </p:pic>
    </p:spTree>
    <p:extLst>
      <p:ext uri="{BB962C8B-B14F-4D97-AF65-F5344CB8AC3E}">
        <p14:creationId xmlns:p14="http://schemas.microsoft.com/office/powerpoint/2010/main" val="2642233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Title 26"/>
          <p:cNvSpPr>
            <a:spLocks noGrp="1"/>
          </p:cNvSpPr>
          <p:nvPr>
            <p:ph type="title"/>
          </p:nvPr>
        </p:nvSpPr>
        <p:spPr>
          <a:xfrm>
            <a:off x="547730" y="389212"/>
            <a:ext cx="6783946" cy="333425"/>
          </a:xfrm>
        </p:spPr>
        <p:txBody>
          <a:bodyPr/>
          <a:lstStyle/>
          <a:p>
            <a:r>
              <a:rPr lang="en-US" dirty="0"/>
              <a:t>Click to edit Master title style</a:t>
            </a:r>
          </a:p>
        </p:txBody>
      </p:sp>
      <p:sp>
        <p:nvSpPr>
          <p:cNvPr id="3" name="Content Placeholder 2"/>
          <p:cNvSpPr>
            <a:spLocks noGrp="1"/>
          </p:cNvSpPr>
          <p:nvPr>
            <p:ph sz="quarter" idx="12"/>
          </p:nvPr>
        </p:nvSpPr>
        <p:spPr>
          <a:xfrm>
            <a:off x="547077" y="939255"/>
            <a:ext cx="8056358" cy="3570961"/>
          </a:xfrm>
        </p:spPr>
        <p:txBody>
          <a:bodyPr/>
          <a:lstStyle>
            <a:lvl1pPr>
              <a:spcBef>
                <a:spcPts val="12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0"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159414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079" y="389211"/>
            <a:ext cx="6784599" cy="333425"/>
          </a:xfr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4"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314384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1" y="945768"/>
            <a:ext cx="3924339" cy="3564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3" y="945768"/>
            <a:ext cx="3924339" cy="3564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238393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a:xfrm>
            <a:off x="552658" y="382696"/>
            <a:ext cx="6772155" cy="333425"/>
          </a:xfrm>
        </p:spPr>
        <p:txBody>
          <a:bodyPr/>
          <a:lstStyle/>
          <a:p>
            <a:r>
              <a:rPr lang="en-US" dirty="0"/>
              <a:t>Click to edit Master title style</a:t>
            </a:r>
          </a:p>
        </p:txBody>
      </p:sp>
      <p:sp>
        <p:nvSpPr>
          <p:cNvPr id="9" name="Content Placeholder 8"/>
          <p:cNvSpPr>
            <a:spLocks noGrp="1"/>
          </p:cNvSpPr>
          <p:nvPr>
            <p:ph sz="quarter" idx="12"/>
          </p:nvPr>
        </p:nvSpPr>
        <p:spPr>
          <a:xfrm>
            <a:off x="556054" y="939255"/>
            <a:ext cx="2543762" cy="3570961"/>
          </a:xfrm>
        </p:spPr>
        <p:txBody>
          <a:bodyPr/>
          <a:lstStyle>
            <a:lvl1pPr>
              <a:defRPr sz="2000"/>
            </a:lvl1pPr>
            <a:lvl2pPr>
              <a:defRPr sz="1600"/>
            </a:lvl2pPr>
            <a:lvl3pPr>
              <a:defRPr sz="1400"/>
            </a:lvl3pPr>
            <a:lvl4pPr>
              <a:defRPr sz="12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3"/>
          </p:nvPr>
        </p:nvSpPr>
        <p:spPr>
          <a:xfrm>
            <a:off x="3280712" y="939255"/>
            <a:ext cx="2543762" cy="3570961"/>
          </a:xfrm>
        </p:spPr>
        <p:txBody>
          <a:bodyPr/>
          <a:lstStyle>
            <a:lvl1pPr>
              <a:defRPr sz="20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6024546" y="939255"/>
            <a:ext cx="2543762" cy="3570961"/>
          </a:xfrm>
        </p:spPr>
        <p:txBody>
          <a:bodyPr/>
          <a:lstStyle>
            <a:lvl1pPr>
              <a:defRPr sz="20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2"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2138395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Rows">
    <p:spTree>
      <p:nvGrpSpPr>
        <p:cNvPr id="1" name=""/>
        <p:cNvGrpSpPr/>
        <p:nvPr/>
      </p:nvGrpSpPr>
      <p:grpSpPr>
        <a:xfrm>
          <a:off x="0" y="0"/>
          <a:ext cx="0" cy="0"/>
          <a:chOff x="0" y="0"/>
          <a:chExt cx="0" cy="0"/>
        </a:xfrm>
      </p:grpSpPr>
      <p:sp>
        <p:nvSpPr>
          <p:cNvPr id="2" name="Title 1"/>
          <p:cNvSpPr>
            <a:spLocks noGrp="1"/>
          </p:cNvSpPr>
          <p:nvPr>
            <p:ph type="title"/>
          </p:nvPr>
        </p:nvSpPr>
        <p:spPr>
          <a:xfrm>
            <a:off x="552657" y="382696"/>
            <a:ext cx="6779020" cy="333425"/>
          </a:xfrm>
        </p:spPr>
        <p:txBody>
          <a:bodyPr/>
          <a:lstStyle/>
          <a:p>
            <a:r>
              <a:rPr lang="en-US" dirty="0"/>
              <a:t>Click to edit Master title style</a:t>
            </a:r>
          </a:p>
        </p:txBody>
      </p:sp>
      <p:sp>
        <p:nvSpPr>
          <p:cNvPr id="9" name="Content Placeholder 8"/>
          <p:cNvSpPr>
            <a:spLocks noGrp="1"/>
          </p:cNvSpPr>
          <p:nvPr>
            <p:ph sz="quarter" idx="12"/>
          </p:nvPr>
        </p:nvSpPr>
        <p:spPr>
          <a:xfrm>
            <a:off x="556054" y="939257"/>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2"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8" name="Content Placeholder 8"/>
          <p:cNvSpPr>
            <a:spLocks noGrp="1"/>
          </p:cNvSpPr>
          <p:nvPr>
            <p:ph sz="quarter" idx="13"/>
          </p:nvPr>
        </p:nvSpPr>
        <p:spPr>
          <a:xfrm>
            <a:off x="557427" y="2169441"/>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8"/>
          <p:cNvSpPr>
            <a:spLocks noGrp="1"/>
          </p:cNvSpPr>
          <p:nvPr>
            <p:ph sz="quarter" idx="14"/>
          </p:nvPr>
        </p:nvSpPr>
        <p:spPr>
          <a:xfrm>
            <a:off x="558800" y="3413355"/>
            <a:ext cx="8031892" cy="1069403"/>
          </a:xfrm>
        </p:spPr>
        <p:txBody>
          <a:bodyPr/>
          <a:lstStyle>
            <a:lvl1pPr>
              <a:defRPr sz="1600"/>
            </a:lvl1pPr>
            <a:lvl2pPr>
              <a:defRPr sz="1200"/>
            </a:lvl2pPr>
            <a:lvl3pPr>
              <a:defRPr sz="1100"/>
            </a:lvl3pPr>
            <a:lvl4pPr>
              <a:defRPr sz="105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701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1" y="1558325"/>
            <a:ext cx="3924339" cy="2951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3" y="1558325"/>
            <a:ext cx="3924339" cy="2951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6" name="Text Placeholder 5"/>
          <p:cNvSpPr>
            <a:spLocks noGrp="1"/>
          </p:cNvSpPr>
          <p:nvPr>
            <p:ph type="body" sz="quarter" idx="14"/>
          </p:nvPr>
        </p:nvSpPr>
        <p:spPr>
          <a:xfrm>
            <a:off x="4640650" y="947867"/>
            <a:ext cx="3919839" cy="603592"/>
          </a:xfrm>
        </p:spPr>
        <p:txBody>
          <a:bodyPr/>
          <a:lstStyle>
            <a:lvl1pPr>
              <a:defRPr sz="2000" b="1"/>
            </a:lvl1pPr>
          </a:lstStyle>
          <a:p>
            <a:pPr lvl="0"/>
            <a:r>
              <a:rPr lang="en-US" dirty="0"/>
              <a:t>Click to edit Master text styles</a:t>
            </a:r>
          </a:p>
        </p:txBody>
      </p:sp>
      <p:sp>
        <p:nvSpPr>
          <p:cNvPr id="12" name="Text Placeholder 5"/>
          <p:cNvSpPr>
            <a:spLocks noGrp="1"/>
          </p:cNvSpPr>
          <p:nvPr>
            <p:ph type="body" sz="quarter" idx="15"/>
          </p:nvPr>
        </p:nvSpPr>
        <p:spPr>
          <a:xfrm>
            <a:off x="550563" y="949239"/>
            <a:ext cx="3919839" cy="603592"/>
          </a:xfrm>
        </p:spPr>
        <p:txBody>
          <a:bodyPr/>
          <a:lstStyle>
            <a:lvl1pPr>
              <a:defRPr sz="2000" b="1"/>
            </a:lvl1pPr>
          </a:lstStyle>
          <a:p>
            <a:pPr lvl="0"/>
            <a:r>
              <a:rPr lang="en-US" dirty="0"/>
              <a:t>Click to edit Master text styles</a:t>
            </a:r>
          </a:p>
        </p:txBody>
      </p:sp>
    </p:spTree>
    <p:extLst>
      <p:ext uri="{BB962C8B-B14F-4D97-AF65-F5344CB8AC3E}">
        <p14:creationId xmlns:p14="http://schemas.microsoft.com/office/powerpoint/2010/main" val="887193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45" y="382696"/>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80" y="1853515"/>
            <a:ext cx="2905798" cy="2656701"/>
          </a:xfrm>
        </p:spPr>
        <p:txBody>
          <a:bodyPr/>
          <a:lstStyle>
            <a:lvl1pPr>
              <a:defRPr sz="1600"/>
            </a:lvl1pPr>
            <a:lvl2pPr>
              <a:defRPr sz="1200"/>
            </a:lvl2pPr>
            <a:lvl3pPr>
              <a:defRPr sz="11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12" name="Text Placeholder 5"/>
          <p:cNvSpPr>
            <a:spLocks noGrp="1"/>
          </p:cNvSpPr>
          <p:nvPr>
            <p:ph type="body" sz="quarter" idx="15"/>
          </p:nvPr>
        </p:nvSpPr>
        <p:spPr>
          <a:xfrm>
            <a:off x="550562" y="949238"/>
            <a:ext cx="2902466" cy="904275"/>
          </a:xfrm>
        </p:spPr>
        <p:txBody>
          <a:bodyPr/>
          <a:lstStyle>
            <a:lvl1pPr>
              <a:defRPr sz="1800" b="1"/>
            </a:lvl1pPr>
          </a:lstStyle>
          <a:p>
            <a:pPr lvl="0"/>
            <a:r>
              <a:rPr lang="en-US" dirty="0"/>
              <a:t>Click to edit Master text styles</a:t>
            </a:r>
          </a:p>
        </p:txBody>
      </p:sp>
      <p:sp>
        <p:nvSpPr>
          <p:cNvPr id="4" name="Content Placeholder 3"/>
          <p:cNvSpPr>
            <a:spLocks noGrp="1"/>
          </p:cNvSpPr>
          <p:nvPr>
            <p:ph sz="quarter" idx="16"/>
          </p:nvPr>
        </p:nvSpPr>
        <p:spPr>
          <a:xfrm>
            <a:off x="3624651" y="947351"/>
            <a:ext cx="4963297" cy="35628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48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5" descr="presenter version2.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Text Placeholder 2"/>
          <p:cNvSpPr>
            <a:spLocks noGrp="1"/>
          </p:cNvSpPr>
          <p:nvPr>
            <p:ph type="body" sz="quarter" idx="10" hasCustomPrompt="1"/>
          </p:nvPr>
        </p:nvSpPr>
        <p:spPr>
          <a:xfrm>
            <a:off x="2787650" y="1259360"/>
            <a:ext cx="3566642" cy="1112108"/>
          </a:xfrm>
        </p:spPr>
        <p:txBody>
          <a:bodyPr anchor="t"/>
          <a:lstStyle>
            <a:lvl1pPr algn="ctr">
              <a:lnSpc>
                <a:spcPct val="90000"/>
              </a:lnSpc>
              <a:spcBef>
                <a:spcPts val="1000"/>
              </a:spcBef>
              <a:defRPr sz="4000" b="1">
                <a:solidFill>
                  <a:schemeClr val="accent1"/>
                </a:solidFill>
                <a:latin typeface="+mj-lt"/>
                <a:cs typeface="Roboto Regular"/>
              </a:defRPr>
            </a:lvl1pPr>
            <a:lvl2pPr marL="0" indent="0" algn="ctr">
              <a:spcBef>
                <a:spcPts val="1000"/>
              </a:spcBef>
              <a:buNone/>
              <a:defRPr sz="2400" b="0">
                <a:solidFill>
                  <a:schemeClr val="tx1"/>
                </a:solidFill>
                <a:latin typeface="+mj-lt"/>
                <a:cs typeface="Roboto Light"/>
              </a:defRPr>
            </a:lvl2pPr>
          </a:lstStyle>
          <a:p>
            <a:pPr lvl="0"/>
            <a:r>
              <a:rPr lang="en-US" dirty="0"/>
              <a:t>Title</a:t>
            </a:r>
          </a:p>
          <a:p>
            <a:pPr lvl="1"/>
            <a:r>
              <a:rPr lang="en-US" dirty="0"/>
              <a:t>Subtitle</a:t>
            </a:r>
          </a:p>
        </p:txBody>
      </p:sp>
      <p:pic>
        <p:nvPicPr>
          <p:cNvPr id="7" name="Picture 6"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extLst>
      <p:ext uri="{BB962C8B-B14F-4D97-AF65-F5344CB8AC3E}">
        <p14:creationId xmlns:p14="http://schemas.microsoft.com/office/powerpoint/2010/main" val="817310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44" y="382696"/>
            <a:ext cx="6778668" cy="333425"/>
          </a:xfrm>
        </p:spPr>
        <p:txBody>
          <a:bodyPr/>
          <a:lstStyle/>
          <a:p>
            <a:r>
              <a:rPr lang="en-US" dirty="0"/>
              <a:t>Click to edit Master title style</a:t>
            </a:r>
          </a:p>
        </p:txBody>
      </p:sp>
      <p:sp>
        <p:nvSpPr>
          <p:cNvPr id="8" name="Content Placeholder 7"/>
          <p:cNvSpPr>
            <a:spLocks noGrp="1"/>
          </p:cNvSpPr>
          <p:nvPr>
            <p:ph sz="quarter" idx="12"/>
          </p:nvPr>
        </p:nvSpPr>
        <p:spPr>
          <a:xfrm>
            <a:off x="547080" y="1853515"/>
            <a:ext cx="2905798" cy="2656701"/>
          </a:xfrm>
        </p:spPr>
        <p:txBody>
          <a:bodyPr/>
          <a:lstStyle>
            <a:lvl1pPr>
              <a:defRPr sz="1600"/>
            </a:lvl1pPr>
            <a:lvl2pPr>
              <a:defRPr sz="1200"/>
            </a:lvl2pPr>
            <a:lvl3pPr>
              <a:defRPr sz="11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
        <p:nvSpPr>
          <p:cNvPr id="12" name="Text Placeholder 5"/>
          <p:cNvSpPr>
            <a:spLocks noGrp="1"/>
          </p:cNvSpPr>
          <p:nvPr>
            <p:ph type="body" sz="quarter" idx="15"/>
          </p:nvPr>
        </p:nvSpPr>
        <p:spPr>
          <a:xfrm>
            <a:off x="550562" y="949238"/>
            <a:ext cx="2902466" cy="904275"/>
          </a:xfrm>
        </p:spPr>
        <p:txBody>
          <a:bodyPr/>
          <a:lstStyle>
            <a:lvl1pPr>
              <a:defRPr sz="1800" b="1"/>
            </a:lvl1pPr>
          </a:lstStyle>
          <a:p>
            <a:pPr lvl="0"/>
            <a:r>
              <a:rPr lang="en-US" dirty="0"/>
              <a:t>Click to edit Master text styles</a:t>
            </a:r>
          </a:p>
        </p:txBody>
      </p:sp>
      <p:sp>
        <p:nvSpPr>
          <p:cNvPr id="5" name="Picture Placeholder 4"/>
          <p:cNvSpPr>
            <a:spLocks noGrp="1"/>
          </p:cNvSpPr>
          <p:nvPr>
            <p:ph type="pic" sz="quarter" idx="17"/>
          </p:nvPr>
        </p:nvSpPr>
        <p:spPr>
          <a:xfrm>
            <a:off x="3625250" y="947351"/>
            <a:ext cx="4962697" cy="3562865"/>
          </a:xfrm>
        </p:spPr>
        <p:txBody>
          <a:bodyPr/>
          <a:lstStyle/>
          <a:p>
            <a:endParaRPr lang="en-US"/>
          </a:p>
        </p:txBody>
      </p:sp>
    </p:spTree>
    <p:extLst>
      <p:ext uri="{BB962C8B-B14F-4D97-AF65-F5344CB8AC3E}">
        <p14:creationId xmlns:p14="http://schemas.microsoft.com/office/powerpoint/2010/main" val="11797462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0" y="0"/>
            <a:ext cx="9144000" cy="5143500"/>
          </a:xfrm>
          <a:prstGeom prst="rect">
            <a:avLst/>
          </a:prstGeom>
          <a:solidFill>
            <a:schemeClr val="bg1"/>
          </a:solidFill>
          <a:ln>
            <a:noFill/>
          </a:ln>
        </p:spPr>
        <p:txBody>
          <a:bodyPr wrap="none" anchor="ctr"/>
          <a:lstStyle/>
          <a:p>
            <a:endParaRPr lang="en-US">
              <a:solidFill>
                <a:srgbClr val="000000"/>
              </a:solidFill>
              <a:latin typeface="Calibri" pitchFamily="34" charset="0"/>
              <a:ea typeface="MS PGothic" pitchFamily="34" charset="-128"/>
            </a:endParaRPr>
          </a:p>
        </p:txBody>
      </p:sp>
    </p:spTree>
    <p:extLst>
      <p:ext uri="{BB962C8B-B14F-4D97-AF65-F5344CB8AC3E}">
        <p14:creationId xmlns:p14="http://schemas.microsoft.com/office/powerpoint/2010/main" val="257014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bout AMIA">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41" y="4870451"/>
            <a:ext cx="4235411" cy="103201"/>
          </a:xfrm>
        </p:spPr>
        <p:txBody>
          <a:bodyPr/>
          <a:lstStyle>
            <a:lvl1pPr>
              <a:defRPr>
                <a:solidFill>
                  <a:schemeClr val="accent2"/>
                </a:solidFill>
              </a:defRPr>
            </a:lvl1pPr>
          </a:lstStyle>
          <a:p>
            <a:r>
              <a:rPr lang="en-US"/>
              <a:t>AMIA 2024 Informatics Summit  |   amia.org</a:t>
            </a:r>
            <a:endParaRPr lang="en-US" dirty="0"/>
          </a:p>
        </p:txBody>
      </p:sp>
      <p:pic>
        <p:nvPicPr>
          <p:cNvPr id="15" name="Picture 14"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16" name="Picture 15" descr="f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54880" y="2744718"/>
            <a:ext cx="90084" cy="173533"/>
          </a:xfrm>
          <a:prstGeom prst="rect">
            <a:avLst/>
          </a:prstGeom>
        </p:spPr>
      </p:pic>
      <p:sp>
        <p:nvSpPr>
          <p:cNvPr id="17" name="Rectangle 16"/>
          <p:cNvSpPr/>
          <p:nvPr userDrawn="1"/>
        </p:nvSpPr>
        <p:spPr>
          <a:xfrm>
            <a:off x="5888741" y="2688535"/>
            <a:ext cx="2014774" cy="2118529"/>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r>
              <a:rPr lang="en-US" sz="1600" b="0" baseline="0" dirty="0">
                <a:solidFill>
                  <a:schemeClr val="tx1"/>
                </a:solidFill>
                <a:latin typeface="+mn-lt"/>
              </a:rPr>
              <a:t> i</a:t>
            </a:r>
            <a:r>
              <a:rPr lang="en-US" sz="1600" b="0" dirty="0">
                <a:solidFill>
                  <a:schemeClr val="tx1"/>
                </a:solidFill>
                <a:latin typeface="+mn-lt"/>
              </a:rPr>
              <a:t>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1" kern="1200" dirty="0">
                <a:solidFill>
                  <a:schemeClr val="tx1"/>
                </a:solidFill>
                <a:latin typeface="Arial" pitchFamily="34" charset="0"/>
                <a:ea typeface="MS PGothic" pitchFamily="34" charset="-128"/>
                <a:cs typeface="Roboto Regular"/>
              </a:rPr>
              <a:t>www.amia.org</a:t>
            </a:r>
            <a:endParaRPr lang="en-US" sz="1600" b="1" kern="1200" dirty="0">
              <a:solidFill>
                <a:schemeClr val="accent1"/>
              </a:solidFill>
              <a:latin typeface="Arial" pitchFamily="34" charset="0"/>
              <a:ea typeface="MS PGothic" pitchFamily="34" charset="-128"/>
              <a:cs typeface="Roboto Regular"/>
            </a:endParaRPr>
          </a:p>
          <a:p>
            <a:pPr>
              <a:spcBef>
                <a:spcPts val="1000"/>
              </a:spcBef>
            </a:pPr>
            <a:r>
              <a:rPr lang="en-US" sz="1600" b="1" kern="1200" dirty="0">
                <a:solidFill>
                  <a:schemeClr val="accent1"/>
                </a:solidFill>
                <a:latin typeface="Arial" pitchFamily="34" charset="0"/>
                <a:ea typeface="MS PGothic" pitchFamily="34" charset="-128"/>
                <a:cs typeface="Roboto Regular"/>
              </a:rPr>
              <a:t>#</a:t>
            </a:r>
            <a:r>
              <a:rPr lang="en-US" sz="1600" b="1" kern="1200" dirty="0" err="1">
                <a:solidFill>
                  <a:schemeClr val="accent1"/>
                </a:solidFill>
                <a:latin typeface="Arial" pitchFamily="34" charset="0"/>
                <a:ea typeface="MS PGothic" pitchFamily="34" charset="-128"/>
                <a:cs typeface="Roboto Regular"/>
              </a:rPr>
              <a:t>WhyInformatics</a:t>
            </a:r>
            <a:endParaRPr lang="en-US" sz="1600" b="1" kern="1200" dirty="0">
              <a:solidFill>
                <a:schemeClr val="accent1"/>
              </a:solidFill>
              <a:latin typeface="Arial" pitchFamily="34" charset="0"/>
              <a:ea typeface="MS PGothic" pitchFamily="34" charset="-128"/>
              <a:cs typeface="Roboto Regular"/>
            </a:endParaRPr>
          </a:p>
        </p:txBody>
      </p:sp>
      <p:pic>
        <p:nvPicPr>
          <p:cNvPr id="20" name="Picture 19" descr="twitter-xxl.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610018" y="3103171"/>
            <a:ext cx="185955" cy="185955"/>
          </a:xfrm>
          <a:prstGeom prst="rect">
            <a:avLst/>
          </a:prstGeom>
        </p:spPr>
      </p:pic>
      <p:pic>
        <p:nvPicPr>
          <p:cNvPr id="21" name="Picture 20" descr="linkedin-512.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624656" y="3464687"/>
            <a:ext cx="150537" cy="150537"/>
          </a:xfrm>
          <a:prstGeom prst="rect">
            <a:avLst/>
          </a:prstGeom>
        </p:spPr>
      </p:pic>
      <p:sp>
        <p:nvSpPr>
          <p:cNvPr id="2" name="TextBox 1"/>
          <p:cNvSpPr txBox="1"/>
          <p:nvPr userDrawn="1"/>
        </p:nvSpPr>
        <p:spPr>
          <a:xfrm>
            <a:off x="545353" y="2689413"/>
            <a:ext cx="4235823" cy="1723549"/>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ts val="120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Roboto Regular"/>
                <a:ea typeface="MS PGothic" pitchFamily="34" charset="-128"/>
                <a:cs typeface="Roboto Regular"/>
              </a:rPr>
              <a:t>AMIA is the professional home for more than 5,400 informatics professionals, representing frontline clinicians, researchers, public health experts and educators who bring meaning to data, manage information and generate new knowledge across the research and healthcare enterprise.</a:t>
            </a:r>
          </a:p>
        </p:txBody>
      </p:sp>
      <p:pic>
        <p:nvPicPr>
          <p:cNvPr id="6" name="Picture 5"/>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5614474" y="3861079"/>
            <a:ext cx="179290" cy="126131"/>
          </a:xfrm>
          <a:prstGeom prst="rect">
            <a:avLst/>
          </a:prstGeom>
        </p:spPr>
      </p:pic>
    </p:spTree>
    <p:extLst>
      <p:ext uri="{BB962C8B-B14F-4D97-AF65-F5344CB8AC3E}">
        <p14:creationId xmlns:p14="http://schemas.microsoft.com/office/powerpoint/2010/main" val="2919299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out AMIA_Presenter">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2" name="Title 1"/>
          <p:cNvSpPr>
            <a:spLocks noGrp="1"/>
          </p:cNvSpPr>
          <p:nvPr>
            <p:ph type="title"/>
          </p:nvPr>
        </p:nvSpPr>
        <p:spPr>
          <a:xfrm>
            <a:off x="547081" y="2687934"/>
            <a:ext cx="4234470" cy="307777"/>
          </a:xfrm>
        </p:spPr>
        <p:txBody>
          <a:bodyPr anchor="ctr"/>
          <a:lstStyle>
            <a:lvl1pPr>
              <a:defRPr sz="240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41" y="4870451"/>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2" y="3000379"/>
            <a:ext cx="4237011" cy="370418"/>
          </a:xfrm>
        </p:spPr>
        <p:txBody>
          <a:bodyPr anchor="ctr"/>
          <a:lstStyle>
            <a:lvl1pPr>
              <a:defRPr sz="1800"/>
            </a:lvl1pPr>
          </a:lstStyle>
          <a:p>
            <a:pPr lvl="0"/>
            <a:r>
              <a:rPr lang="en-US" dirty="0"/>
              <a:t>Click to edit Master text styles</a:t>
            </a:r>
          </a:p>
        </p:txBody>
      </p:sp>
      <p:sp>
        <p:nvSpPr>
          <p:cNvPr id="9" name="Text Placeholder 8"/>
          <p:cNvSpPr>
            <a:spLocks noGrp="1"/>
          </p:cNvSpPr>
          <p:nvPr>
            <p:ph type="body" sz="quarter" idx="13" hasCustomPrompt="1"/>
          </p:nvPr>
        </p:nvSpPr>
        <p:spPr>
          <a:xfrm>
            <a:off x="546102" y="3373686"/>
            <a:ext cx="4237011" cy="304028"/>
          </a:xfrm>
        </p:spPr>
        <p:txBody>
          <a:bodyPr anchor="ctr"/>
          <a:lstStyle>
            <a:lvl1pPr algn="l">
              <a:defRPr sz="1200">
                <a:solidFill>
                  <a:schemeClr val="accent2"/>
                </a:solidFill>
              </a:defRPr>
            </a:lvl1pPr>
          </a:lstStyle>
          <a:p>
            <a:pPr lvl="0"/>
            <a:r>
              <a:rPr lang="en-US" dirty="0"/>
              <a:t>CLICK TO EDIT MASTER TEXT STYLES</a:t>
            </a:r>
          </a:p>
        </p:txBody>
      </p:sp>
      <p:sp>
        <p:nvSpPr>
          <p:cNvPr id="11" name="Text Placeholder 10"/>
          <p:cNvSpPr>
            <a:spLocks noGrp="1"/>
          </p:cNvSpPr>
          <p:nvPr>
            <p:ph type="body" sz="quarter" idx="14"/>
          </p:nvPr>
        </p:nvSpPr>
        <p:spPr>
          <a:xfrm>
            <a:off x="546102" y="3963175"/>
            <a:ext cx="4237011" cy="311150"/>
          </a:xfrm>
        </p:spPr>
        <p:txBody>
          <a:bodyPr anchor="ctr"/>
          <a:lstStyle>
            <a:lvl1pPr>
              <a:defRPr sz="1200" b="1">
                <a:solidFill>
                  <a:schemeClr val="accent1"/>
                </a:solidFill>
              </a:defRPr>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54880" y="2744718"/>
            <a:ext cx="90084" cy="173533"/>
          </a:xfrm>
          <a:prstGeom prst="rect">
            <a:avLst/>
          </a:prstGeom>
        </p:spPr>
      </p:pic>
      <p:sp>
        <p:nvSpPr>
          <p:cNvPr id="8" name="Rectangle 7"/>
          <p:cNvSpPr/>
          <p:nvPr userDrawn="1"/>
        </p:nvSpPr>
        <p:spPr>
          <a:xfrm>
            <a:off x="5888741" y="2688535"/>
            <a:ext cx="2014774" cy="2118529"/>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AMIA</a:t>
            </a:r>
            <a:r>
              <a:rPr lang="en-US" sz="1600" b="0" baseline="0" dirty="0">
                <a:solidFill>
                  <a:schemeClr val="tx1"/>
                </a:solidFill>
                <a:latin typeface="+mn-lt"/>
              </a:rPr>
              <a:t> i</a:t>
            </a:r>
            <a:r>
              <a:rPr lang="en-US" sz="1600" b="0" dirty="0">
                <a:solidFill>
                  <a:schemeClr val="tx1"/>
                </a:solidFill>
                <a:latin typeface="+mn-lt"/>
              </a:rPr>
              <a:t>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1" kern="1200" dirty="0">
                <a:solidFill>
                  <a:schemeClr val="tx1"/>
                </a:solidFill>
                <a:latin typeface="Arial" pitchFamily="34" charset="0"/>
                <a:ea typeface="MS PGothic" pitchFamily="34" charset="-128"/>
                <a:cs typeface="Roboto Regular"/>
              </a:rPr>
              <a:t>www.amia.org</a:t>
            </a:r>
            <a:endParaRPr lang="en-US" sz="1600" b="1" kern="1200" dirty="0">
              <a:solidFill>
                <a:schemeClr val="accent1"/>
              </a:solidFill>
              <a:latin typeface="Arial" pitchFamily="34" charset="0"/>
              <a:ea typeface="MS PGothic" pitchFamily="34" charset="-128"/>
              <a:cs typeface="Roboto Regular"/>
            </a:endParaRPr>
          </a:p>
          <a:p>
            <a:pPr>
              <a:spcBef>
                <a:spcPts val="1000"/>
              </a:spcBef>
            </a:pPr>
            <a:r>
              <a:rPr lang="en-US" sz="1600" b="1" kern="1200" dirty="0">
                <a:solidFill>
                  <a:schemeClr val="accent1"/>
                </a:solidFill>
                <a:latin typeface="Arial" pitchFamily="34" charset="0"/>
                <a:ea typeface="MS PGothic" pitchFamily="34" charset="-128"/>
                <a:cs typeface="Roboto Regular"/>
              </a:rPr>
              <a:t>#</a:t>
            </a:r>
            <a:r>
              <a:rPr lang="en-US" sz="1600" b="1" kern="1200" dirty="0" err="1">
                <a:solidFill>
                  <a:schemeClr val="accent1"/>
                </a:solidFill>
                <a:latin typeface="Arial" pitchFamily="34" charset="0"/>
                <a:ea typeface="MS PGothic" pitchFamily="34" charset="-128"/>
                <a:cs typeface="Roboto Regular"/>
              </a:rPr>
              <a:t>WhyInformatics</a:t>
            </a:r>
            <a:endParaRPr lang="en-US" sz="1600" b="1" kern="1200" dirty="0">
              <a:solidFill>
                <a:schemeClr val="accent1"/>
              </a:solidFill>
              <a:latin typeface="Arial" pitchFamily="34" charset="0"/>
              <a:ea typeface="MS PGothic" pitchFamily="34" charset="-128"/>
              <a:cs typeface="Roboto Regular"/>
            </a:endParaRPr>
          </a:p>
        </p:txBody>
      </p:sp>
      <p:pic>
        <p:nvPicPr>
          <p:cNvPr id="10" name="Picture 9" descr="twitter-xxl.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610018" y="3103171"/>
            <a:ext cx="185955" cy="185955"/>
          </a:xfrm>
          <a:prstGeom prst="rect">
            <a:avLst/>
          </a:prstGeom>
        </p:spPr>
      </p:pic>
      <p:pic>
        <p:nvPicPr>
          <p:cNvPr id="18" name="Picture 17" descr="linkedin-512.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624656" y="3464687"/>
            <a:ext cx="150537" cy="150537"/>
          </a:xfrm>
          <a:prstGeom prst="rect">
            <a:avLst/>
          </a:prstGeom>
        </p:spPr>
      </p:pic>
      <p:pic>
        <p:nvPicPr>
          <p:cNvPr id="17" name="Picture 16"/>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5614474" y="3861079"/>
            <a:ext cx="179290" cy="126131"/>
          </a:xfrm>
          <a:prstGeom prst="rect">
            <a:avLst/>
          </a:prstGeom>
        </p:spPr>
      </p:pic>
    </p:spTree>
    <p:extLst>
      <p:ext uri="{BB962C8B-B14F-4D97-AF65-F5344CB8AC3E}">
        <p14:creationId xmlns:p14="http://schemas.microsoft.com/office/powerpoint/2010/main" val="219135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Title 26"/>
          <p:cNvSpPr>
            <a:spLocks noGrp="1"/>
          </p:cNvSpPr>
          <p:nvPr>
            <p:ph type="title"/>
          </p:nvPr>
        </p:nvSpPr>
        <p:spPr>
          <a:xfrm>
            <a:off x="547730" y="389211"/>
            <a:ext cx="6783946" cy="333425"/>
          </a:xfrm>
        </p:spPr>
        <p:txBody>
          <a:bodyPr/>
          <a:lstStyle/>
          <a:p>
            <a:r>
              <a:rPr lang="en-US" dirty="0"/>
              <a:t>Click to edit Master title style</a:t>
            </a:r>
          </a:p>
        </p:txBody>
      </p:sp>
      <p:sp>
        <p:nvSpPr>
          <p:cNvPr id="3" name="Content Placeholder 2"/>
          <p:cNvSpPr>
            <a:spLocks noGrp="1"/>
          </p:cNvSpPr>
          <p:nvPr>
            <p:ph sz="quarter" idx="12"/>
          </p:nvPr>
        </p:nvSpPr>
        <p:spPr>
          <a:xfrm>
            <a:off x="547077" y="939255"/>
            <a:ext cx="8056358" cy="3570961"/>
          </a:xfrm>
        </p:spPr>
        <p:txBody>
          <a:bodyPr/>
          <a:lstStyle>
            <a:lvl1pPr>
              <a:spcBef>
                <a:spcPts val="1200"/>
              </a:spcBef>
              <a:defRPr/>
            </a:lvl1pPr>
            <a:lvl2pPr>
              <a:spcBef>
                <a:spcPts val="600"/>
              </a:spcBef>
              <a:defRPr>
                <a:solidFill>
                  <a:schemeClr val="tx1"/>
                </a:solidFill>
                <a:latin typeface="+mn-lt"/>
              </a:defRPr>
            </a:lvl2pPr>
            <a:lvl3pPr>
              <a:spcBef>
                <a:spcPts val="600"/>
              </a:spcBef>
              <a:defRPr>
                <a:solidFill>
                  <a:schemeClr val="tx1"/>
                </a:solidFill>
                <a:latin typeface="+mn-lt"/>
              </a:defRPr>
            </a:lvl3pPr>
            <a:lvl4pPr>
              <a:spcBef>
                <a:spcPts val="600"/>
              </a:spcBef>
              <a:defRPr>
                <a:solidFill>
                  <a:schemeClr val="tx1"/>
                </a:solidFill>
                <a:latin typeface="+mn-lt"/>
              </a:defRPr>
            </a:lvl4pPr>
            <a:lvl5pPr>
              <a:spcBef>
                <a:spcPts val="600"/>
              </a:spcBef>
              <a:defRPr>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chemeClr val="tx1"/>
                </a:solidFill>
                <a:latin typeface="Roboto Regular"/>
                <a:cs typeface="Roboto Regular"/>
              </a:defRPr>
            </a:lvl1pPr>
          </a:lstStyle>
          <a:p>
            <a:fld id="{42C32FFB-F9AE-46F0-A233-A2E628258990}" type="slidenum">
              <a:rPr lang="en-US" smtClean="0"/>
              <a:pPr/>
              <a:t>‹#›</a:t>
            </a:fld>
            <a:endParaRPr lang="en-US" sz="1000" dirty="0"/>
          </a:p>
        </p:txBody>
      </p:sp>
      <p:sp>
        <p:nvSpPr>
          <p:cNvPr id="10"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chemeClr val="tx1"/>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97800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077" y="389210"/>
            <a:ext cx="6784599" cy="333425"/>
          </a:xfr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4"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4852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6143" y="382695"/>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79"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1"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spTree>
    <p:extLst>
      <p:ext uri="{BB962C8B-B14F-4D97-AF65-F5344CB8AC3E}">
        <p14:creationId xmlns:p14="http://schemas.microsoft.com/office/powerpoint/2010/main" val="18247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2" name="Title 1"/>
          <p:cNvSpPr>
            <a:spLocks noGrp="1"/>
          </p:cNvSpPr>
          <p:nvPr>
            <p:ph type="title"/>
          </p:nvPr>
        </p:nvSpPr>
        <p:spPr>
          <a:xfrm>
            <a:off x="547081" y="2751431"/>
            <a:ext cx="4234470" cy="307777"/>
          </a:xfrm>
        </p:spPr>
        <p:txBody>
          <a:bodyPr anchor="ctr"/>
          <a:lstStyle>
            <a:lvl1pPr>
              <a:defRPr sz="240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0" y="3063876"/>
            <a:ext cx="4237011" cy="370418"/>
          </a:xfrm>
        </p:spPr>
        <p:txBody>
          <a:bodyPr anchor="ctr"/>
          <a:lstStyle>
            <a:lvl1pPr>
              <a:defRPr sz="1800"/>
            </a:lvl1pPr>
          </a:lstStyle>
          <a:p>
            <a:pPr lvl="0"/>
            <a:r>
              <a:rPr lang="en-US" dirty="0"/>
              <a:t>Click to edit Master text styles</a:t>
            </a:r>
          </a:p>
        </p:txBody>
      </p:sp>
      <p:sp>
        <p:nvSpPr>
          <p:cNvPr id="9" name="Text Placeholder 8"/>
          <p:cNvSpPr>
            <a:spLocks noGrp="1"/>
          </p:cNvSpPr>
          <p:nvPr>
            <p:ph type="body" sz="quarter" idx="13" hasCustomPrompt="1"/>
          </p:nvPr>
        </p:nvSpPr>
        <p:spPr>
          <a:xfrm>
            <a:off x="546100" y="3437182"/>
            <a:ext cx="4237011" cy="304028"/>
          </a:xfrm>
        </p:spPr>
        <p:txBody>
          <a:bodyPr anchor="ctr"/>
          <a:lstStyle>
            <a:lvl1pPr algn="l">
              <a:defRPr sz="1200">
                <a:solidFill>
                  <a:schemeClr val="accent2"/>
                </a:solidFill>
              </a:defRPr>
            </a:lvl1pPr>
          </a:lstStyle>
          <a:p>
            <a:pPr lvl="0"/>
            <a:r>
              <a:rPr lang="en-US" dirty="0"/>
              <a:t>CLICK TO EDIT MASTER TEXT STYLES</a:t>
            </a:r>
          </a:p>
        </p:txBody>
      </p:sp>
      <p:sp>
        <p:nvSpPr>
          <p:cNvPr id="11" name="Text Placeholder 10"/>
          <p:cNvSpPr>
            <a:spLocks noGrp="1"/>
          </p:cNvSpPr>
          <p:nvPr>
            <p:ph type="body" sz="quarter" idx="14"/>
          </p:nvPr>
        </p:nvSpPr>
        <p:spPr>
          <a:xfrm>
            <a:off x="546100" y="4026672"/>
            <a:ext cx="4237011" cy="311150"/>
          </a:xfrm>
        </p:spPr>
        <p:txBody>
          <a:bodyPr anchor="ctr"/>
          <a:lstStyle>
            <a:lvl1pPr>
              <a:defRPr sz="1200" b="1">
                <a:solidFill>
                  <a:schemeClr val="accent1"/>
                </a:solidFill>
              </a:defRPr>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383249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2024 Informatics Summit  |   amia.org</a:t>
            </a:r>
            <a:endParaRPr lang="en-US" dirty="0"/>
          </a:p>
        </p:txBody>
      </p:sp>
      <p:sp>
        <p:nvSpPr>
          <p:cNvPr id="7" name="Text Placeholder 6"/>
          <p:cNvSpPr>
            <a:spLocks noGrp="1"/>
          </p:cNvSpPr>
          <p:nvPr>
            <p:ph type="body" sz="quarter" idx="12"/>
          </p:nvPr>
        </p:nvSpPr>
        <p:spPr>
          <a:xfrm>
            <a:off x="546100" y="2373497"/>
            <a:ext cx="4237011" cy="2212676"/>
          </a:xfrm>
        </p:spPr>
        <p:txBody>
          <a:bodyPr anchor="ctr"/>
          <a:lstStyle>
            <a:lvl1pPr>
              <a:defRPr sz="1800"/>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262223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descr="cover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3075" name="Rectangle 3"/>
          <p:cNvSpPr>
            <a:spLocks noGrp="1" noChangeArrowheads="1"/>
          </p:cNvSpPr>
          <p:nvPr>
            <p:ph type="subTitle" idx="1" hasCustomPrompt="1"/>
          </p:nvPr>
        </p:nvSpPr>
        <p:spPr>
          <a:xfrm>
            <a:off x="552920" y="2643161"/>
            <a:ext cx="3093232" cy="215444"/>
          </a:xfrm>
        </p:spPr>
        <p:txBody>
          <a:bodyPr wrap="square" bIns="0" anchor="t">
            <a:spAutoFit/>
          </a:bodyPr>
          <a:lstStyle>
            <a:lvl1pPr marL="0" indent="0" algn="l">
              <a:buFontTx/>
              <a:buNone/>
              <a:defRPr sz="1400" b="0">
                <a:solidFill>
                  <a:schemeClr val="tx1"/>
                </a:solidFill>
                <a:latin typeface="Roboto Regular"/>
                <a:cs typeface="Roboto Regular"/>
              </a:defRPr>
            </a:lvl1pPr>
          </a:lstStyle>
          <a:p>
            <a:r>
              <a:rPr lang="en-US" dirty="0"/>
              <a:t>Date</a:t>
            </a:r>
          </a:p>
        </p:txBody>
      </p:sp>
      <p:sp>
        <p:nvSpPr>
          <p:cNvPr id="3" name="Text Placeholder 2"/>
          <p:cNvSpPr>
            <a:spLocks noGrp="1"/>
          </p:cNvSpPr>
          <p:nvPr>
            <p:ph type="body" sz="quarter" idx="10" hasCustomPrompt="1"/>
          </p:nvPr>
        </p:nvSpPr>
        <p:spPr>
          <a:xfrm>
            <a:off x="553590" y="1297460"/>
            <a:ext cx="4498952" cy="1112108"/>
          </a:xfrm>
        </p:spPr>
        <p:txBody>
          <a:bodyPr anchor="b"/>
          <a:lstStyle>
            <a:lvl1pPr>
              <a:lnSpc>
                <a:spcPct val="90000"/>
              </a:lnSpc>
              <a:spcBef>
                <a:spcPts val="1000"/>
              </a:spcBef>
              <a:defRPr sz="2800" b="1">
                <a:solidFill>
                  <a:schemeClr val="accent1"/>
                </a:solidFill>
                <a:latin typeface="Roboto Regular"/>
                <a:cs typeface="Roboto Regular"/>
              </a:defRPr>
            </a:lvl1pPr>
            <a:lvl2pPr marL="0" indent="0">
              <a:spcBef>
                <a:spcPts val="1000"/>
              </a:spcBef>
              <a:buNone/>
              <a:defRPr sz="1600" b="0">
                <a:solidFill>
                  <a:schemeClr val="accent2"/>
                </a:solidFill>
                <a:latin typeface="Roboto Light"/>
                <a:cs typeface="Roboto Light"/>
              </a:defRPr>
            </a:lvl2pPr>
          </a:lstStyle>
          <a:p>
            <a:pPr lvl="0"/>
            <a:r>
              <a:rPr lang="en-US" dirty="0"/>
              <a:t>Title</a:t>
            </a:r>
          </a:p>
          <a:p>
            <a:pPr lvl="1"/>
            <a:r>
              <a:rPr lang="en-US" dirty="0"/>
              <a:t>Subtitle</a:t>
            </a: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50183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Holding Slide">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descr="holding slid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50971"/>
          </a:xfrm>
          <a:prstGeom prst="rect">
            <a:avLst/>
          </a:prstGeom>
        </p:spPr>
      </p:pic>
      <p:sp>
        <p:nvSpPr>
          <p:cNvPr id="4" name="TextBox 3"/>
          <p:cNvSpPr txBox="1"/>
          <p:nvPr userDrawn="1"/>
        </p:nvSpPr>
        <p:spPr>
          <a:xfrm>
            <a:off x="1472239" y="1360180"/>
            <a:ext cx="5588002" cy="830997"/>
          </a:xfrm>
          <a:prstGeom prst="rect">
            <a:avLst/>
          </a:prstGeom>
          <a:noFill/>
        </p:spPr>
        <p:txBody>
          <a:bodyPr wrap="square" lIns="0" tIns="45720" rIns="0" bIns="45720" rtlCol="0">
            <a:spAutoFit/>
          </a:bodyPr>
          <a:lstStyle/>
          <a:p>
            <a:pPr>
              <a:lnSpc>
                <a:spcPct val="100000"/>
              </a:lnSpc>
            </a:pPr>
            <a:r>
              <a:rPr lang="en-US" sz="2400" b="1" dirty="0">
                <a:solidFill>
                  <a:schemeClr val="accent1"/>
                </a:solidFill>
                <a:latin typeface="Roboto Regular"/>
                <a:cs typeface="Roboto Regular"/>
              </a:rPr>
              <a:t>Discovering</a:t>
            </a:r>
            <a:r>
              <a:rPr lang="en-US" sz="2400" dirty="0">
                <a:solidFill>
                  <a:schemeClr val="accent1"/>
                </a:solidFill>
                <a:latin typeface="Roboto Regular"/>
                <a:cs typeface="Roboto Regular"/>
              </a:rPr>
              <a:t> health insights.</a:t>
            </a:r>
          </a:p>
          <a:p>
            <a:pPr marL="0" marR="0" indent="0" algn="l" defTabSz="914400" rtl="0" eaLnBrk="1" fontAlgn="base" latinLnBrk="0" hangingPunct="1">
              <a:lnSpc>
                <a:spcPct val="100000"/>
              </a:lnSpc>
              <a:spcBef>
                <a:spcPct val="0"/>
              </a:spcBef>
              <a:spcAft>
                <a:spcPct val="0"/>
              </a:spcAft>
              <a:buClrTx/>
              <a:buSzTx/>
              <a:buFontTx/>
              <a:buNone/>
              <a:tabLst/>
              <a:defRPr/>
            </a:pPr>
            <a:r>
              <a:rPr lang="en-US" sz="2400" b="1" dirty="0">
                <a:solidFill>
                  <a:schemeClr val="accent1"/>
                </a:solidFill>
                <a:latin typeface="Roboto Regular"/>
                <a:cs typeface="Roboto Regular"/>
              </a:rPr>
              <a:t>Accelerating </a:t>
            </a:r>
            <a:r>
              <a:rPr lang="en-US" sz="2400" dirty="0">
                <a:solidFill>
                  <a:schemeClr val="accent1"/>
                </a:solidFill>
                <a:latin typeface="Roboto Regular"/>
                <a:cs typeface="Roboto Regular"/>
              </a:rPr>
              <a:t>healthcare</a:t>
            </a:r>
            <a:r>
              <a:rPr lang="en-US" sz="2400" baseline="0" dirty="0">
                <a:solidFill>
                  <a:schemeClr val="accent1"/>
                </a:solidFill>
                <a:latin typeface="Roboto Regular"/>
                <a:cs typeface="Roboto Regular"/>
              </a:rPr>
              <a:t> transformation.</a:t>
            </a:r>
            <a:endParaRPr lang="en-US" sz="2400" dirty="0">
              <a:solidFill>
                <a:schemeClr val="accent1"/>
              </a:solidFill>
              <a:latin typeface="Roboto Regular"/>
              <a:cs typeface="Roboto Regular"/>
            </a:endParaRPr>
          </a:p>
        </p:txBody>
      </p:sp>
      <p:pic>
        <p:nvPicPr>
          <p:cNvPr id="5" name="Picture 4" descr="amia-logo_color.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99775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image" Target="../media/image11.jpe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image" Target="../media/image12.png"/><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jp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Line 9"/>
          <p:cNvSpPr>
            <a:spLocks noChangeShapeType="1"/>
          </p:cNvSpPr>
          <p:nvPr/>
        </p:nvSpPr>
        <p:spPr bwMode="auto">
          <a:xfrm>
            <a:off x="553590" y="787019"/>
            <a:ext cx="8034356" cy="0"/>
          </a:xfrm>
          <a:prstGeom prst="line">
            <a:avLst/>
          </a:prstGeom>
          <a:noFill/>
          <a:ln w="12700" cmpd="sng">
            <a:solidFill>
              <a:schemeClr val="accent2"/>
            </a:solidFill>
            <a:round/>
            <a:headEnd/>
            <a:tailEnd/>
          </a:ln>
        </p:spPr>
        <p:txBody>
          <a:bodyPr wrap="none" anchor="ctr"/>
          <a:lstStyle/>
          <a:p>
            <a:pPr>
              <a:defRPr/>
            </a:pPr>
            <a:endParaRPr lang="en-US">
              <a:latin typeface="Arial" pitchFamily="-109" charset="0"/>
            </a:endParaRPr>
          </a:p>
        </p:txBody>
      </p:sp>
      <p:sp>
        <p:nvSpPr>
          <p:cNvPr id="1028" name="Rectangle 2"/>
          <p:cNvSpPr>
            <a:spLocks noGrp="1" noChangeArrowheads="1"/>
          </p:cNvSpPr>
          <p:nvPr>
            <p:ph type="title"/>
          </p:nvPr>
        </p:nvSpPr>
        <p:spPr bwMode="auto">
          <a:xfrm>
            <a:off x="547080" y="399556"/>
            <a:ext cx="6777732" cy="320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endParaRPr lang="en-US" dirty="0"/>
          </a:p>
        </p:txBody>
      </p:sp>
      <p:sp>
        <p:nvSpPr>
          <p:cNvPr id="1029" name="Rectangle 3"/>
          <p:cNvSpPr>
            <a:spLocks noGrp="1" noChangeArrowheads="1"/>
          </p:cNvSpPr>
          <p:nvPr>
            <p:ph type="body" idx="1"/>
          </p:nvPr>
        </p:nvSpPr>
        <p:spPr bwMode="auto">
          <a:xfrm>
            <a:off x="547078" y="939255"/>
            <a:ext cx="8056359" cy="3570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a:t>
            </a:r>
            <a:r>
              <a:rPr lang="en-US" b="0" dirty="0"/>
              <a:t>ifth level</a:t>
            </a:r>
            <a:endParaRPr kumimoji="0" lang="en-US" sz="1400" b="0" i="0" u="none" strike="noStrike" kern="0" cap="none" spc="0" normalizeH="0" baseline="0" noProof="0" dirty="0">
              <a:ln>
                <a:noFill/>
              </a:ln>
              <a:solidFill>
                <a:srgbClr val="727274"/>
              </a:solidFill>
              <a:effectLst/>
              <a:uLnTx/>
              <a:uFillTx/>
              <a:latin typeface="+mn-lt"/>
              <a:ea typeface="ＭＳ Ｐゴシック"/>
            </a:endParaRPr>
          </a:p>
        </p:txBody>
      </p:sp>
      <p:sp>
        <p:nvSpPr>
          <p:cNvPr id="1030"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8"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pic>
        <p:nvPicPr>
          <p:cNvPr id="7" name="Picture 6" descr="amia-logo_color.png"/>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cSld>
  <p:clrMap bg1="lt1" tx1="dk1" bg2="lt2" tx2="dk2" accent1="accent1" accent2="accent2" accent3="accent3" accent4="accent4" accent5="accent5" accent6="accent6" hlink="hlink" folHlink="folHlink"/>
  <p:sldLayoutIdLst>
    <p:sldLayoutId id="2147484515" r:id="rId1"/>
    <p:sldLayoutId id="2147484584" r:id="rId2"/>
    <p:sldLayoutId id="2147484522" r:id="rId3"/>
    <p:sldLayoutId id="2147484517" r:id="rId4"/>
    <p:sldLayoutId id="2147484518" r:id="rId5"/>
    <p:sldLayoutId id="2147484588" r:id="rId6"/>
    <p:sldLayoutId id="2147484589" r:id="rId7"/>
  </p:sldLayoutIdLst>
  <p:hf hdr="0" dt="0"/>
  <p:txStyles>
    <p:titleStyle>
      <a:lvl1pPr algn="l" rtl="0" eaLnBrk="1" fontAlgn="base" hangingPunct="1">
        <a:lnSpc>
          <a:spcPct val="80000"/>
        </a:lnSpc>
        <a:spcBef>
          <a:spcPct val="0"/>
        </a:spcBef>
        <a:spcAft>
          <a:spcPct val="0"/>
        </a:spcAft>
        <a:defRPr sz="2600" b="1" i="0">
          <a:solidFill>
            <a:schemeClr val="accent1"/>
          </a:solidFill>
          <a:latin typeface="+mj-lt"/>
          <a:ea typeface="MS PGothic" pitchFamily="34" charset="-128"/>
          <a:cs typeface="Roboto Regular"/>
        </a:defRPr>
      </a:lvl1pPr>
      <a:lvl2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2pPr>
      <a:lvl3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3pPr>
      <a:lvl4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4pPr>
      <a:lvl5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5pPr>
      <a:lvl6pPr marL="4572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6pPr>
      <a:lvl7pPr marL="9144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7pPr>
      <a:lvl8pPr marL="13716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8pPr>
      <a:lvl9pPr marL="18288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9pPr>
    </p:titleStyle>
    <p:body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tx1"/>
          </a:solidFill>
          <a:latin typeface="Roboto Regular"/>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tx1"/>
          </a:solidFill>
          <a:latin typeface="Roboto Regular"/>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tx1"/>
          </a:solidFill>
          <a:latin typeface="Roboto Regular"/>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tx1"/>
          </a:solidFill>
          <a:latin typeface="Roboto Regular"/>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jpg"/>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0" y="14942"/>
            <a:ext cx="9144000" cy="5143500"/>
          </a:xfrm>
          <a:prstGeom prst="rect">
            <a:avLst/>
          </a:prstGeom>
        </p:spPr>
      </p:pic>
      <p:sp>
        <p:nvSpPr>
          <p:cNvPr id="13" name="Line 9"/>
          <p:cNvSpPr>
            <a:spLocks noChangeShapeType="1"/>
          </p:cNvSpPr>
          <p:nvPr/>
        </p:nvSpPr>
        <p:spPr bwMode="auto">
          <a:xfrm>
            <a:off x="553590" y="787019"/>
            <a:ext cx="8034356" cy="0"/>
          </a:xfrm>
          <a:prstGeom prst="line">
            <a:avLst/>
          </a:prstGeom>
          <a:noFill/>
          <a:ln w="12700" cmpd="sng">
            <a:solidFill>
              <a:schemeClr val="accent2"/>
            </a:solidFill>
            <a:round/>
            <a:headEnd/>
            <a:tailEnd/>
          </a:ln>
        </p:spPr>
        <p:txBody>
          <a:bodyPr wrap="none" anchor="ctr"/>
          <a:lstStyle/>
          <a:p>
            <a:pPr>
              <a:defRPr/>
            </a:pPr>
            <a:endParaRPr lang="en-US">
              <a:latin typeface="Arial" pitchFamily="-109" charset="0"/>
            </a:endParaRPr>
          </a:p>
        </p:txBody>
      </p:sp>
      <p:sp>
        <p:nvSpPr>
          <p:cNvPr id="1028" name="Rectangle 2"/>
          <p:cNvSpPr>
            <a:spLocks noGrp="1" noChangeArrowheads="1"/>
          </p:cNvSpPr>
          <p:nvPr>
            <p:ph type="title"/>
          </p:nvPr>
        </p:nvSpPr>
        <p:spPr bwMode="auto">
          <a:xfrm>
            <a:off x="547080" y="386220"/>
            <a:ext cx="6777732" cy="3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endParaRPr lang="en-US" dirty="0"/>
          </a:p>
        </p:txBody>
      </p:sp>
      <p:sp>
        <p:nvSpPr>
          <p:cNvPr id="1029" name="Rectangle 3"/>
          <p:cNvSpPr>
            <a:spLocks noGrp="1" noChangeArrowheads="1"/>
          </p:cNvSpPr>
          <p:nvPr>
            <p:ph type="body" idx="1"/>
          </p:nvPr>
        </p:nvSpPr>
        <p:spPr bwMode="auto">
          <a:xfrm>
            <a:off x="547080" y="939255"/>
            <a:ext cx="8056359" cy="3570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a:t>
            </a:r>
            <a:r>
              <a:rPr lang="en-US" b="0" dirty="0"/>
              <a:t>ifth level</a:t>
            </a:r>
            <a:endParaRPr kumimoji="0" lang="en-US" sz="1400" b="0" i="0" u="none" strike="noStrike" kern="0" cap="none" spc="0" normalizeH="0" baseline="0" noProof="0" dirty="0">
              <a:ln>
                <a:noFill/>
              </a:ln>
              <a:solidFill>
                <a:srgbClr val="727274"/>
              </a:solidFill>
              <a:effectLst/>
              <a:uLnTx/>
              <a:uFillTx/>
              <a:latin typeface="+mn-lt"/>
              <a:ea typeface="ＭＳ Ｐゴシック"/>
            </a:endParaRPr>
          </a:p>
        </p:txBody>
      </p:sp>
      <p:sp>
        <p:nvSpPr>
          <p:cNvPr id="1030" name="Rectangle 6"/>
          <p:cNvSpPr>
            <a:spLocks noGrp="1" noChangeArrowheads="1"/>
          </p:cNvSpPr>
          <p:nvPr>
            <p:ph type="sldNum" sz="quarter" idx="4"/>
          </p:nvPr>
        </p:nvSpPr>
        <p:spPr bwMode="auto">
          <a:xfrm>
            <a:off x="6695891" y="4870068"/>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8"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2024 Informatics Summit  |   amia.org</a:t>
            </a:r>
            <a:endParaRPr lang="en-US" dirty="0"/>
          </a:p>
        </p:txBody>
      </p:sp>
      <p:pic>
        <p:nvPicPr>
          <p:cNvPr id="7" name="Picture 6" descr="amia-logo_color.png"/>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7475838" y="384421"/>
            <a:ext cx="1132702" cy="287299"/>
          </a:xfrm>
          <a:prstGeom prst="rect">
            <a:avLst/>
          </a:prstGeom>
        </p:spPr>
      </p:pic>
    </p:spTree>
    <p:extLst>
      <p:ext uri="{BB962C8B-B14F-4D97-AF65-F5344CB8AC3E}">
        <p14:creationId xmlns:p14="http://schemas.microsoft.com/office/powerpoint/2010/main" val="3148664903"/>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Lst>
  <p:hf hdr="0" dt="0"/>
  <p:txStyles>
    <p:titleStyle>
      <a:lvl1pPr algn="l" rtl="0" eaLnBrk="1" fontAlgn="base" hangingPunct="1">
        <a:lnSpc>
          <a:spcPct val="80000"/>
        </a:lnSpc>
        <a:spcBef>
          <a:spcPct val="0"/>
        </a:spcBef>
        <a:spcAft>
          <a:spcPct val="0"/>
        </a:spcAft>
        <a:defRPr sz="2600" b="1" i="0">
          <a:solidFill>
            <a:schemeClr val="accent1"/>
          </a:solidFill>
          <a:latin typeface="Roboto Regular"/>
          <a:ea typeface="MS PGothic" pitchFamily="34" charset="-128"/>
          <a:cs typeface="Roboto Regular"/>
        </a:defRPr>
      </a:lvl1pPr>
      <a:lvl2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2pPr>
      <a:lvl3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3pPr>
      <a:lvl4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4pPr>
      <a:lvl5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5pPr>
      <a:lvl6pPr marL="4572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6pPr>
      <a:lvl7pPr marL="9144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7pPr>
      <a:lvl8pPr marL="13716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8pPr>
      <a:lvl9pPr marL="18288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9pPr>
    </p:titleStyle>
    <p:bodyStyle>
      <a:lvl1pPr marL="0" indent="0" algn="l" rtl="0" eaLnBrk="1" fontAlgn="base" hangingPunct="1">
        <a:spcBef>
          <a:spcPts val="1200"/>
        </a:spcBef>
        <a:spcAft>
          <a:spcPct val="0"/>
        </a:spcAft>
        <a:defRPr sz="1800">
          <a:solidFill>
            <a:schemeClr val="tx1"/>
          </a:solidFill>
          <a:latin typeface="Roboto Regular"/>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tx1"/>
          </a:solidFill>
          <a:latin typeface="Roboto Regular"/>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tx1"/>
          </a:solidFill>
          <a:latin typeface="Roboto Regular"/>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tx1"/>
          </a:solidFill>
          <a:latin typeface="Roboto Regular"/>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tx1"/>
          </a:solidFill>
          <a:latin typeface="Roboto Regular"/>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91A10BCE-D490-8D43-98BC-26011DDD8721}"/>
              </a:ext>
            </a:extLst>
          </p:cNvPr>
          <p:cNvSpPr>
            <a:spLocks noGrp="1"/>
          </p:cNvSpPr>
          <p:nvPr>
            <p:ph type="subTitle" idx="1"/>
          </p:nvPr>
        </p:nvSpPr>
        <p:spPr>
          <a:xfrm>
            <a:off x="566381" y="2326043"/>
            <a:ext cx="7151428" cy="687368"/>
          </a:xfrm>
        </p:spPr>
        <p:txBody>
          <a:bodyPr/>
          <a:lstStyle/>
          <a:p>
            <a:r>
              <a:rPr lang="en-US" dirty="0"/>
              <a:t>Daniel Harris, PhD</a:t>
            </a:r>
          </a:p>
          <a:p>
            <a:pPr lvl="1"/>
            <a:r>
              <a:rPr lang="en-US" dirty="0">
                <a:solidFill>
                  <a:schemeClr val="tx1"/>
                </a:solidFill>
              </a:rPr>
              <a:t>University of Kentucky</a:t>
            </a:r>
            <a:endParaRPr lang="en-US" dirty="0">
              <a:solidFill>
                <a:schemeClr val="tx1"/>
              </a:solidFill>
              <a:highlight>
                <a:srgbClr val="FFFF00"/>
              </a:highlight>
            </a:endParaRPr>
          </a:p>
          <a:p>
            <a:pPr lvl="1"/>
            <a:r>
              <a:rPr lang="en-US" dirty="0">
                <a:solidFill>
                  <a:schemeClr val="tx1"/>
                </a:solidFill>
              </a:rPr>
              <a:t>#IS24</a:t>
            </a:r>
          </a:p>
        </p:txBody>
      </p:sp>
      <p:sp>
        <p:nvSpPr>
          <p:cNvPr id="5" name="Text Placeholder 4">
            <a:extLst>
              <a:ext uri="{FF2B5EF4-FFF2-40B4-BE49-F238E27FC236}">
                <a16:creationId xmlns:a16="http://schemas.microsoft.com/office/drawing/2014/main" id="{D95F18BA-2797-3349-948B-001C06C115A3}"/>
              </a:ext>
            </a:extLst>
          </p:cNvPr>
          <p:cNvSpPr>
            <a:spLocks noGrp="1"/>
          </p:cNvSpPr>
          <p:nvPr>
            <p:ph type="body" sz="quarter" idx="10"/>
          </p:nvPr>
        </p:nvSpPr>
        <p:spPr/>
        <p:txBody>
          <a:bodyPr/>
          <a:lstStyle/>
          <a:p>
            <a:endParaRPr lang="en-US" dirty="0"/>
          </a:p>
          <a:p>
            <a:r>
              <a:rPr lang="en-US" dirty="0"/>
              <a:t>Data Acquisition and Quality</a:t>
            </a:r>
          </a:p>
          <a:p>
            <a:pPr lvl="1"/>
            <a:r>
              <a:rPr lang="en-US" dirty="0">
                <a:solidFill>
                  <a:schemeClr val="tx1"/>
                </a:solidFill>
              </a:rPr>
              <a:t>W05</a:t>
            </a:r>
          </a:p>
        </p:txBody>
      </p:sp>
    </p:spTree>
    <p:extLst>
      <p:ext uri="{BB962C8B-B14F-4D97-AF65-F5344CB8AC3E}">
        <p14:creationId xmlns:p14="http://schemas.microsoft.com/office/powerpoint/2010/main" val="187789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527E-EDF7-D982-6249-D10F24C1AF65}"/>
              </a:ext>
            </a:extLst>
          </p:cNvPr>
          <p:cNvSpPr>
            <a:spLocks noGrp="1"/>
          </p:cNvSpPr>
          <p:nvPr>
            <p:ph type="title"/>
          </p:nvPr>
        </p:nvSpPr>
        <p:spPr>
          <a:xfrm>
            <a:off x="547730" y="402548"/>
            <a:ext cx="6783946" cy="320088"/>
          </a:xfrm>
        </p:spPr>
        <p:txBody>
          <a:bodyPr/>
          <a:lstStyle/>
          <a:p>
            <a:r>
              <a:rPr lang="en-US" dirty="0"/>
              <a:t>DUA – Purpose of Agreement</a:t>
            </a:r>
          </a:p>
        </p:txBody>
      </p:sp>
      <p:sp>
        <p:nvSpPr>
          <p:cNvPr id="3" name="Content Placeholder 2">
            <a:extLst>
              <a:ext uri="{FF2B5EF4-FFF2-40B4-BE49-F238E27FC236}">
                <a16:creationId xmlns:a16="http://schemas.microsoft.com/office/drawing/2014/main" id="{D6E2D26D-263E-14E9-7270-247481FA3A03}"/>
              </a:ext>
            </a:extLst>
          </p:cNvPr>
          <p:cNvSpPr>
            <a:spLocks noGrp="1"/>
          </p:cNvSpPr>
          <p:nvPr>
            <p:ph sz="quarter" idx="12"/>
          </p:nvPr>
        </p:nvSpPr>
        <p:spPr/>
        <p:txBody>
          <a:bodyPr/>
          <a:lstStyle/>
          <a:p>
            <a:pPr marL="171450" marR="0" indent="-171450">
              <a:lnSpc>
                <a:spcPct val="107000"/>
              </a:lnSpc>
              <a:spcBef>
                <a:spcPts val="0"/>
              </a:spcBef>
              <a:spcAft>
                <a:spcPts val="800"/>
              </a:spcAft>
              <a:buFont typeface="Arial" panose="020B0604020202020204" pitchFamily="34" charset="0"/>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Who? What? Why?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Example:</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This agreement is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between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Statesville Partner’s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Department of Public Health (herein “DPH”)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AMIA State University (herein “ASU”),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Community Research Project, to establish procedures relating to the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exchange of AMIA State Public Health data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WHEREAS, as, DPH shall share pertinent information from within the agency’s records on citizens and former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citizen</a:t>
            </a:r>
            <a:r>
              <a:rPr lang="en-US" sz="1200" b="1" kern="100" dirty="0" err="1">
                <a:latin typeface="Times New Roman" panose="02020603050405020304" pitchFamily="18" charset="0"/>
                <a:ea typeface="Calibri" panose="020F0502020204030204" pitchFamily="34" charset="0"/>
                <a:cs typeface="Times New Roman" panose="02020603050405020304" pitchFamily="18" charset="0"/>
              </a:rPr>
              <a:t>allowed</a:t>
            </a:r>
            <a:r>
              <a:rPr lang="en-US" sz="1200" b="1" kern="100" dirty="0">
                <a:latin typeface="Times New Roman" panose="02020603050405020304" pitchFamily="18" charset="0"/>
                <a:ea typeface="Calibri" panose="020F0502020204030204" pitchFamily="34" charset="0"/>
                <a:cs typeface="Times New Roman" panose="02020603050405020304" pitchFamily="18" charset="0"/>
              </a:rPr>
              <a:t> by AMIA State Law, 100.00</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WHEREAS,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ASU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desires for DPH to make available the designated data set described below and agrees to be bound by the terms and conditions of this agreement;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WHEREAS,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DPH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agrees to make available the designated data, provided that ASU agrees by the terms and conditions of this agreement as well as applicable federal, AMIA State laws, and institutional review board requirements;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WHEREAS,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Community Research Project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is a collaboration between DPH and ASU and is responsible for implementing (description of project);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NOW, THEREFORE, in consideration of mutual covenants and promises hereinafter set forth, the parties agree as follows: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sp>
        <p:nvSpPr>
          <p:cNvPr id="4" name="Slide Number Placeholder 3">
            <a:extLst>
              <a:ext uri="{FF2B5EF4-FFF2-40B4-BE49-F238E27FC236}">
                <a16:creationId xmlns:a16="http://schemas.microsoft.com/office/drawing/2014/main" id="{98A67DF5-19DE-1969-10E0-2A8B25634996}"/>
              </a:ext>
            </a:extLst>
          </p:cNvPr>
          <p:cNvSpPr>
            <a:spLocks noGrp="1"/>
          </p:cNvSpPr>
          <p:nvPr>
            <p:ph type="sldNum" sz="quarter" idx="4"/>
          </p:nvPr>
        </p:nvSpPr>
        <p:spPr/>
        <p:txBody>
          <a:bodyPr/>
          <a:lstStyle/>
          <a:p>
            <a:fld id="{42C32FFB-F9AE-46F0-A233-A2E628258990}" type="slidenum">
              <a:rPr lang="en-US" smtClean="0"/>
              <a:pPr/>
              <a:t>10</a:t>
            </a:fld>
            <a:endParaRPr lang="en-US" sz="1000" dirty="0"/>
          </a:p>
        </p:txBody>
      </p:sp>
      <p:sp>
        <p:nvSpPr>
          <p:cNvPr id="5" name="Footer Placeholder 4">
            <a:extLst>
              <a:ext uri="{FF2B5EF4-FFF2-40B4-BE49-F238E27FC236}">
                <a16:creationId xmlns:a16="http://schemas.microsoft.com/office/drawing/2014/main" id="{AC91EFA9-1EE4-0D4A-CF5F-F8ECB4F369B9}"/>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83672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3FDCF-CD4B-D0DF-6512-3CAF1A6673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F9191E-07EA-2556-AA8F-7F29E70A4368}"/>
              </a:ext>
            </a:extLst>
          </p:cNvPr>
          <p:cNvSpPr>
            <a:spLocks noGrp="1"/>
          </p:cNvSpPr>
          <p:nvPr>
            <p:ph type="title"/>
          </p:nvPr>
        </p:nvSpPr>
        <p:spPr>
          <a:xfrm>
            <a:off x="547730" y="402548"/>
            <a:ext cx="6783946" cy="320088"/>
          </a:xfrm>
        </p:spPr>
        <p:txBody>
          <a:bodyPr/>
          <a:lstStyle/>
          <a:p>
            <a:r>
              <a:rPr lang="en-US" dirty="0"/>
              <a:t>DUA – Scope of Services</a:t>
            </a:r>
          </a:p>
        </p:txBody>
      </p:sp>
      <p:sp>
        <p:nvSpPr>
          <p:cNvPr id="3" name="Content Placeholder 2">
            <a:extLst>
              <a:ext uri="{FF2B5EF4-FFF2-40B4-BE49-F238E27FC236}">
                <a16:creationId xmlns:a16="http://schemas.microsoft.com/office/drawing/2014/main" id="{D4FE2AC5-37AA-5027-F9B5-606976FA136B}"/>
              </a:ext>
            </a:extLst>
          </p:cNvPr>
          <p:cNvSpPr>
            <a:spLocks noGrp="1"/>
          </p:cNvSpPr>
          <p:nvPr>
            <p:ph sz="quarter" idx="12"/>
          </p:nvPr>
        </p:nvSpPr>
        <p:spPr/>
        <p:txBody>
          <a:bodyPr/>
          <a:lstStyle/>
          <a:p>
            <a:pPr marL="171450" marR="0" indent="-171450">
              <a:lnSpc>
                <a:spcPct val="107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What tasks? What data? Example:</a:t>
            </a:r>
          </a:p>
          <a:p>
            <a:pPr marL="0" marR="0">
              <a:lnSpc>
                <a:spcPct val="107000"/>
              </a:lnSpc>
              <a:spcBef>
                <a:spcPts val="0"/>
              </a:spcBef>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DPH and ASU hereby mutually agree as follows: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Effective upon final signatures of all parties, DPH will prepare and furnish to Community Research project, a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monthly</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extract of an electronic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set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Data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variables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to be provided: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Variable1</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Variable2</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Variable3</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Variable4</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DPH shall certify that records or information contained therein are accurate; DPH is not responsible for the accuracy of information or data provided by third parties.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file layout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for records exchanged pursuant to this agreement shall be agreed upon both parties.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Both parties, including all subcontractors or agents of the party, agree to </a:t>
            </a: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comply</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with all applicable state and federal confidentiality laws and to protect the security, confidentiality, and integrity of public health information.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sp>
        <p:nvSpPr>
          <p:cNvPr id="4" name="Slide Number Placeholder 3">
            <a:extLst>
              <a:ext uri="{FF2B5EF4-FFF2-40B4-BE49-F238E27FC236}">
                <a16:creationId xmlns:a16="http://schemas.microsoft.com/office/drawing/2014/main" id="{68A82CDD-8707-AD45-0A2B-A6A45938DC7A}"/>
              </a:ext>
            </a:extLst>
          </p:cNvPr>
          <p:cNvSpPr>
            <a:spLocks noGrp="1"/>
          </p:cNvSpPr>
          <p:nvPr>
            <p:ph type="sldNum" sz="quarter" idx="4"/>
          </p:nvPr>
        </p:nvSpPr>
        <p:spPr/>
        <p:txBody>
          <a:bodyPr/>
          <a:lstStyle/>
          <a:p>
            <a:fld id="{42C32FFB-F9AE-46F0-A233-A2E628258990}" type="slidenum">
              <a:rPr lang="en-US" smtClean="0"/>
              <a:pPr/>
              <a:t>11</a:t>
            </a:fld>
            <a:endParaRPr lang="en-US" sz="1000" dirty="0"/>
          </a:p>
        </p:txBody>
      </p:sp>
      <p:sp>
        <p:nvSpPr>
          <p:cNvPr id="5" name="Footer Placeholder 4">
            <a:extLst>
              <a:ext uri="{FF2B5EF4-FFF2-40B4-BE49-F238E27FC236}">
                <a16:creationId xmlns:a16="http://schemas.microsoft.com/office/drawing/2014/main" id="{0F588450-99F3-4C81-F621-AC13C5BE440D}"/>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257140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49FE-9C1E-3B04-E537-1C4C95D4F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039EF6-E8E5-E216-379A-AC945077A0EF}"/>
              </a:ext>
            </a:extLst>
          </p:cNvPr>
          <p:cNvSpPr>
            <a:spLocks noGrp="1"/>
          </p:cNvSpPr>
          <p:nvPr>
            <p:ph type="title"/>
          </p:nvPr>
        </p:nvSpPr>
        <p:spPr>
          <a:xfrm>
            <a:off x="547730" y="402548"/>
            <a:ext cx="6783946" cy="320088"/>
          </a:xfrm>
        </p:spPr>
        <p:txBody>
          <a:bodyPr/>
          <a:lstStyle/>
          <a:p>
            <a:r>
              <a:rPr lang="en-US" dirty="0"/>
              <a:t>DUA – Scope of Services</a:t>
            </a:r>
          </a:p>
        </p:txBody>
      </p:sp>
      <p:sp>
        <p:nvSpPr>
          <p:cNvPr id="3" name="Content Placeholder 2">
            <a:extLst>
              <a:ext uri="{FF2B5EF4-FFF2-40B4-BE49-F238E27FC236}">
                <a16:creationId xmlns:a16="http://schemas.microsoft.com/office/drawing/2014/main" id="{76BA1B3E-74F6-5EE3-025D-9B8D688BFA57}"/>
              </a:ext>
            </a:extLst>
          </p:cNvPr>
          <p:cNvSpPr>
            <a:spLocks noGrp="1"/>
          </p:cNvSpPr>
          <p:nvPr>
            <p:ph sz="quarter" idx="12"/>
          </p:nvPr>
        </p:nvSpPr>
        <p:spPr/>
        <p:txBody>
          <a:bodyPr/>
          <a:lstStyle/>
          <a:p>
            <a:pPr marL="171450" marR="0" indent="-171450">
              <a:lnSpc>
                <a:spcPct val="107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Best practice: task for compliance; example:</a:t>
            </a:r>
          </a:p>
          <a:p>
            <a:pPr marR="0">
              <a:lnSpc>
                <a:spcPct val="107000"/>
              </a:lnSpc>
              <a:spcBef>
                <a:spcPts val="0"/>
              </a:spcBef>
              <a:spcAft>
                <a:spcPts val="800"/>
              </a:spcAft>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ASU shall: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Provide a copy of this agreement to each individual granted access to data under this agreement. Each individual shall read and acknowledge their understanding of the compliance with the terms set out herein; ASU shall keep records of members who will have access to such records and their agreement of these terms.</a:t>
            </a:r>
          </a:p>
          <a:p>
            <a:endParaRPr lang="en-US" sz="1200" dirty="0"/>
          </a:p>
        </p:txBody>
      </p:sp>
      <p:sp>
        <p:nvSpPr>
          <p:cNvPr id="4" name="Slide Number Placeholder 3">
            <a:extLst>
              <a:ext uri="{FF2B5EF4-FFF2-40B4-BE49-F238E27FC236}">
                <a16:creationId xmlns:a16="http://schemas.microsoft.com/office/drawing/2014/main" id="{D67DF592-159E-41C5-8D2A-1042602ACF32}"/>
              </a:ext>
            </a:extLst>
          </p:cNvPr>
          <p:cNvSpPr>
            <a:spLocks noGrp="1"/>
          </p:cNvSpPr>
          <p:nvPr>
            <p:ph type="sldNum" sz="quarter" idx="4"/>
          </p:nvPr>
        </p:nvSpPr>
        <p:spPr/>
        <p:txBody>
          <a:bodyPr/>
          <a:lstStyle/>
          <a:p>
            <a:fld id="{42C32FFB-F9AE-46F0-A233-A2E628258990}" type="slidenum">
              <a:rPr lang="en-US" smtClean="0"/>
              <a:pPr/>
              <a:t>12</a:t>
            </a:fld>
            <a:endParaRPr lang="en-US" sz="1000" dirty="0"/>
          </a:p>
        </p:txBody>
      </p:sp>
      <p:sp>
        <p:nvSpPr>
          <p:cNvPr id="5" name="Footer Placeholder 4">
            <a:extLst>
              <a:ext uri="{FF2B5EF4-FFF2-40B4-BE49-F238E27FC236}">
                <a16:creationId xmlns:a16="http://schemas.microsoft.com/office/drawing/2014/main" id="{FD134583-DBC0-58CF-5BB2-A462E640AEFC}"/>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311098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97650-B8C2-C674-8BED-83858FB162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FB1ABB-6A1D-26D5-DDE0-2C7B29402DDE}"/>
              </a:ext>
            </a:extLst>
          </p:cNvPr>
          <p:cNvSpPr>
            <a:spLocks noGrp="1"/>
          </p:cNvSpPr>
          <p:nvPr>
            <p:ph type="title"/>
          </p:nvPr>
        </p:nvSpPr>
        <p:spPr>
          <a:xfrm>
            <a:off x="547730" y="402548"/>
            <a:ext cx="6783946" cy="320088"/>
          </a:xfrm>
        </p:spPr>
        <p:txBody>
          <a:bodyPr/>
          <a:lstStyle/>
          <a:p>
            <a:r>
              <a:rPr lang="en-US" dirty="0"/>
              <a:t>DUA – Scope of Services</a:t>
            </a:r>
          </a:p>
        </p:txBody>
      </p:sp>
      <p:sp>
        <p:nvSpPr>
          <p:cNvPr id="3" name="Content Placeholder 2">
            <a:extLst>
              <a:ext uri="{FF2B5EF4-FFF2-40B4-BE49-F238E27FC236}">
                <a16:creationId xmlns:a16="http://schemas.microsoft.com/office/drawing/2014/main" id="{6BA54470-12EA-F3DF-6879-5DA8447511D2}"/>
              </a:ext>
            </a:extLst>
          </p:cNvPr>
          <p:cNvSpPr>
            <a:spLocks noGrp="1"/>
          </p:cNvSpPr>
          <p:nvPr>
            <p:ph sz="quarter" idx="12"/>
          </p:nvPr>
        </p:nvSpPr>
        <p:spPr/>
        <p:txBody>
          <a:bodyPr/>
          <a:lstStyle/>
          <a:p>
            <a:pPr marR="0" lvl="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Community-facing results and dashboards; Example consideration:</a:t>
            </a:r>
          </a:p>
          <a:p>
            <a:pPr marR="0" lvl="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Suppression</a:t>
            </a:r>
          </a:p>
          <a:p>
            <a:pPr marL="285750" marR="0" lvl="0" indent="-285750">
              <a:lnSpc>
                <a:spcPct val="107000"/>
              </a:lnSpc>
              <a:spcBef>
                <a:spcPts val="0"/>
              </a:spcBef>
              <a:spcAft>
                <a:spcPts val="800"/>
              </a:spcAft>
              <a:buFont typeface="Arial" panose="020B0604020202020204" pitchFamily="34" charset="0"/>
              <a:buChar cha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Community Research Project shall ensure that the release of data to the general public is in a format which prevents breaches of confidentiality. Community Research Project shall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suppress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cells with fiver or fewer cases with a comment inserted of “five or fewer cases”. If the cell’s original size can be determined by subtraction from the total, then totals should also be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removed</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or the exact number of the next smallest cell shall also be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withheld</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1200" dirty="0"/>
          </a:p>
        </p:txBody>
      </p:sp>
      <p:sp>
        <p:nvSpPr>
          <p:cNvPr id="4" name="Slide Number Placeholder 3">
            <a:extLst>
              <a:ext uri="{FF2B5EF4-FFF2-40B4-BE49-F238E27FC236}">
                <a16:creationId xmlns:a16="http://schemas.microsoft.com/office/drawing/2014/main" id="{D3BECCE2-1933-83E1-EE43-2A4A3918847A}"/>
              </a:ext>
            </a:extLst>
          </p:cNvPr>
          <p:cNvSpPr>
            <a:spLocks noGrp="1"/>
          </p:cNvSpPr>
          <p:nvPr>
            <p:ph type="sldNum" sz="quarter" idx="4"/>
          </p:nvPr>
        </p:nvSpPr>
        <p:spPr/>
        <p:txBody>
          <a:bodyPr/>
          <a:lstStyle/>
          <a:p>
            <a:fld id="{42C32FFB-F9AE-46F0-A233-A2E628258990}" type="slidenum">
              <a:rPr lang="en-US" smtClean="0"/>
              <a:pPr/>
              <a:t>13</a:t>
            </a:fld>
            <a:endParaRPr lang="en-US" sz="1000" dirty="0"/>
          </a:p>
        </p:txBody>
      </p:sp>
      <p:sp>
        <p:nvSpPr>
          <p:cNvPr id="5" name="Footer Placeholder 4">
            <a:extLst>
              <a:ext uri="{FF2B5EF4-FFF2-40B4-BE49-F238E27FC236}">
                <a16:creationId xmlns:a16="http://schemas.microsoft.com/office/drawing/2014/main" id="{5E1FF6F3-E842-1564-8EC5-6F8E03976D49}"/>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2263678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2DFF7-AEEA-E847-CB04-5E9C2F0B9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68ADD-75D5-C587-B8F5-E6B7EC208925}"/>
              </a:ext>
            </a:extLst>
          </p:cNvPr>
          <p:cNvSpPr>
            <a:spLocks noGrp="1"/>
          </p:cNvSpPr>
          <p:nvPr>
            <p:ph type="title"/>
          </p:nvPr>
        </p:nvSpPr>
        <p:spPr>
          <a:xfrm>
            <a:off x="547730" y="402548"/>
            <a:ext cx="6783946" cy="320088"/>
          </a:xfrm>
        </p:spPr>
        <p:txBody>
          <a:bodyPr/>
          <a:lstStyle/>
          <a:p>
            <a:r>
              <a:rPr lang="en-US" dirty="0"/>
              <a:t>DUA – Scope of Services</a:t>
            </a:r>
          </a:p>
        </p:txBody>
      </p:sp>
      <p:sp>
        <p:nvSpPr>
          <p:cNvPr id="3" name="Content Placeholder 2">
            <a:extLst>
              <a:ext uri="{FF2B5EF4-FFF2-40B4-BE49-F238E27FC236}">
                <a16:creationId xmlns:a16="http://schemas.microsoft.com/office/drawing/2014/main" id="{08D640F0-A8B8-C8B9-E969-F6A463329BD3}"/>
              </a:ext>
            </a:extLst>
          </p:cNvPr>
          <p:cNvSpPr>
            <a:spLocks noGrp="1"/>
          </p:cNvSpPr>
          <p:nvPr>
            <p:ph sz="quarter" idx="12"/>
          </p:nvPr>
        </p:nvSpPr>
        <p:spPr/>
        <p:txBody>
          <a:bodyPr/>
          <a:lstStyle/>
          <a:p>
            <a:pPr marR="0" lvl="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Best practice for research projects: involve data partners to the extent they want in the dissemination of research; example: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DPH supports independent scientific inquiry and reporting and will work with Community Research Project where appropriate to ensure scientific rigor and transparent sharing of analytic findings; Community Research Project retains unilateral control of decision-making concerning publication.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ASU will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acknowledge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DPH as a data source in any publication based on these data.</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Prior to submission for publication, Community Research Project shall allow DPH to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review</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provide critical feedback on research reports.</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ASU will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provide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final copies of publications produced.</a:t>
            </a:r>
          </a:p>
          <a:p>
            <a:endParaRPr lang="en-US" sz="1200" dirty="0"/>
          </a:p>
        </p:txBody>
      </p:sp>
      <p:sp>
        <p:nvSpPr>
          <p:cNvPr id="4" name="Slide Number Placeholder 3">
            <a:extLst>
              <a:ext uri="{FF2B5EF4-FFF2-40B4-BE49-F238E27FC236}">
                <a16:creationId xmlns:a16="http://schemas.microsoft.com/office/drawing/2014/main" id="{7F160B96-05DD-4465-2FD4-888F2B972FAF}"/>
              </a:ext>
            </a:extLst>
          </p:cNvPr>
          <p:cNvSpPr>
            <a:spLocks noGrp="1"/>
          </p:cNvSpPr>
          <p:nvPr>
            <p:ph type="sldNum" sz="quarter" idx="4"/>
          </p:nvPr>
        </p:nvSpPr>
        <p:spPr/>
        <p:txBody>
          <a:bodyPr/>
          <a:lstStyle/>
          <a:p>
            <a:fld id="{42C32FFB-F9AE-46F0-A233-A2E628258990}" type="slidenum">
              <a:rPr lang="en-US" smtClean="0"/>
              <a:pPr/>
              <a:t>14</a:t>
            </a:fld>
            <a:endParaRPr lang="en-US" sz="1000" dirty="0"/>
          </a:p>
        </p:txBody>
      </p:sp>
      <p:sp>
        <p:nvSpPr>
          <p:cNvPr id="5" name="Footer Placeholder 4">
            <a:extLst>
              <a:ext uri="{FF2B5EF4-FFF2-40B4-BE49-F238E27FC236}">
                <a16:creationId xmlns:a16="http://schemas.microsoft.com/office/drawing/2014/main" id="{3143FA48-B980-CDDD-4D89-4D21C656D1C6}"/>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389686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98DEB-7277-CE8B-6185-DD52EC3FBA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5CF2C8-208C-5521-EEC5-40367995879A}"/>
              </a:ext>
            </a:extLst>
          </p:cNvPr>
          <p:cNvSpPr>
            <a:spLocks noGrp="1"/>
          </p:cNvSpPr>
          <p:nvPr>
            <p:ph type="title"/>
          </p:nvPr>
        </p:nvSpPr>
        <p:spPr>
          <a:xfrm>
            <a:off x="547730" y="402548"/>
            <a:ext cx="6783946" cy="320088"/>
          </a:xfrm>
        </p:spPr>
        <p:txBody>
          <a:bodyPr/>
          <a:lstStyle/>
          <a:p>
            <a:r>
              <a:rPr lang="en-US" dirty="0"/>
              <a:t>DUA – Scope of Services</a:t>
            </a:r>
          </a:p>
        </p:txBody>
      </p:sp>
      <p:sp>
        <p:nvSpPr>
          <p:cNvPr id="3" name="Content Placeholder 2">
            <a:extLst>
              <a:ext uri="{FF2B5EF4-FFF2-40B4-BE49-F238E27FC236}">
                <a16:creationId xmlns:a16="http://schemas.microsoft.com/office/drawing/2014/main" id="{BE368FBA-677D-973D-A7B9-F92392B50C36}"/>
              </a:ext>
            </a:extLst>
          </p:cNvPr>
          <p:cNvSpPr>
            <a:spLocks noGrp="1"/>
          </p:cNvSpPr>
          <p:nvPr>
            <p:ph sz="quarter" idx="12"/>
          </p:nvPr>
        </p:nvSpPr>
        <p:spPr/>
        <p:txBody>
          <a:bodyPr/>
          <a:lstStyle/>
          <a:p>
            <a:pPr marR="0" lvl="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Best practice for research projects: involve data partners to the extent they want in the dissemination of research; make rules for participation clear:</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Authorship will only be recognized when all four International Committee of Medical Journal Editors (ICMJE) criteria are met.  These are: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Substantial contributions to the conception or design of the work; or the acquisition, analysis, or interpretation of data for the work; AND</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Drafting the work or reviewing it critically for important intellectual content; AND</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Final approval of the version to be published; AND</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Agreement to be accountable for all aspects of the work in ensuring that questions related to the accuracy or integrity of any part of the work are appropriately investigated and resolved.</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200" dirty="0"/>
          </a:p>
        </p:txBody>
      </p:sp>
      <p:sp>
        <p:nvSpPr>
          <p:cNvPr id="4" name="Slide Number Placeholder 3">
            <a:extLst>
              <a:ext uri="{FF2B5EF4-FFF2-40B4-BE49-F238E27FC236}">
                <a16:creationId xmlns:a16="http://schemas.microsoft.com/office/drawing/2014/main" id="{328E5DFE-8C9F-19DF-8B5D-1B6861E68C6F}"/>
              </a:ext>
            </a:extLst>
          </p:cNvPr>
          <p:cNvSpPr>
            <a:spLocks noGrp="1"/>
          </p:cNvSpPr>
          <p:nvPr>
            <p:ph type="sldNum" sz="quarter" idx="4"/>
          </p:nvPr>
        </p:nvSpPr>
        <p:spPr/>
        <p:txBody>
          <a:bodyPr/>
          <a:lstStyle/>
          <a:p>
            <a:fld id="{42C32FFB-F9AE-46F0-A233-A2E628258990}" type="slidenum">
              <a:rPr lang="en-US" smtClean="0"/>
              <a:pPr/>
              <a:t>15</a:t>
            </a:fld>
            <a:endParaRPr lang="en-US" sz="1000" dirty="0"/>
          </a:p>
        </p:txBody>
      </p:sp>
      <p:sp>
        <p:nvSpPr>
          <p:cNvPr id="5" name="Footer Placeholder 4">
            <a:extLst>
              <a:ext uri="{FF2B5EF4-FFF2-40B4-BE49-F238E27FC236}">
                <a16:creationId xmlns:a16="http://schemas.microsoft.com/office/drawing/2014/main" id="{4044D145-5D88-33E8-21DA-998B5DCE3D29}"/>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222241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3DE79-AAAE-5CA9-418B-626925667E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22D4AF-B661-1670-6C53-4F395F350039}"/>
              </a:ext>
            </a:extLst>
          </p:cNvPr>
          <p:cNvSpPr>
            <a:spLocks noGrp="1"/>
          </p:cNvSpPr>
          <p:nvPr>
            <p:ph type="title"/>
          </p:nvPr>
        </p:nvSpPr>
        <p:spPr>
          <a:xfrm>
            <a:off x="547730" y="402548"/>
            <a:ext cx="6783946" cy="320088"/>
          </a:xfrm>
        </p:spPr>
        <p:txBody>
          <a:bodyPr/>
          <a:lstStyle/>
          <a:p>
            <a:r>
              <a:rPr lang="en-US" dirty="0"/>
              <a:t>DUA – Scope of Services</a:t>
            </a:r>
          </a:p>
        </p:txBody>
      </p:sp>
      <p:sp>
        <p:nvSpPr>
          <p:cNvPr id="3" name="Content Placeholder 2">
            <a:extLst>
              <a:ext uri="{FF2B5EF4-FFF2-40B4-BE49-F238E27FC236}">
                <a16:creationId xmlns:a16="http://schemas.microsoft.com/office/drawing/2014/main" id="{2F5F6BB2-1FD1-880B-6AFB-C4A29AF6BED6}"/>
              </a:ext>
            </a:extLst>
          </p:cNvPr>
          <p:cNvSpPr>
            <a:spLocks noGrp="1"/>
          </p:cNvSpPr>
          <p:nvPr>
            <p:ph sz="quarter" idx="12"/>
          </p:nvPr>
        </p:nvSpPr>
        <p:spPr/>
        <p:txBody>
          <a:bodyPr/>
          <a:lstStyle/>
          <a:p>
            <a:pPr marR="0" lvl="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Best practice for research projects: involve data partners to the extent they want in the dissemination of research; example:</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Presentations shall acknowledge DPH as a partner and also include a disclaimer our DPH’s behalf. The following are examples of acceptable language:</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Acknowledgement: “Research reported in this presentation was supported, in part, by DPH, under agreement “MOU for the exchange of AMIA State Public Health Data”</a:t>
            </a:r>
          </a:p>
          <a:p>
            <a:pPr marL="742950" marR="0" lvl="1" indent="-285750">
              <a:lnSpc>
                <a:spcPct val="107000"/>
              </a:lnSpc>
              <a:spcBef>
                <a:spcPts val="0"/>
              </a:spcBef>
              <a:spcAft>
                <a:spcPts val="800"/>
              </a:spcAft>
              <a:buFont typeface="Courier New" panose="02070309020205020404" pitchFamily="49" charset="0"/>
              <a:buChar char="o"/>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Disclaimer: “The content is solely the responsibility of the authors and does not necessarily represent the official views of DPH.”</a:t>
            </a:r>
          </a:p>
          <a:p>
            <a:pPr marR="0" lvl="0">
              <a:lnSpc>
                <a:spcPct val="107000"/>
              </a:lnSpc>
              <a:spcBef>
                <a:spcPts val="0"/>
              </a:spcBef>
              <a:spcAft>
                <a:spcPts val="800"/>
              </a:spcAft>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200" dirty="0"/>
          </a:p>
        </p:txBody>
      </p:sp>
      <p:sp>
        <p:nvSpPr>
          <p:cNvPr id="4" name="Slide Number Placeholder 3">
            <a:extLst>
              <a:ext uri="{FF2B5EF4-FFF2-40B4-BE49-F238E27FC236}">
                <a16:creationId xmlns:a16="http://schemas.microsoft.com/office/drawing/2014/main" id="{8D0DDF34-98B5-57DB-9F6D-72EDABAAE6A6}"/>
              </a:ext>
            </a:extLst>
          </p:cNvPr>
          <p:cNvSpPr>
            <a:spLocks noGrp="1"/>
          </p:cNvSpPr>
          <p:nvPr>
            <p:ph type="sldNum" sz="quarter" idx="4"/>
          </p:nvPr>
        </p:nvSpPr>
        <p:spPr/>
        <p:txBody>
          <a:bodyPr/>
          <a:lstStyle/>
          <a:p>
            <a:fld id="{42C32FFB-F9AE-46F0-A233-A2E628258990}" type="slidenum">
              <a:rPr lang="en-US" smtClean="0"/>
              <a:pPr/>
              <a:t>16</a:t>
            </a:fld>
            <a:endParaRPr lang="en-US" sz="1000" dirty="0"/>
          </a:p>
        </p:txBody>
      </p:sp>
      <p:sp>
        <p:nvSpPr>
          <p:cNvPr id="5" name="Footer Placeholder 4">
            <a:extLst>
              <a:ext uri="{FF2B5EF4-FFF2-40B4-BE49-F238E27FC236}">
                <a16:creationId xmlns:a16="http://schemas.microsoft.com/office/drawing/2014/main" id="{48CBF5A5-4CB4-D606-5FB0-671A994D17AF}"/>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205000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B1BC-9A24-22DF-7807-CA9312BA823F}"/>
              </a:ext>
            </a:extLst>
          </p:cNvPr>
          <p:cNvSpPr>
            <a:spLocks noGrp="1"/>
          </p:cNvSpPr>
          <p:nvPr>
            <p:ph type="title"/>
          </p:nvPr>
        </p:nvSpPr>
        <p:spPr>
          <a:xfrm>
            <a:off x="547730" y="402548"/>
            <a:ext cx="6783946" cy="320088"/>
          </a:xfrm>
        </p:spPr>
        <p:txBody>
          <a:bodyPr/>
          <a:lstStyle/>
          <a:p>
            <a:r>
              <a:rPr lang="en-US" dirty="0"/>
              <a:t>DUAS – Scope of Services</a:t>
            </a:r>
          </a:p>
        </p:txBody>
      </p:sp>
      <p:sp>
        <p:nvSpPr>
          <p:cNvPr id="3" name="Content Placeholder 2">
            <a:extLst>
              <a:ext uri="{FF2B5EF4-FFF2-40B4-BE49-F238E27FC236}">
                <a16:creationId xmlns:a16="http://schemas.microsoft.com/office/drawing/2014/main" id="{C201955A-B29C-9F67-DB2C-259D244069BC}"/>
              </a:ext>
            </a:extLst>
          </p:cNvPr>
          <p:cNvSpPr>
            <a:spLocks noGrp="1"/>
          </p:cNvSpPr>
          <p:nvPr>
            <p:ph sz="quarter" idx="12"/>
          </p:nvPr>
        </p:nvSpPr>
        <p:spPr/>
        <p:txBody>
          <a:bodyPr/>
          <a:lstStyle/>
          <a:p>
            <a:r>
              <a:rPr lang="en-US" dirty="0"/>
              <a:t>Discuss limitations; example:</a:t>
            </a:r>
          </a:p>
          <a:p>
            <a:endParaRPr lang="en-US" dirty="0"/>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ASU shall not: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Attempt to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link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or permit others to attempt to link DPH records with personably identifying records from any other source without prior written approval from DPH.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Attempt to use or permit others to use the data to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learn the identity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of any person included in the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Release or permit others to release information based on these data to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identifies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individuals, either directly or indirectly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Contact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or permit others to contact providers or persons in this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EE05DB99-46D6-EA1F-9BA4-B573E0C579EA}"/>
              </a:ext>
            </a:extLst>
          </p:cNvPr>
          <p:cNvSpPr>
            <a:spLocks noGrp="1"/>
          </p:cNvSpPr>
          <p:nvPr>
            <p:ph type="sldNum" sz="quarter" idx="4"/>
          </p:nvPr>
        </p:nvSpPr>
        <p:spPr/>
        <p:txBody>
          <a:bodyPr/>
          <a:lstStyle/>
          <a:p>
            <a:fld id="{42C32FFB-F9AE-46F0-A233-A2E628258990}" type="slidenum">
              <a:rPr lang="en-US" smtClean="0"/>
              <a:pPr/>
              <a:t>17</a:t>
            </a:fld>
            <a:endParaRPr lang="en-US" sz="1000" dirty="0"/>
          </a:p>
        </p:txBody>
      </p:sp>
      <p:sp>
        <p:nvSpPr>
          <p:cNvPr id="5" name="Footer Placeholder 4">
            <a:extLst>
              <a:ext uri="{FF2B5EF4-FFF2-40B4-BE49-F238E27FC236}">
                <a16:creationId xmlns:a16="http://schemas.microsoft.com/office/drawing/2014/main" id="{32C49680-6F18-94A9-9025-4D9EF6E9E6CB}"/>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3637981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CE3F0-B745-6B9B-2386-1E63E497E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57859A-BB73-AEA3-2193-43457E24DF1E}"/>
              </a:ext>
            </a:extLst>
          </p:cNvPr>
          <p:cNvSpPr>
            <a:spLocks noGrp="1"/>
          </p:cNvSpPr>
          <p:nvPr>
            <p:ph type="title"/>
          </p:nvPr>
        </p:nvSpPr>
        <p:spPr>
          <a:xfrm>
            <a:off x="547730" y="402548"/>
            <a:ext cx="6783946" cy="320088"/>
          </a:xfrm>
        </p:spPr>
        <p:txBody>
          <a:bodyPr/>
          <a:lstStyle/>
          <a:p>
            <a:r>
              <a:rPr lang="en-US" dirty="0"/>
              <a:t>DUAS – Scope of Services</a:t>
            </a:r>
          </a:p>
        </p:txBody>
      </p:sp>
      <p:sp>
        <p:nvSpPr>
          <p:cNvPr id="3" name="Content Placeholder 2">
            <a:extLst>
              <a:ext uri="{FF2B5EF4-FFF2-40B4-BE49-F238E27FC236}">
                <a16:creationId xmlns:a16="http://schemas.microsoft.com/office/drawing/2014/main" id="{EF524AB1-2A1F-EA84-500D-009541CF74FC}"/>
              </a:ext>
            </a:extLst>
          </p:cNvPr>
          <p:cNvSpPr>
            <a:spLocks noGrp="1"/>
          </p:cNvSpPr>
          <p:nvPr>
            <p:ph sz="quarter" idx="12"/>
          </p:nvPr>
        </p:nvSpPr>
        <p:spPr/>
        <p:txBody>
          <a:bodyPr/>
          <a:lstStyle/>
          <a:p>
            <a:r>
              <a:rPr lang="en-US" dirty="0"/>
              <a:t>Discuss security considerations; example:</a:t>
            </a:r>
          </a:p>
          <a:p>
            <a:pPr marL="0" marR="0">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ASU shall:</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Adhere to all security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standards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as for data transmissions expressed in DPH IT policies (web link)</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Obtain all necessary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waivers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from DPH’s institutional review board</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Keep data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confidential</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and in accordance with all state and federal laws</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Adhere to all security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standards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relating to data storage, including the protection and destruction of data required by DPH policies (web link)</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Prevent any and all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unauthorized</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access to “identity information” of AMIA State citizens</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Upon learning of any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unauthorized</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access, breach, theft, or accidental release of AMIA State data containing identifying information, recipients shall immediately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notify</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the DPH business official and privacy officer listed in this agreement</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Provide written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notice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of any security provisions of this agreement within 24 hours of discovery</a:t>
            </a:r>
          </a:p>
          <a:p>
            <a:pPr marL="342900" marR="0" lvl="0" indent="-342900">
              <a:lnSpc>
                <a:spcPct val="107000"/>
              </a:lnSpc>
              <a:spcBef>
                <a:spcPts val="0"/>
              </a:spcBef>
              <a:spcAft>
                <a:spcPts val="80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Recipient agrees that sensitive data shall not be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stored</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on mobile devices</a:t>
            </a:r>
          </a:p>
          <a:p>
            <a:endParaRPr lang="en-US" dirty="0"/>
          </a:p>
        </p:txBody>
      </p:sp>
      <p:sp>
        <p:nvSpPr>
          <p:cNvPr id="4" name="Slide Number Placeholder 3">
            <a:extLst>
              <a:ext uri="{FF2B5EF4-FFF2-40B4-BE49-F238E27FC236}">
                <a16:creationId xmlns:a16="http://schemas.microsoft.com/office/drawing/2014/main" id="{FFA5D6BE-4F39-D238-7F81-24401B23A5D9}"/>
              </a:ext>
            </a:extLst>
          </p:cNvPr>
          <p:cNvSpPr>
            <a:spLocks noGrp="1"/>
          </p:cNvSpPr>
          <p:nvPr>
            <p:ph type="sldNum" sz="quarter" idx="4"/>
          </p:nvPr>
        </p:nvSpPr>
        <p:spPr/>
        <p:txBody>
          <a:bodyPr/>
          <a:lstStyle/>
          <a:p>
            <a:fld id="{42C32FFB-F9AE-46F0-A233-A2E628258990}" type="slidenum">
              <a:rPr lang="en-US" smtClean="0"/>
              <a:pPr/>
              <a:t>18</a:t>
            </a:fld>
            <a:endParaRPr lang="en-US" sz="1000" dirty="0"/>
          </a:p>
        </p:txBody>
      </p:sp>
      <p:sp>
        <p:nvSpPr>
          <p:cNvPr id="5" name="Footer Placeholder 4">
            <a:extLst>
              <a:ext uri="{FF2B5EF4-FFF2-40B4-BE49-F238E27FC236}">
                <a16:creationId xmlns:a16="http://schemas.microsoft.com/office/drawing/2014/main" id="{C36F802F-E694-CE32-56DD-3DCD3CB077F7}"/>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3702256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4A7E4-0129-6EA9-F05F-BC96E840B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DBBB7-F499-7F8D-BD17-41AA49578866}"/>
              </a:ext>
            </a:extLst>
          </p:cNvPr>
          <p:cNvSpPr>
            <a:spLocks noGrp="1"/>
          </p:cNvSpPr>
          <p:nvPr>
            <p:ph type="title"/>
          </p:nvPr>
        </p:nvSpPr>
        <p:spPr>
          <a:xfrm>
            <a:off x="547730" y="402548"/>
            <a:ext cx="6783946" cy="320088"/>
          </a:xfrm>
        </p:spPr>
        <p:txBody>
          <a:bodyPr/>
          <a:lstStyle/>
          <a:p>
            <a:r>
              <a:rPr lang="en-US" dirty="0"/>
              <a:t>DUAS – Term Agreement</a:t>
            </a:r>
          </a:p>
        </p:txBody>
      </p:sp>
      <p:sp>
        <p:nvSpPr>
          <p:cNvPr id="3" name="Content Placeholder 2">
            <a:extLst>
              <a:ext uri="{FF2B5EF4-FFF2-40B4-BE49-F238E27FC236}">
                <a16:creationId xmlns:a16="http://schemas.microsoft.com/office/drawing/2014/main" id="{A58722B4-6365-DCB1-E09C-CEE394963100}"/>
              </a:ext>
            </a:extLst>
          </p:cNvPr>
          <p:cNvSpPr>
            <a:spLocks noGrp="1"/>
          </p:cNvSpPr>
          <p:nvPr>
            <p:ph sz="quarter" idx="12"/>
          </p:nvPr>
        </p:nvSpPr>
        <p:spPr/>
        <p:txBody>
          <a:bodyPr/>
          <a:lstStyle/>
          <a:p>
            <a:r>
              <a:rPr lang="en-US" dirty="0"/>
              <a:t>When?</a:t>
            </a:r>
          </a:p>
          <a:p>
            <a:r>
              <a:rPr lang="en-US" dirty="0"/>
              <a:t>Best practice: establish process for renewal; example:</a:t>
            </a:r>
          </a:p>
          <a:p>
            <a:endParaRPr lang="en-US" dirty="0"/>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agreement shall be effective upon final signature of all parties through December 31, 2030, unless terminated pursuant to the termination clauses contained. This agreement shall be extended for another term of two years by mutual agreement of the parties in writing prior to December 31,2030.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6076D2CF-EBD6-671D-B066-AAB80CE78F57}"/>
              </a:ext>
            </a:extLst>
          </p:cNvPr>
          <p:cNvSpPr>
            <a:spLocks noGrp="1"/>
          </p:cNvSpPr>
          <p:nvPr>
            <p:ph type="sldNum" sz="quarter" idx="4"/>
          </p:nvPr>
        </p:nvSpPr>
        <p:spPr/>
        <p:txBody>
          <a:bodyPr/>
          <a:lstStyle/>
          <a:p>
            <a:fld id="{42C32FFB-F9AE-46F0-A233-A2E628258990}" type="slidenum">
              <a:rPr lang="en-US" smtClean="0"/>
              <a:pPr/>
              <a:t>19</a:t>
            </a:fld>
            <a:endParaRPr lang="en-US" sz="1000" dirty="0"/>
          </a:p>
        </p:txBody>
      </p:sp>
      <p:sp>
        <p:nvSpPr>
          <p:cNvPr id="5" name="Footer Placeholder 4">
            <a:extLst>
              <a:ext uri="{FF2B5EF4-FFF2-40B4-BE49-F238E27FC236}">
                <a16:creationId xmlns:a16="http://schemas.microsoft.com/office/drawing/2014/main" id="{76C4C819-35AC-5308-2ED0-25CB06546B56}"/>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302637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Disclosure</a:t>
            </a:r>
            <a:endParaRPr lang="en-US" dirty="0"/>
          </a:p>
        </p:txBody>
      </p:sp>
      <p:sp>
        <p:nvSpPr>
          <p:cNvPr id="3" name="Content Placeholder 2"/>
          <p:cNvSpPr>
            <a:spLocks noGrp="1"/>
          </p:cNvSpPr>
          <p:nvPr>
            <p:ph sz="quarter" idx="12"/>
          </p:nvPr>
        </p:nvSpPr>
        <p:spPr/>
        <p:txBody>
          <a:bodyPr/>
          <a:lstStyle/>
          <a:p>
            <a:r>
              <a:rPr lang="en-US" dirty="0"/>
              <a:t>I have no relevant relationships with commercial interests to disclose.</a:t>
            </a:r>
          </a:p>
        </p:txBody>
      </p:sp>
      <p:sp>
        <p:nvSpPr>
          <p:cNvPr id="4" name="Slide Number Placeholder 3"/>
          <p:cNvSpPr>
            <a:spLocks noGrp="1"/>
          </p:cNvSpPr>
          <p:nvPr>
            <p:ph type="sldNum" sz="quarter" idx="4"/>
          </p:nvPr>
        </p:nvSpPr>
        <p:spPr/>
        <p:txBody>
          <a:bodyPr/>
          <a:lstStyle/>
          <a:p>
            <a:fld id="{42C32FFB-F9AE-46F0-A233-A2E628258990}" type="slidenum">
              <a:rPr lang="en-US" smtClean="0"/>
              <a:pPr/>
              <a:t>2</a:t>
            </a:fld>
            <a:endParaRPr lang="en-US"/>
          </a:p>
        </p:txBody>
      </p:sp>
      <p:sp>
        <p:nvSpPr>
          <p:cNvPr id="5" name="Footer Placeholder 4"/>
          <p:cNvSpPr>
            <a:spLocks noGrp="1"/>
          </p:cNvSpPr>
          <p:nvPr>
            <p:ph type="ftr" sz="quarter" idx="3"/>
          </p:nvPr>
        </p:nvSpPr>
        <p:spPr>
          <a:xfrm>
            <a:off x="546139" y="4870066"/>
            <a:ext cx="5029200" cy="103585"/>
          </a:xfrm>
        </p:spPr>
        <p:txBody>
          <a:bodyPr/>
          <a:lstStyle/>
          <a:p>
            <a:r>
              <a:rPr lang="en-US" dirty="0"/>
              <a:t>AMIA 2024 Informatics Summit  |   amia.org</a:t>
            </a:r>
          </a:p>
        </p:txBody>
      </p:sp>
    </p:spTree>
    <p:extLst>
      <p:ext uri="{BB962C8B-B14F-4D97-AF65-F5344CB8AC3E}">
        <p14:creationId xmlns:p14="http://schemas.microsoft.com/office/powerpoint/2010/main" val="161679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EF01-6D77-1D1E-3D24-529A7F05E1EF}"/>
              </a:ext>
            </a:extLst>
          </p:cNvPr>
          <p:cNvSpPr>
            <a:spLocks noGrp="1"/>
          </p:cNvSpPr>
          <p:nvPr>
            <p:ph type="title"/>
          </p:nvPr>
        </p:nvSpPr>
        <p:spPr>
          <a:xfrm>
            <a:off x="547730" y="402548"/>
            <a:ext cx="6783946" cy="320088"/>
          </a:xfrm>
        </p:spPr>
        <p:txBody>
          <a:bodyPr/>
          <a:lstStyle/>
          <a:p>
            <a:r>
              <a:rPr lang="en-US" dirty="0"/>
              <a:t>DUAs – General Provisions</a:t>
            </a:r>
          </a:p>
        </p:txBody>
      </p:sp>
      <p:sp>
        <p:nvSpPr>
          <p:cNvPr id="3" name="Content Placeholder 2">
            <a:extLst>
              <a:ext uri="{FF2B5EF4-FFF2-40B4-BE49-F238E27FC236}">
                <a16:creationId xmlns:a16="http://schemas.microsoft.com/office/drawing/2014/main" id="{7BD00CF5-4FAE-D131-25FD-B968058C0418}"/>
              </a:ext>
            </a:extLst>
          </p:cNvPr>
          <p:cNvSpPr>
            <a:spLocks noGrp="1"/>
          </p:cNvSpPr>
          <p:nvPr>
            <p:ph sz="quarter" idx="12"/>
          </p:nvPr>
        </p:nvSpPr>
        <p:spPr/>
        <p:txBody>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What are the rules of use? Example:</a:t>
            </a: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Section 5 – General Provisions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Community Research Project is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prohibited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from using or disclosing data for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marketing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purposes.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36D1664F-D25A-A4E8-D9E0-E0368C20ECF0}"/>
              </a:ext>
            </a:extLst>
          </p:cNvPr>
          <p:cNvSpPr>
            <a:spLocks noGrp="1"/>
          </p:cNvSpPr>
          <p:nvPr>
            <p:ph type="sldNum" sz="quarter" idx="4"/>
          </p:nvPr>
        </p:nvSpPr>
        <p:spPr/>
        <p:txBody>
          <a:bodyPr/>
          <a:lstStyle/>
          <a:p>
            <a:fld id="{42C32FFB-F9AE-46F0-A233-A2E628258990}" type="slidenum">
              <a:rPr lang="en-US" smtClean="0"/>
              <a:pPr/>
              <a:t>20</a:t>
            </a:fld>
            <a:endParaRPr lang="en-US" sz="1000" dirty="0"/>
          </a:p>
        </p:txBody>
      </p:sp>
      <p:sp>
        <p:nvSpPr>
          <p:cNvPr id="5" name="Footer Placeholder 4">
            <a:extLst>
              <a:ext uri="{FF2B5EF4-FFF2-40B4-BE49-F238E27FC236}">
                <a16:creationId xmlns:a16="http://schemas.microsoft.com/office/drawing/2014/main" id="{ED171E2E-B157-8A37-4217-2B97925A672A}"/>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1711468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84ED-A26D-7476-B77C-9992BB2C64A1}"/>
              </a:ext>
            </a:extLst>
          </p:cNvPr>
          <p:cNvSpPr>
            <a:spLocks noGrp="1"/>
          </p:cNvSpPr>
          <p:nvPr>
            <p:ph type="title"/>
          </p:nvPr>
        </p:nvSpPr>
        <p:spPr>
          <a:xfrm>
            <a:off x="547730" y="402548"/>
            <a:ext cx="6783946" cy="320088"/>
          </a:xfrm>
        </p:spPr>
        <p:txBody>
          <a:bodyPr/>
          <a:lstStyle/>
          <a:p>
            <a:r>
              <a:rPr lang="en-US" dirty="0"/>
              <a:t>DUAs - Termination</a:t>
            </a:r>
          </a:p>
        </p:txBody>
      </p:sp>
      <p:sp>
        <p:nvSpPr>
          <p:cNvPr id="3" name="Content Placeholder 2">
            <a:extLst>
              <a:ext uri="{FF2B5EF4-FFF2-40B4-BE49-F238E27FC236}">
                <a16:creationId xmlns:a16="http://schemas.microsoft.com/office/drawing/2014/main" id="{F5CCE8AB-CB94-ABDF-79C9-ECFF6F08D85A}"/>
              </a:ext>
            </a:extLst>
          </p:cNvPr>
          <p:cNvSpPr>
            <a:spLocks noGrp="1"/>
          </p:cNvSpPr>
          <p:nvPr>
            <p:ph sz="quarter" idx="12"/>
          </p:nvPr>
        </p:nvSpPr>
        <p:spPr/>
        <p:txBody>
          <a:bodyPr/>
          <a:lstStyle/>
          <a:p>
            <a:r>
              <a:rPr lang="en-US" dirty="0"/>
              <a:t>What does the end look like? </a:t>
            </a:r>
          </a:p>
          <a:p>
            <a:r>
              <a:rPr lang="en-US" dirty="0"/>
              <a:t>Partners will want autonomy; example:</a:t>
            </a:r>
          </a:p>
          <a:p>
            <a:endParaRPr lang="en-US" dirty="0"/>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Section 6 – Termination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Either party may terminate this agreement prior to the expiration date specified in Section 4 – Term Agreement with or without cause, upon 30 days written notice to the other.  Upon termination, recipient agrees to delete or destroy all data, reports, or derived products provided by DPH unless authorization to maintain the information is provided or required by law.</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825CC81-0F66-6688-5848-AF28C9C459A5}"/>
              </a:ext>
            </a:extLst>
          </p:cNvPr>
          <p:cNvSpPr>
            <a:spLocks noGrp="1"/>
          </p:cNvSpPr>
          <p:nvPr>
            <p:ph type="sldNum" sz="quarter" idx="4"/>
          </p:nvPr>
        </p:nvSpPr>
        <p:spPr/>
        <p:txBody>
          <a:bodyPr/>
          <a:lstStyle/>
          <a:p>
            <a:fld id="{42C32FFB-F9AE-46F0-A233-A2E628258990}" type="slidenum">
              <a:rPr lang="en-US" smtClean="0"/>
              <a:pPr/>
              <a:t>21</a:t>
            </a:fld>
            <a:endParaRPr lang="en-US" sz="1000" dirty="0"/>
          </a:p>
        </p:txBody>
      </p:sp>
      <p:sp>
        <p:nvSpPr>
          <p:cNvPr id="5" name="Footer Placeholder 4">
            <a:extLst>
              <a:ext uri="{FF2B5EF4-FFF2-40B4-BE49-F238E27FC236}">
                <a16:creationId xmlns:a16="http://schemas.microsoft.com/office/drawing/2014/main" id="{0976DF87-C1ED-71FC-FD2F-6CFF7E2AFF9C}"/>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2086440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FB7E-FE0B-EE95-D3CE-1A1819573C71}"/>
              </a:ext>
            </a:extLst>
          </p:cNvPr>
          <p:cNvSpPr>
            <a:spLocks noGrp="1"/>
          </p:cNvSpPr>
          <p:nvPr>
            <p:ph type="title"/>
          </p:nvPr>
        </p:nvSpPr>
        <p:spPr>
          <a:xfrm>
            <a:off x="192622" y="0"/>
            <a:ext cx="7655237" cy="640175"/>
          </a:xfrm>
        </p:spPr>
        <p:txBody>
          <a:bodyPr/>
          <a:lstStyle/>
          <a:p>
            <a:r>
              <a:rPr lang="en-US" dirty="0"/>
              <a:t>DUAs – Integration, Modification, Assignment</a:t>
            </a:r>
          </a:p>
        </p:txBody>
      </p:sp>
      <p:sp>
        <p:nvSpPr>
          <p:cNvPr id="3" name="Content Placeholder 2">
            <a:extLst>
              <a:ext uri="{FF2B5EF4-FFF2-40B4-BE49-F238E27FC236}">
                <a16:creationId xmlns:a16="http://schemas.microsoft.com/office/drawing/2014/main" id="{7EF88221-E1F5-6E9D-3547-755A55420B3F}"/>
              </a:ext>
            </a:extLst>
          </p:cNvPr>
          <p:cNvSpPr>
            <a:spLocks noGrp="1"/>
          </p:cNvSpPr>
          <p:nvPr>
            <p:ph sz="quarter" idx="12"/>
          </p:nvPr>
        </p:nvSpPr>
        <p:spPr/>
        <p:txBody>
          <a:bodyPr/>
          <a:lstStyle/>
          <a:p>
            <a:r>
              <a:rPr lang="en-US" dirty="0"/>
              <a:t>Data needs may need to change over time (a new variable, a new inclusion or exclusion rule, </a:t>
            </a:r>
            <a:r>
              <a:rPr lang="en-US" dirty="0" err="1"/>
              <a:t>etc</a:t>
            </a:r>
            <a:r>
              <a:rPr lang="en-US" dirty="0"/>
              <a:t>)</a:t>
            </a:r>
          </a:p>
          <a:p>
            <a:r>
              <a:rPr lang="en-US" dirty="0"/>
              <a:t>Best practice: establish process for updates/modifications; example:</a:t>
            </a:r>
          </a:p>
          <a:p>
            <a:endParaRPr lang="en-US" dirty="0"/>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document represents the entire agreement between the parties.  Any modification of these terms must be in writing and signed by all parties.  This agreement shall be interpreted in accordance with AMIA State laws.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a:extLst>
              <a:ext uri="{FF2B5EF4-FFF2-40B4-BE49-F238E27FC236}">
                <a16:creationId xmlns:a16="http://schemas.microsoft.com/office/drawing/2014/main" id="{B2528156-25F9-1448-B48F-8F9CCA9D5377}"/>
              </a:ext>
            </a:extLst>
          </p:cNvPr>
          <p:cNvSpPr>
            <a:spLocks noGrp="1"/>
          </p:cNvSpPr>
          <p:nvPr>
            <p:ph type="sldNum" sz="quarter" idx="4"/>
          </p:nvPr>
        </p:nvSpPr>
        <p:spPr/>
        <p:txBody>
          <a:bodyPr/>
          <a:lstStyle/>
          <a:p>
            <a:fld id="{42C32FFB-F9AE-46F0-A233-A2E628258990}" type="slidenum">
              <a:rPr lang="en-US" smtClean="0"/>
              <a:pPr/>
              <a:t>22</a:t>
            </a:fld>
            <a:endParaRPr lang="en-US" sz="1000" dirty="0"/>
          </a:p>
        </p:txBody>
      </p:sp>
      <p:sp>
        <p:nvSpPr>
          <p:cNvPr id="5" name="Footer Placeholder 4">
            <a:extLst>
              <a:ext uri="{FF2B5EF4-FFF2-40B4-BE49-F238E27FC236}">
                <a16:creationId xmlns:a16="http://schemas.microsoft.com/office/drawing/2014/main" id="{4099E0EF-2E41-E366-8A25-15142D9A0F38}"/>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912074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ABAE-F187-4A7F-8CEE-A6D4A57764DF}"/>
              </a:ext>
            </a:extLst>
          </p:cNvPr>
          <p:cNvSpPr>
            <a:spLocks noGrp="1"/>
          </p:cNvSpPr>
          <p:nvPr>
            <p:ph type="title"/>
          </p:nvPr>
        </p:nvSpPr>
        <p:spPr>
          <a:xfrm>
            <a:off x="547730" y="402548"/>
            <a:ext cx="6783946" cy="320088"/>
          </a:xfrm>
        </p:spPr>
        <p:txBody>
          <a:bodyPr/>
          <a:lstStyle/>
          <a:p>
            <a:r>
              <a:rPr lang="en-US" dirty="0"/>
              <a:t>DUAs - Approvals</a:t>
            </a:r>
          </a:p>
        </p:txBody>
      </p:sp>
      <p:sp>
        <p:nvSpPr>
          <p:cNvPr id="3" name="Content Placeholder 2">
            <a:extLst>
              <a:ext uri="{FF2B5EF4-FFF2-40B4-BE49-F238E27FC236}">
                <a16:creationId xmlns:a16="http://schemas.microsoft.com/office/drawing/2014/main" id="{BE275C4C-9AFD-C0E0-FCF1-DC2EF7B502C0}"/>
              </a:ext>
            </a:extLst>
          </p:cNvPr>
          <p:cNvSpPr>
            <a:spLocks noGrp="1"/>
          </p:cNvSpPr>
          <p:nvPr>
            <p:ph sz="quarter" idx="12"/>
          </p:nvPr>
        </p:nvSpPr>
        <p:spPr/>
        <p:txBody>
          <a:bodyPr/>
          <a:lstStyle/>
          <a:p>
            <a:r>
              <a:rPr lang="en-US" dirty="0"/>
              <a:t>Signature page concludes DUA</a:t>
            </a:r>
          </a:p>
          <a:p>
            <a:r>
              <a:rPr lang="en-US" dirty="0"/>
              <a:t>Connect to the correct people; contact information was section #1</a:t>
            </a:r>
          </a:p>
          <a:p>
            <a:r>
              <a:rPr lang="en-US" dirty="0"/>
              <a:t>Establish relationships to make renewal easier</a:t>
            </a:r>
          </a:p>
        </p:txBody>
      </p:sp>
      <p:sp>
        <p:nvSpPr>
          <p:cNvPr id="4" name="Slide Number Placeholder 3">
            <a:extLst>
              <a:ext uri="{FF2B5EF4-FFF2-40B4-BE49-F238E27FC236}">
                <a16:creationId xmlns:a16="http://schemas.microsoft.com/office/drawing/2014/main" id="{E6CC44B5-2EE8-CDCE-645B-4F0C5E627DB1}"/>
              </a:ext>
            </a:extLst>
          </p:cNvPr>
          <p:cNvSpPr>
            <a:spLocks noGrp="1"/>
          </p:cNvSpPr>
          <p:nvPr>
            <p:ph type="sldNum" sz="quarter" idx="4"/>
          </p:nvPr>
        </p:nvSpPr>
        <p:spPr/>
        <p:txBody>
          <a:bodyPr/>
          <a:lstStyle/>
          <a:p>
            <a:fld id="{42C32FFB-F9AE-46F0-A233-A2E628258990}" type="slidenum">
              <a:rPr lang="en-US" smtClean="0"/>
              <a:pPr/>
              <a:t>23</a:t>
            </a:fld>
            <a:endParaRPr lang="en-US" sz="1000" dirty="0"/>
          </a:p>
        </p:txBody>
      </p:sp>
      <p:sp>
        <p:nvSpPr>
          <p:cNvPr id="5" name="Footer Placeholder 4">
            <a:extLst>
              <a:ext uri="{FF2B5EF4-FFF2-40B4-BE49-F238E27FC236}">
                <a16:creationId xmlns:a16="http://schemas.microsoft.com/office/drawing/2014/main" id="{2873CD33-C579-AC88-50EF-A3090D8C69E0}"/>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3093746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01853-23FA-2D57-75BA-BB1A0E405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40B44-A360-7B3A-C839-52E50474EF4E}"/>
              </a:ext>
            </a:extLst>
          </p:cNvPr>
          <p:cNvSpPr>
            <a:spLocks noGrp="1"/>
          </p:cNvSpPr>
          <p:nvPr>
            <p:ph type="title"/>
          </p:nvPr>
        </p:nvSpPr>
        <p:spPr>
          <a:xfrm>
            <a:off x="547730" y="402548"/>
            <a:ext cx="6783946" cy="320088"/>
          </a:xfrm>
        </p:spPr>
        <p:txBody>
          <a:bodyPr/>
          <a:lstStyle/>
          <a:p>
            <a:r>
              <a:rPr lang="en-US" dirty="0"/>
              <a:t>Data Linkage</a:t>
            </a:r>
          </a:p>
        </p:txBody>
      </p:sp>
      <p:sp>
        <p:nvSpPr>
          <p:cNvPr id="3" name="Content Placeholder 2">
            <a:extLst>
              <a:ext uri="{FF2B5EF4-FFF2-40B4-BE49-F238E27FC236}">
                <a16:creationId xmlns:a16="http://schemas.microsoft.com/office/drawing/2014/main" id="{0C9B0552-45C9-E956-3649-85D1871B2C2B}"/>
              </a:ext>
            </a:extLst>
          </p:cNvPr>
          <p:cNvSpPr>
            <a:spLocks noGrp="1"/>
          </p:cNvSpPr>
          <p:nvPr>
            <p:ph sz="quarter" idx="12"/>
          </p:nvPr>
        </p:nvSpPr>
        <p:spPr/>
        <p:txBody>
          <a:bodyPr/>
          <a:lstStyle/>
          <a:p>
            <a:pPr algn="l"/>
            <a:r>
              <a:rPr lang="en-US" sz="1200" dirty="0"/>
              <a:t>Multiple partners = multiple DUAs = multiple streams of data</a:t>
            </a:r>
          </a:p>
          <a:p>
            <a:pPr marL="171450" indent="-171450" algn="l">
              <a:buFont typeface="Arial" panose="020B0604020202020204" pitchFamily="34" charset="0"/>
              <a:buChar char="•"/>
            </a:pPr>
            <a:r>
              <a:rPr lang="en-US" sz="1200" dirty="0"/>
              <a:t>data sources are independent but may have fields in common</a:t>
            </a:r>
          </a:p>
          <a:p>
            <a:pPr marL="171450" indent="-171450" algn="l">
              <a:buFont typeface="Arial" panose="020B0604020202020204" pitchFamily="34" charset="0"/>
              <a:buChar char="•"/>
            </a:pPr>
            <a:r>
              <a:rPr lang="en-US" sz="1200" dirty="0"/>
              <a:t>If you need to link different data sources, include the ability to link in your DUAs and justify receiving the fields needed for linkage as necessary for analytical study output</a:t>
            </a:r>
          </a:p>
          <a:p>
            <a:pPr marL="171450" indent="-171450" algn="l">
              <a:buFont typeface="Arial" panose="020B0604020202020204" pitchFamily="34" charset="0"/>
              <a:buChar char="•"/>
            </a:pPr>
            <a:r>
              <a:rPr lang="en-US" sz="1200" dirty="0"/>
              <a:t>knowing this in advance saves time</a:t>
            </a:r>
          </a:p>
        </p:txBody>
      </p:sp>
      <p:sp>
        <p:nvSpPr>
          <p:cNvPr id="4" name="Slide Number Placeholder 3">
            <a:extLst>
              <a:ext uri="{FF2B5EF4-FFF2-40B4-BE49-F238E27FC236}">
                <a16:creationId xmlns:a16="http://schemas.microsoft.com/office/drawing/2014/main" id="{B32B49A0-A66E-E35D-6522-5ED700C1CF05}"/>
              </a:ext>
            </a:extLst>
          </p:cNvPr>
          <p:cNvSpPr>
            <a:spLocks noGrp="1"/>
          </p:cNvSpPr>
          <p:nvPr>
            <p:ph type="sldNum" sz="quarter" idx="4"/>
          </p:nvPr>
        </p:nvSpPr>
        <p:spPr/>
        <p:txBody>
          <a:bodyPr/>
          <a:lstStyle/>
          <a:p>
            <a:fld id="{42C32FFB-F9AE-46F0-A233-A2E628258990}" type="slidenum">
              <a:rPr lang="en-US" smtClean="0"/>
              <a:pPr/>
              <a:t>24</a:t>
            </a:fld>
            <a:endParaRPr lang="en-US"/>
          </a:p>
        </p:txBody>
      </p:sp>
      <p:sp>
        <p:nvSpPr>
          <p:cNvPr id="5" name="Footer Placeholder 4">
            <a:extLst>
              <a:ext uri="{FF2B5EF4-FFF2-40B4-BE49-F238E27FC236}">
                <a16:creationId xmlns:a16="http://schemas.microsoft.com/office/drawing/2014/main" id="{33E47CE9-FA21-A1A1-C2C8-284B70D44917}"/>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838013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CF177-6A94-8292-9183-2A264E3A95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22A54-98B3-5DE6-3367-38DA37D4BD06}"/>
              </a:ext>
            </a:extLst>
          </p:cNvPr>
          <p:cNvSpPr>
            <a:spLocks noGrp="1"/>
          </p:cNvSpPr>
          <p:nvPr>
            <p:ph type="title"/>
          </p:nvPr>
        </p:nvSpPr>
        <p:spPr>
          <a:xfrm>
            <a:off x="547730" y="402548"/>
            <a:ext cx="6783946" cy="320088"/>
          </a:xfrm>
        </p:spPr>
        <p:txBody>
          <a:bodyPr/>
          <a:lstStyle/>
          <a:p>
            <a:r>
              <a:rPr lang="en-US" dirty="0"/>
              <a:t>Data Use Agreement</a:t>
            </a:r>
          </a:p>
        </p:txBody>
      </p:sp>
      <p:sp>
        <p:nvSpPr>
          <p:cNvPr id="3" name="Content Placeholder 2">
            <a:extLst>
              <a:ext uri="{FF2B5EF4-FFF2-40B4-BE49-F238E27FC236}">
                <a16:creationId xmlns:a16="http://schemas.microsoft.com/office/drawing/2014/main" id="{1DA7E118-0599-5F76-AB83-6707CCA829C2}"/>
              </a:ext>
            </a:extLst>
          </p:cNvPr>
          <p:cNvSpPr>
            <a:spLocks noGrp="1"/>
          </p:cNvSpPr>
          <p:nvPr>
            <p:ph sz="quarter" idx="12"/>
          </p:nvPr>
        </p:nvSpPr>
        <p:spPr/>
        <p:txBody>
          <a:bodyPr/>
          <a:lstStyle/>
          <a:p>
            <a:pPr algn="l"/>
            <a:r>
              <a:rPr lang="en-US" sz="2400" dirty="0"/>
              <a:t>Once the use of data has been permitted by established DUAs, the logistics of acquiring data must be sorted out with partners, who may operate at different levels of technical sophistication. </a:t>
            </a:r>
          </a:p>
          <a:p>
            <a:pPr marL="342900" indent="-342900" algn="l">
              <a:buFont typeface="Arial" panose="020B0604020202020204" pitchFamily="34" charset="0"/>
              <a:buChar char="•"/>
            </a:pPr>
            <a:r>
              <a:rPr lang="en-US" sz="2400" dirty="0"/>
              <a:t>Best practice: again, meet data partners where they are (familiarity = speed)</a:t>
            </a:r>
          </a:p>
          <a:p>
            <a:pPr marL="845820" lvl="1" indent="-342900">
              <a:buFont typeface="Arial" panose="020B0604020202020204" pitchFamily="34" charset="0"/>
              <a:buChar char="•"/>
            </a:pPr>
            <a:r>
              <a:rPr lang="en-US" sz="2000" dirty="0"/>
              <a:t>If they have a process to deliver data, use it</a:t>
            </a:r>
          </a:p>
          <a:p>
            <a:pPr marL="845820" lvl="1" indent="-342900">
              <a:buFont typeface="Arial" panose="020B0604020202020204" pitchFamily="34" charset="0"/>
              <a:buChar char="•"/>
            </a:pPr>
            <a:r>
              <a:rPr lang="en-US" sz="2000" dirty="0"/>
              <a:t>If they do not have a process, help establish a standard operating procedure that both parties are comfortable with</a:t>
            </a:r>
          </a:p>
          <a:p>
            <a:pPr marL="285750" indent="-285750">
              <a:buFont typeface="Arial" panose="020B0604020202020204" pitchFamily="34" charset="0"/>
              <a:buChar char="•"/>
            </a:pPr>
            <a:endParaRPr lang="en-US" sz="1800" dirty="0"/>
          </a:p>
          <a:p>
            <a:endParaRPr lang="en-US" dirty="0"/>
          </a:p>
        </p:txBody>
      </p:sp>
      <p:sp>
        <p:nvSpPr>
          <p:cNvPr id="4" name="Slide Number Placeholder 3">
            <a:extLst>
              <a:ext uri="{FF2B5EF4-FFF2-40B4-BE49-F238E27FC236}">
                <a16:creationId xmlns:a16="http://schemas.microsoft.com/office/drawing/2014/main" id="{B2A220CA-4967-ADC0-05F6-3BC0AA2250FC}"/>
              </a:ext>
            </a:extLst>
          </p:cNvPr>
          <p:cNvSpPr>
            <a:spLocks noGrp="1"/>
          </p:cNvSpPr>
          <p:nvPr>
            <p:ph type="sldNum" sz="quarter" idx="4"/>
          </p:nvPr>
        </p:nvSpPr>
        <p:spPr/>
        <p:txBody>
          <a:bodyPr/>
          <a:lstStyle/>
          <a:p>
            <a:fld id="{42C32FFB-F9AE-46F0-A233-A2E628258990}" type="slidenum">
              <a:rPr lang="en-US" smtClean="0"/>
              <a:pPr/>
              <a:t>25</a:t>
            </a:fld>
            <a:endParaRPr lang="en-US" sz="1000" dirty="0"/>
          </a:p>
        </p:txBody>
      </p:sp>
      <p:sp>
        <p:nvSpPr>
          <p:cNvPr id="5" name="Footer Placeholder 4">
            <a:extLst>
              <a:ext uri="{FF2B5EF4-FFF2-40B4-BE49-F238E27FC236}">
                <a16:creationId xmlns:a16="http://schemas.microsoft.com/office/drawing/2014/main" id="{A55A347F-D0EE-38B3-5705-E132634216D6}"/>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1634946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23820-A5B8-A373-12D9-3CD0913B0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C9D71-F61D-7915-9A15-E60069AF75DC}"/>
              </a:ext>
            </a:extLst>
          </p:cNvPr>
          <p:cNvSpPr>
            <a:spLocks noGrp="1"/>
          </p:cNvSpPr>
          <p:nvPr>
            <p:ph type="title"/>
          </p:nvPr>
        </p:nvSpPr>
        <p:spPr>
          <a:xfrm>
            <a:off x="547730" y="402548"/>
            <a:ext cx="6783946" cy="320088"/>
          </a:xfrm>
        </p:spPr>
        <p:txBody>
          <a:bodyPr/>
          <a:lstStyle/>
          <a:p>
            <a:r>
              <a:rPr lang="en-US" dirty="0"/>
              <a:t>Data Acquisition</a:t>
            </a:r>
          </a:p>
        </p:txBody>
      </p:sp>
      <p:sp>
        <p:nvSpPr>
          <p:cNvPr id="3" name="Content Placeholder 2">
            <a:extLst>
              <a:ext uri="{FF2B5EF4-FFF2-40B4-BE49-F238E27FC236}">
                <a16:creationId xmlns:a16="http://schemas.microsoft.com/office/drawing/2014/main" id="{442550E6-F146-2272-DAC3-81CAFF06BD28}"/>
              </a:ext>
            </a:extLst>
          </p:cNvPr>
          <p:cNvSpPr>
            <a:spLocks noGrp="1"/>
          </p:cNvSpPr>
          <p:nvPr>
            <p:ph sz="quarter" idx="12"/>
          </p:nvPr>
        </p:nvSpPr>
        <p:spPr>
          <a:xfrm>
            <a:off x="546138" y="881829"/>
            <a:ext cx="8469757" cy="3570961"/>
          </a:xfrm>
        </p:spPr>
        <p:txBody>
          <a:bodyPr/>
          <a:lstStyle/>
          <a:p>
            <a:pPr algn="l"/>
            <a:r>
              <a:rPr lang="en-US" sz="1200" dirty="0"/>
              <a:t>Data delivery method impacts ease of automation (and nearly inverse relationship of technical burden by data sender). </a:t>
            </a:r>
          </a:p>
          <a:p>
            <a:pPr marL="342900" indent="-342900" algn="l">
              <a:buFont typeface="Arial" panose="020B0604020202020204" pitchFamily="34" charset="0"/>
              <a:buChar char="•"/>
            </a:pPr>
            <a:r>
              <a:rPr lang="en-US" sz="1200" dirty="0"/>
              <a:t>E-mail</a:t>
            </a:r>
          </a:p>
          <a:p>
            <a:pPr marL="845820" lvl="1" indent="-342900">
              <a:buFont typeface="Arial" panose="020B0604020202020204" pitchFamily="34" charset="0"/>
              <a:buChar char="•"/>
            </a:pPr>
            <a:r>
              <a:rPr lang="en-US" sz="1100" dirty="0"/>
              <a:t>low burden for everyone (email is ubiquitous and can be encrypted), generally poor for automation (requires both an active sender and receiver)</a:t>
            </a:r>
          </a:p>
          <a:p>
            <a:pPr marL="845820" lvl="1" indent="-342900">
              <a:buFont typeface="Arial" panose="020B0604020202020204" pitchFamily="34" charset="0"/>
              <a:buChar char="•"/>
            </a:pPr>
            <a:r>
              <a:rPr lang="en-US" sz="1100" dirty="0" err="1"/>
              <a:t>REDCap</a:t>
            </a:r>
            <a:r>
              <a:rPr lang="en-US" sz="1100" dirty="0"/>
              <a:t> </a:t>
            </a:r>
            <a:r>
              <a:rPr lang="en-US" sz="1100" dirty="0" err="1"/>
              <a:t>sendit</a:t>
            </a:r>
            <a:r>
              <a:rPr lang="en-US" sz="1100" dirty="0"/>
              <a:t> – can encrypt data at rest</a:t>
            </a:r>
          </a:p>
          <a:p>
            <a:pPr marL="342900" indent="-342900" algn="l">
              <a:buFont typeface="Arial" panose="020B0604020202020204" pitchFamily="34" charset="0"/>
              <a:buChar char="•"/>
            </a:pPr>
            <a:r>
              <a:rPr lang="en-US" sz="1200" dirty="0"/>
              <a:t>Online Portal</a:t>
            </a:r>
          </a:p>
          <a:p>
            <a:pPr marL="845820" lvl="1" indent="-342900">
              <a:buFont typeface="Arial" panose="020B0604020202020204" pitchFamily="34" charset="0"/>
              <a:buChar char="•"/>
            </a:pPr>
            <a:r>
              <a:rPr lang="en-US" sz="1050" dirty="0"/>
              <a:t>similar to email (web browsers are also ubiquitous and web traffic can be encrypted), some portals allow script-based access (some require human verification via captchas)</a:t>
            </a:r>
          </a:p>
          <a:p>
            <a:pPr marL="845820" lvl="1" indent="-342900">
              <a:buFont typeface="Arial" panose="020B0604020202020204" pitchFamily="34" charset="0"/>
              <a:buChar char="•"/>
            </a:pPr>
            <a:r>
              <a:rPr lang="en-US" sz="1050" dirty="0"/>
              <a:t>may be already part of infrastructure (example: Microsoft Teams or </a:t>
            </a:r>
            <a:r>
              <a:rPr lang="en-US" sz="1050" dirty="0" err="1"/>
              <a:t>Sharepoint</a:t>
            </a:r>
            <a:r>
              <a:rPr lang="en-US" sz="1050" dirty="0"/>
              <a:t>)</a:t>
            </a:r>
          </a:p>
          <a:p>
            <a:pPr marL="342900" indent="-342900" algn="l">
              <a:buFont typeface="Arial" panose="020B0604020202020204" pitchFamily="34" charset="0"/>
              <a:buChar char="•"/>
            </a:pPr>
            <a:r>
              <a:rPr lang="en-US" sz="1200" dirty="0"/>
              <a:t>SFTP</a:t>
            </a:r>
          </a:p>
          <a:p>
            <a:pPr marL="845820" lvl="1" indent="-342900">
              <a:buFont typeface="Arial" panose="020B0604020202020204" pitchFamily="34" charset="0"/>
              <a:buChar char="•"/>
            </a:pPr>
            <a:r>
              <a:rPr lang="en-US" sz="900" dirty="0"/>
              <a:t>modest burden for sender (not everyone is familiar with how to transfer files using an SFTP client), good for automation, encryption at both transfer and at rest</a:t>
            </a:r>
          </a:p>
          <a:p>
            <a:pPr marL="845820" lvl="1" indent="-342900">
              <a:buFont typeface="Arial" panose="020B0604020202020204" pitchFamily="34" charset="0"/>
              <a:buChar char="•"/>
            </a:pPr>
            <a:r>
              <a:rPr lang="en-US" sz="900" dirty="0"/>
              <a:t>web-based GUIs may ease burden for sender</a:t>
            </a:r>
            <a:endParaRPr lang="en-US" sz="1300" dirty="0"/>
          </a:p>
          <a:p>
            <a:pPr marL="342900" indent="-342900" algn="l">
              <a:buFont typeface="Arial" panose="020B0604020202020204" pitchFamily="34" charset="0"/>
              <a:buChar char="•"/>
            </a:pPr>
            <a:r>
              <a:rPr lang="en-US" sz="1200" dirty="0"/>
              <a:t>Application programming interfaces (APIs) and Direct Database access</a:t>
            </a:r>
          </a:p>
          <a:p>
            <a:pPr marL="845820" lvl="1" indent="-342900">
              <a:buFont typeface="Arial" panose="020B0604020202020204" pitchFamily="34" charset="0"/>
              <a:buChar char="•"/>
            </a:pPr>
            <a:r>
              <a:rPr lang="en-US" sz="900" dirty="0"/>
              <a:t>Large technical burden for sender (their data platform must support API access or team must have database administrators)</a:t>
            </a:r>
          </a:p>
          <a:p>
            <a:pPr marL="845820" lvl="1" indent="-342900">
              <a:buFont typeface="Arial" panose="020B0604020202020204" pitchFamily="34" charset="0"/>
              <a:buChar char="•"/>
            </a:pPr>
            <a:r>
              <a:rPr lang="en-US" sz="900" dirty="0"/>
              <a:t>perfect for automation, potential access to live data</a:t>
            </a:r>
            <a:endParaRPr lang="en-US" sz="600" dirty="0"/>
          </a:p>
          <a:p>
            <a:endParaRPr lang="en-US" sz="1050" dirty="0"/>
          </a:p>
        </p:txBody>
      </p:sp>
      <p:sp>
        <p:nvSpPr>
          <p:cNvPr id="4" name="Slide Number Placeholder 3">
            <a:extLst>
              <a:ext uri="{FF2B5EF4-FFF2-40B4-BE49-F238E27FC236}">
                <a16:creationId xmlns:a16="http://schemas.microsoft.com/office/drawing/2014/main" id="{DEC6A7DF-35DE-8ABC-2A0E-D45022C3F03E}"/>
              </a:ext>
            </a:extLst>
          </p:cNvPr>
          <p:cNvSpPr>
            <a:spLocks noGrp="1"/>
          </p:cNvSpPr>
          <p:nvPr>
            <p:ph type="sldNum" sz="quarter" idx="4"/>
          </p:nvPr>
        </p:nvSpPr>
        <p:spPr/>
        <p:txBody>
          <a:bodyPr/>
          <a:lstStyle/>
          <a:p>
            <a:fld id="{42C32FFB-F9AE-46F0-A233-A2E628258990}" type="slidenum">
              <a:rPr lang="en-US" smtClean="0"/>
              <a:pPr/>
              <a:t>26</a:t>
            </a:fld>
            <a:endParaRPr lang="en-US" sz="1000" dirty="0"/>
          </a:p>
        </p:txBody>
      </p:sp>
      <p:sp>
        <p:nvSpPr>
          <p:cNvPr id="5" name="Footer Placeholder 4">
            <a:extLst>
              <a:ext uri="{FF2B5EF4-FFF2-40B4-BE49-F238E27FC236}">
                <a16:creationId xmlns:a16="http://schemas.microsoft.com/office/drawing/2014/main" id="{A55AC903-DAD4-F030-DAF5-CD98A6BA8DF8}"/>
              </a:ext>
            </a:extLst>
          </p:cNvPr>
          <p:cNvSpPr>
            <a:spLocks noGrp="1"/>
          </p:cNvSpPr>
          <p:nvPr>
            <p:ph type="ftr" sz="quarter" idx="3"/>
          </p:nvPr>
        </p:nvSpPr>
        <p:spPr/>
        <p:txBody>
          <a:bodyPr/>
          <a:lstStyle/>
          <a:p>
            <a:r>
              <a:rPr lang="en-US" dirty="0"/>
              <a:t>AMIA 2024 Informatics Summit  |   amia.org</a:t>
            </a:r>
          </a:p>
        </p:txBody>
      </p:sp>
    </p:spTree>
    <p:extLst>
      <p:ext uri="{BB962C8B-B14F-4D97-AF65-F5344CB8AC3E}">
        <p14:creationId xmlns:p14="http://schemas.microsoft.com/office/powerpoint/2010/main" val="146234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FA4E1-502D-CDDA-F4C8-535DF6B0C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E14C07-EEBB-1991-A8DE-C3F7C65DE41A}"/>
              </a:ext>
            </a:extLst>
          </p:cNvPr>
          <p:cNvSpPr>
            <a:spLocks noGrp="1"/>
          </p:cNvSpPr>
          <p:nvPr>
            <p:ph type="title"/>
          </p:nvPr>
        </p:nvSpPr>
        <p:spPr>
          <a:xfrm>
            <a:off x="547730" y="402548"/>
            <a:ext cx="6783946" cy="320088"/>
          </a:xfrm>
        </p:spPr>
        <p:txBody>
          <a:bodyPr/>
          <a:lstStyle/>
          <a:p>
            <a:r>
              <a:rPr lang="en-US" dirty="0"/>
              <a:t>Data Acquisition</a:t>
            </a:r>
          </a:p>
        </p:txBody>
      </p:sp>
      <p:sp>
        <p:nvSpPr>
          <p:cNvPr id="3" name="Content Placeholder 2">
            <a:extLst>
              <a:ext uri="{FF2B5EF4-FFF2-40B4-BE49-F238E27FC236}">
                <a16:creationId xmlns:a16="http://schemas.microsoft.com/office/drawing/2014/main" id="{C49298AB-DA03-918B-6D46-4FE468AF01AA}"/>
              </a:ext>
            </a:extLst>
          </p:cNvPr>
          <p:cNvSpPr>
            <a:spLocks noGrp="1"/>
          </p:cNvSpPr>
          <p:nvPr>
            <p:ph sz="quarter" idx="12"/>
          </p:nvPr>
        </p:nvSpPr>
        <p:spPr>
          <a:xfrm>
            <a:off x="546138" y="881829"/>
            <a:ext cx="8469757" cy="3570961"/>
          </a:xfrm>
        </p:spPr>
        <p:txBody>
          <a:bodyPr/>
          <a:lstStyle/>
          <a:p>
            <a:pPr algn="l"/>
            <a:r>
              <a:rPr lang="en-US" sz="1200" dirty="0"/>
              <a:t>Automation aids </a:t>
            </a:r>
            <a:r>
              <a:rPr lang="en-US" sz="1200" b="1" dirty="0"/>
              <a:t>quick</a:t>
            </a:r>
            <a:r>
              <a:rPr lang="en-US" sz="1200" dirty="0"/>
              <a:t> updates of data dashboards</a:t>
            </a:r>
          </a:p>
          <a:p>
            <a:pPr marL="171450" indent="-171450" algn="l">
              <a:buFont typeface="Arial" panose="020B0604020202020204" pitchFamily="34" charset="0"/>
              <a:buChar char="•"/>
            </a:pPr>
            <a:r>
              <a:rPr lang="en-US" sz="1200" dirty="0"/>
              <a:t>automation strategies are not required; there is a trade-off between technical requirements (staff, infrastructure, tools) and cost/complexity</a:t>
            </a:r>
          </a:p>
          <a:p>
            <a:pPr algn="l"/>
            <a:r>
              <a:rPr lang="en-US" sz="1200" dirty="0"/>
              <a:t>Automation tools</a:t>
            </a:r>
          </a:p>
          <a:p>
            <a:pPr marL="171450" indent="-171450" algn="l">
              <a:buFont typeface="Arial" panose="020B0604020202020204" pitchFamily="34" charset="0"/>
              <a:buChar char="•"/>
            </a:pPr>
            <a:r>
              <a:rPr lang="en-US" sz="1200" dirty="0" err="1"/>
              <a:t>Powershell</a:t>
            </a:r>
            <a:r>
              <a:rPr lang="en-US" sz="1200" dirty="0"/>
              <a:t> supports data movement, data conversion, database commands</a:t>
            </a:r>
          </a:p>
          <a:p>
            <a:pPr marL="171450" indent="-171450" algn="l">
              <a:buFont typeface="Arial" panose="020B0604020202020204" pitchFamily="34" charset="0"/>
              <a:buChar char="•"/>
            </a:pPr>
            <a:r>
              <a:rPr lang="en-US" sz="1200" dirty="0"/>
              <a:t>Target database may have native integration tools</a:t>
            </a:r>
          </a:p>
          <a:p>
            <a:pPr marL="674370" lvl="1" indent="-171450">
              <a:buFont typeface="Arial" panose="020B0604020202020204" pitchFamily="34" charset="0"/>
              <a:buChar char="•"/>
            </a:pPr>
            <a:r>
              <a:rPr lang="en-US" sz="800" dirty="0"/>
              <a:t>For example, Microsoft </a:t>
            </a:r>
            <a:r>
              <a:rPr lang="en-US" sz="800" dirty="0" err="1"/>
              <a:t>SQLserver</a:t>
            </a:r>
            <a:r>
              <a:rPr lang="en-US" sz="800" dirty="0"/>
              <a:t> has both sophisticated GUI for data integration and barebones command-line tools for data movement</a:t>
            </a:r>
          </a:p>
          <a:p>
            <a:pPr marL="674370" lvl="1" indent="-171450">
              <a:buFont typeface="Arial" panose="020B0604020202020204" pitchFamily="34" charset="0"/>
              <a:buChar char="•"/>
            </a:pPr>
            <a:r>
              <a:rPr lang="en-US" sz="800" dirty="0"/>
              <a:t>third party tools exist at various costs (Informatica, Pentaho, Talend, </a:t>
            </a:r>
            <a:r>
              <a:rPr lang="en-US" sz="800" dirty="0" err="1"/>
              <a:t>etc</a:t>
            </a:r>
            <a:r>
              <a:rPr lang="en-US" sz="800" dirty="0"/>
              <a:t>)</a:t>
            </a:r>
          </a:p>
          <a:p>
            <a:pPr marL="171450" indent="-171450" algn="l">
              <a:buFont typeface="Arial" panose="020B0604020202020204" pitchFamily="34" charset="0"/>
              <a:buChar char="•"/>
            </a:pPr>
            <a:r>
              <a:rPr lang="en-US" sz="1200" dirty="0"/>
              <a:t>Programming languages have data-driven libraries (Python has Pandas)</a:t>
            </a:r>
          </a:p>
          <a:p>
            <a:pPr marL="171450" indent="-171450" algn="l">
              <a:buFont typeface="Arial" panose="020B0604020202020204" pitchFamily="34" charset="0"/>
              <a:buChar char="•"/>
            </a:pPr>
            <a:r>
              <a:rPr lang="en-US" sz="1200" dirty="0"/>
              <a:t>Task scheduling is OS dependent (windows vs </a:t>
            </a:r>
            <a:r>
              <a:rPr lang="en-US" sz="1200" dirty="0" err="1"/>
              <a:t>linux</a:t>
            </a:r>
            <a:r>
              <a:rPr lang="en-US" sz="1200" dirty="0"/>
              <a:t>)</a:t>
            </a:r>
          </a:p>
          <a:p>
            <a:pPr marL="171450" indent="-171450" algn="l">
              <a:buFont typeface="Arial" panose="020B0604020202020204" pitchFamily="34" charset="0"/>
              <a:buChar char="•"/>
            </a:pPr>
            <a:r>
              <a:rPr lang="en-US" sz="1200" dirty="0"/>
              <a:t>Automation requires having well-defined inputs (reliable data sources) and well-defined targets/outputs (old results will be replaced by updated results)</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endParaRPr lang="en-US" sz="600" dirty="0"/>
          </a:p>
          <a:p>
            <a:endParaRPr lang="en-US" sz="1050" dirty="0"/>
          </a:p>
        </p:txBody>
      </p:sp>
      <p:sp>
        <p:nvSpPr>
          <p:cNvPr id="4" name="Slide Number Placeholder 3">
            <a:extLst>
              <a:ext uri="{FF2B5EF4-FFF2-40B4-BE49-F238E27FC236}">
                <a16:creationId xmlns:a16="http://schemas.microsoft.com/office/drawing/2014/main" id="{C5C42F59-07DB-F52F-09F8-7A63C263AECB}"/>
              </a:ext>
            </a:extLst>
          </p:cNvPr>
          <p:cNvSpPr>
            <a:spLocks noGrp="1"/>
          </p:cNvSpPr>
          <p:nvPr>
            <p:ph type="sldNum" sz="quarter" idx="4"/>
          </p:nvPr>
        </p:nvSpPr>
        <p:spPr/>
        <p:txBody>
          <a:bodyPr/>
          <a:lstStyle/>
          <a:p>
            <a:fld id="{42C32FFB-F9AE-46F0-A233-A2E628258990}" type="slidenum">
              <a:rPr lang="en-US" smtClean="0"/>
              <a:pPr/>
              <a:t>27</a:t>
            </a:fld>
            <a:endParaRPr lang="en-US" sz="1000" dirty="0"/>
          </a:p>
        </p:txBody>
      </p:sp>
      <p:sp>
        <p:nvSpPr>
          <p:cNvPr id="5" name="Footer Placeholder 4">
            <a:extLst>
              <a:ext uri="{FF2B5EF4-FFF2-40B4-BE49-F238E27FC236}">
                <a16:creationId xmlns:a16="http://schemas.microsoft.com/office/drawing/2014/main" id="{59380C44-72DF-2395-2898-2FDDEF70A93B}"/>
              </a:ext>
            </a:extLst>
          </p:cNvPr>
          <p:cNvSpPr>
            <a:spLocks noGrp="1"/>
          </p:cNvSpPr>
          <p:nvPr>
            <p:ph type="ftr" sz="quarter" idx="3"/>
          </p:nvPr>
        </p:nvSpPr>
        <p:spPr/>
        <p:txBody>
          <a:bodyPr/>
          <a:lstStyle/>
          <a:p>
            <a:r>
              <a:rPr lang="en-US" dirty="0"/>
              <a:t>AMIA 2024 Informatics Summit  |   amia.org</a:t>
            </a:r>
          </a:p>
        </p:txBody>
      </p:sp>
    </p:spTree>
    <p:extLst>
      <p:ext uri="{BB962C8B-B14F-4D97-AF65-F5344CB8AC3E}">
        <p14:creationId xmlns:p14="http://schemas.microsoft.com/office/powerpoint/2010/main" val="1190414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Data Models</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p:txBody>
          <a:bodyPr/>
          <a:lstStyle/>
          <a:p>
            <a:pPr algn="l"/>
            <a:r>
              <a:rPr lang="en-US" sz="1200" dirty="0"/>
              <a:t>Best practice: establish a data model dynamic enough to capture your ideal outputs</a:t>
            </a:r>
          </a:p>
          <a:p>
            <a:pPr marL="171450" indent="-171450" algn="l">
              <a:buFont typeface="Arial" panose="020B0604020202020204" pitchFamily="34" charset="0"/>
              <a:buChar char="•"/>
            </a:pPr>
            <a:r>
              <a:rPr lang="en-US" sz="1200" dirty="0"/>
              <a:t>data acquired from partners is largely raw data that needs processing</a:t>
            </a:r>
          </a:p>
          <a:p>
            <a:pPr marL="674370" lvl="1" indent="-171450">
              <a:buFont typeface="Arial" panose="020B0604020202020204" pitchFamily="34" charset="0"/>
              <a:buChar char="•"/>
            </a:pPr>
            <a:r>
              <a:rPr lang="en-US" sz="800" dirty="0"/>
              <a:t>we analyze partner data and compute/transform into the specific measurable data points </a:t>
            </a:r>
          </a:p>
          <a:p>
            <a:pPr marL="674370" lvl="1" indent="-171450">
              <a:buFont typeface="Arial" panose="020B0604020202020204" pitchFamily="34" charset="0"/>
              <a:buChar char="•"/>
            </a:pPr>
            <a:r>
              <a:rPr lang="en-US" sz="800" dirty="0"/>
              <a:t>definitions of these measurable data points were developed as a consortium; specifications enable consistency</a:t>
            </a:r>
          </a:p>
          <a:p>
            <a:pPr marL="171450" indent="-171450" algn="l">
              <a:buFont typeface="Arial" panose="020B0604020202020204" pitchFamily="34" charset="0"/>
              <a:buChar char="•"/>
            </a:pPr>
            <a:r>
              <a:rPr lang="en-US" sz="1200" dirty="0"/>
              <a:t>in turn, we push these processed measures to the dashboards for community members and research staff/faculty</a:t>
            </a:r>
          </a:p>
          <a:p>
            <a:pPr marL="171450" indent="-171450" algn="l">
              <a:buFont typeface="Arial" panose="020B0604020202020204" pitchFamily="34" charset="0"/>
              <a:buChar char="•"/>
            </a:pPr>
            <a:r>
              <a:rPr lang="en-US" sz="1200" dirty="0"/>
              <a:t>A common data model provides 1 analytical target for any data source</a:t>
            </a:r>
          </a:p>
          <a:p>
            <a:pPr marL="674370" lvl="1" indent="-171450">
              <a:buFont typeface="Arial" panose="020B0604020202020204" pitchFamily="34" charset="0"/>
              <a:buChar char="•"/>
            </a:pPr>
            <a:r>
              <a:rPr lang="en-US" sz="800" dirty="0"/>
              <a:t>different concepts (e.g., overdose deaths, naloxone distributions, and opioid prescriptions) may utilize the same data structure.</a:t>
            </a:r>
          </a:p>
          <a:p>
            <a:pPr marL="674370" lvl="1" indent="-171450">
              <a:buFont typeface="Arial" panose="020B0604020202020204" pitchFamily="34" charset="0"/>
              <a:buChar char="•"/>
            </a:pPr>
            <a:r>
              <a:rPr lang="en-US" sz="800" dirty="0"/>
              <a:t>best practice: research analysis plans and dashboards can use the same data model (data reuse saves time)</a:t>
            </a:r>
          </a:p>
          <a:p>
            <a:pPr marL="674370" lvl="1" indent="-171450">
              <a:buFont typeface="Arial" panose="020B0604020202020204" pitchFamily="34" charset="0"/>
              <a:buChar char="•"/>
            </a:pPr>
            <a:r>
              <a:rPr lang="en-US" sz="800" dirty="0"/>
              <a:t>HCS common data model captures where (what community), when (unit of time), what (measure ID, </a:t>
            </a:r>
            <a:r>
              <a:rPr lang="en-US" sz="800" dirty="0" err="1"/>
              <a:t>eg</a:t>
            </a:r>
            <a:r>
              <a:rPr lang="en-US" sz="800" dirty="0"/>
              <a:t> overdose deaths), and who (numerator, denominator, demographics)</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28</a:t>
            </a:fld>
            <a:endParaRPr lang="en-US"/>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3074790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A4CF8-C87D-144F-9CD5-401310B458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5FBD81-43E1-A3C8-2647-8CB4D34B2335}"/>
              </a:ext>
            </a:extLst>
          </p:cNvPr>
          <p:cNvSpPr>
            <a:spLocks noGrp="1"/>
          </p:cNvSpPr>
          <p:nvPr>
            <p:ph type="title"/>
          </p:nvPr>
        </p:nvSpPr>
        <p:spPr>
          <a:xfrm>
            <a:off x="547730" y="402548"/>
            <a:ext cx="6783946" cy="320088"/>
          </a:xfrm>
        </p:spPr>
        <p:txBody>
          <a:bodyPr/>
          <a:lstStyle/>
          <a:p>
            <a:r>
              <a:rPr lang="en-US" dirty="0"/>
              <a:t>Data Models</a:t>
            </a:r>
          </a:p>
        </p:txBody>
      </p:sp>
      <p:sp>
        <p:nvSpPr>
          <p:cNvPr id="3" name="Content Placeholder 2">
            <a:extLst>
              <a:ext uri="{FF2B5EF4-FFF2-40B4-BE49-F238E27FC236}">
                <a16:creationId xmlns:a16="http://schemas.microsoft.com/office/drawing/2014/main" id="{92DEF0A4-721F-9F94-5A0E-5B0B01D94067}"/>
              </a:ext>
            </a:extLst>
          </p:cNvPr>
          <p:cNvSpPr>
            <a:spLocks noGrp="1"/>
          </p:cNvSpPr>
          <p:nvPr>
            <p:ph sz="quarter" idx="12"/>
          </p:nvPr>
        </p:nvSpPr>
        <p:spPr/>
        <p:txBody>
          <a:bodyPr/>
          <a:lstStyle/>
          <a:p>
            <a:pPr algn="l"/>
            <a:r>
              <a:rPr lang="en-US" sz="1200" dirty="0"/>
              <a:t>HCS Common Datal Model</a:t>
            </a:r>
          </a:p>
          <a:p>
            <a:pPr algn="l"/>
            <a:endParaRPr lang="en-US" sz="1200" dirty="0"/>
          </a:p>
        </p:txBody>
      </p:sp>
      <p:sp>
        <p:nvSpPr>
          <p:cNvPr id="4" name="Slide Number Placeholder 3">
            <a:extLst>
              <a:ext uri="{FF2B5EF4-FFF2-40B4-BE49-F238E27FC236}">
                <a16:creationId xmlns:a16="http://schemas.microsoft.com/office/drawing/2014/main" id="{C5B73413-2EAC-AD39-32B4-288146FBCE6D}"/>
              </a:ext>
            </a:extLst>
          </p:cNvPr>
          <p:cNvSpPr>
            <a:spLocks noGrp="1"/>
          </p:cNvSpPr>
          <p:nvPr>
            <p:ph type="sldNum" sz="quarter" idx="4"/>
          </p:nvPr>
        </p:nvSpPr>
        <p:spPr/>
        <p:txBody>
          <a:bodyPr/>
          <a:lstStyle/>
          <a:p>
            <a:fld id="{42C32FFB-F9AE-46F0-A233-A2E628258990}" type="slidenum">
              <a:rPr lang="en-US" smtClean="0"/>
              <a:pPr/>
              <a:t>29</a:t>
            </a:fld>
            <a:endParaRPr lang="en-US"/>
          </a:p>
        </p:txBody>
      </p:sp>
      <p:sp>
        <p:nvSpPr>
          <p:cNvPr id="5" name="Footer Placeholder 4">
            <a:extLst>
              <a:ext uri="{FF2B5EF4-FFF2-40B4-BE49-F238E27FC236}">
                <a16:creationId xmlns:a16="http://schemas.microsoft.com/office/drawing/2014/main" id="{264B3981-DEE9-44CE-2AD7-6D534A3064DC}"/>
              </a:ext>
            </a:extLst>
          </p:cNvPr>
          <p:cNvSpPr>
            <a:spLocks noGrp="1"/>
          </p:cNvSpPr>
          <p:nvPr>
            <p:ph type="ftr" sz="quarter" idx="3"/>
          </p:nvPr>
        </p:nvSpPr>
        <p:spPr/>
        <p:txBody>
          <a:bodyPr/>
          <a:lstStyle/>
          <a:p>
            <a:r>
              <a:rPr lang="en-US"/>
              <a:t>AMIA 2024 Informatics Summit  |   amia.org</a:t>
            </a:r>
            <a:endParaRPr lang="en-US" dirty="0"/>
          </a:p>
        </p:txBody>
      </p:sp>
      <p:graphicFrame>
        <p:nvGraphicFramePr>
          <p:cNvPr id="7" name="Table 6">
            <a:extLst>
              <a:ext uri="{FF2B5EF4-FFF2-40B4-BE49-F238E27FC236}">
                <a16:creationId xmlns:a16="http://schemas.microsoft.com/office/drawing/2014/main" id="{030ED7D6-BD56-D147-9954-FBAAFCFEAEB0}"/>
              </a:ext>
            </a:extLst>
          </p:cNvPr>
          <p:cNvGraphicFramePr>
            <a:graphicFrameLocks noGrp="1"/>
          </p:cNvGraphicFramePr>
          <p:nvPr>
            <p:extLst>
              <p:ext uri="{D42A27DB-BD31-4B8C-83A1-F6EECF244321}">
                <p14:modId xmlns:p14="http://schemas.microsoft.com/office/powerpoint/2010/main" val="3370423906"/>
              </p:ext>
            </p:extLst>
          </p:nvPr>
        </p:nvGraphicFramePr>
        <p:xfrm>
          <a:off x="177554" y="1177040"/>
          <a:ext cx="8655726" cy="3581494"/>
        </p:xfrm>
        <a:graphic>
          <a:graphicData uri="http://schemas.openxmlformats.org/drawingml/2006/table">
            <a:tbl>
              <a:tblPr/>
              <a:tblGrid>
                <a:gridCol w="661247">
                  <a:extLst>
                    <a:ext uri="{9D8B030D-6E8A-4147-A177-3AD203B41FA5}">
                      <a16:colId xmlns:a16="http://schemas.microsoft.com/office/drawing/2014/main" val="2010975976"/>
                    </a:ext>
                  </a:extLst>
                </a:gridCol>
                <a:gridCol w="2168891">
                  <a:extLst>
                    <a:ext uri="{9D8B030D-6E8A-4147-A177-3AD203B41FA5}">
                      <a16:colId xmlns:a16="http://schemas.microsoft.com/office/drawing/2014/main" val="366917186"/>
                    </a:ext>
                  </a:extLst>
                </a:gridCol>
                <a:gridCol w="476099">
                  <a:extLst>
                    <a:ext uri="{9D8B030D-6E8A-4147-A177-3AD203B41FA5}">
                      <a16:colId xmlns:a16="http://schemas.microsoft.com/office/drawing/2014/main" val="3162093567"/>
                    </a:ext>
                  </a:extLst>
                </a:gridCol>
                <a:gridCol w="661247">
                  <a:extLst>
                    <a:ext uri="{9D8B030D-6E8A-4147-A177-3AD203B41FA5}">
                      <a16:colId xmlns:a16="http://schemas.microsoft.com/office/drawing/2014/main" val="3893658854"/>
                    </a:ext>
                  </a:extLst>
                </a:gridCol>
                <a:gridCol w="581571">
                  <a:extLst>
                    <a:ext uri="{9D8B030D-6E8A-4147-A177-3AD203B41FA5}">
                      <a16:colId xmlns:a16="http://schemas.microsoft.com/office/drawing/2014/main" val="2744207905"/>
                    </a:ext>
                  </a:extLst>
                </a:gridCol>
                <a:gridCol w="4106671">
                  <a:extLst>
                    <a:ext uri="{9D8B030D-6E8A-4147-A177-3AD203B41FA5}">
                      <a16:colId xmlns:a16="http://schemas.microsoft.com/office/drawing/2014/main" val="2021054689"/>
                    </a:ext>
                  </a:extLst>
                </a:gridCol>
              </a:tblGrid>
              <a:tr h="248789">
                <a:tc>
                  <a:txBody>
                    <a:bodyPr/>
                    <a:lstStyle/>
                    <a:p>
                      <a:pPr algn="ctr" rtl="0" fontAlgn="t"/>
                      <a:r>
                        <a:rPr lang="en-US" sz="800" b="1">
                          <a:solidFill>
                            <a:srgbClr val="FFFFFF"/>
                          </a:solidFill>
                          <a:effectLst/>
                        </a:rPr>
                        <a:t>Column Name</a:t>
                      </a:r>
                    </a:p>
                  </a:txBody>
                  <a:tcPr marL="12116" marR="12116" marT="8078" marB="8078">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t"/>
                      <a:r>
                        <a:rPr lang="en-US" sz="800" b="1">
                          <a:solidFill>
                            <a:srgbClr val="FFFFFF"/>
                          </a:solidFill>
                          <a:effectLst/>
                        </a:rPr>
                        <a:t>Description</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t"/>
                      <a:r>
                        <a:rPr lang="en-US" sz="800" b="1">
                          <a:solidFill>
                            <a:srgbClr val="FFFFFF"/>
                          </a:solidFill>
                          <a:effectLst/>
                        </a:rPr>
                        <a:t>Data Type</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t"/>
                      <a:r>
                        <a:rPr lang="en-US" sz="800" b="1">
                          <a:solidFill>
                            <a:srgbClr val="FFFFFF"/>
                          </a:solidFill>
                          <a:effectLst/>
                        </a:rPr>
                        <a:t>Allowed Values</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t"/>
                      <a:r>
                        <a:rPr lang="en-US" sz="800" b="1">
                          <a:solidFill>
                            <a:srgbClr val="FFFFFF"/>
                          </a:solidFill>
                          <a:effectLst/>
                        </a:rPr>
                        <a:t>Required</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t"/>
                      <a:r>
                        <a:rPr lang="en-US" sz="800" b="1" dirty="0">
                          <a:solidFill>
                            <a:srgbClr val="FFFFFF"/>
                          </a:solidFill>
                          <a:effectLst/>
                        </a:rPr>
                        <a:t>Comment</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extLst>
                  <a:ext uri="{0D108BD9-81ED-4DB2-BD59-A6C34878D82A}">
                    <a16:rowId xmlns:a16="http://schemas.microsoft.com/office/drawing/2014/main" val="1549178044"/>
                  </a:ext>
                </a:extLst>
              </a:tr>
              <a:tr h="597740">
                <a:tc>
                  <a:txBody>
                    <a:bodyPr/>
                    <a:lstStyle/>
                    <a:p>
                      <a:pPr rtl="0" fontAlgn="t"/>
                      <a:r>
                        <a:rPr lang="en-US" sz="800">
                          <a:effectLst/>
                        </a:rPr>
                        <a:t>ReporterId</a:t>
                      </a:r>
                    </a:p>
                  </a:txBody>
                  <a:tcPr marL="12116" marR="12116" marT="8078" marB="8078">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800">
                          <a:effectLst/>
                        </a:rPr>
                        <a:t>The reporting source of the observation (community, site, or study ID) Sites will only need to use community and site IDs</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800">
                          <a:effectLst/>
                        </a:rPr>
                        <a:t>text</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800">
                          <a:effectLst/>
                        </a:rPr>
                        <a:t>Defined values from the reporter list tab</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800">
                          <a:effectLst/>
                        </a:rPr>
                        <a:t>Y</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800" dirty="0">
                          <a:effectLst/>
                        </a:rPr>
                        <a:t>The </a:t>
                      </a:r>
                      <a:r>
                        <a:rPr lang="en-US" sz="800" dirty="0" err="1">
                          <a:effectLst/>
                        </a:rPr>
                        <a:t>ReporterId</a:t>
                      </a:r>
                      <a:r>
                        <a:rPr lang="en-US" sz="800" dirty="0">
                          <a:effectLst/>
                        </a:rPr>
                        <a:t> will represent either the community or site that the observation is reported for</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05440246"/>
                  </a:ext>
                </a:extLst>
              </a:tr>
              <a:tr h="597740">
                <a:tc>
                  <a:txBody>
                    <a:bodyPr/>
                    <a:lstStyle/>
                    <a:p>
                      <a:pPr rtl="0" fontAlgn="t"/>
                      <a:r>
                        <a:rPr lang="en-US" sz="800">
                          <a:effectLst/>
                        </a:rPr>
                        <a:t>MeasureId</a:t>
                      </a:r>
                    </a:p>
                  </a:txBody>
                  <a:tcPr marL="12116" marR="12116" marT="8078" marB="8078">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800">
                          <a:effectLst/>
                        </a:rPr>
                        <a:t>The string identifier of the measure for which this is an observation. </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800">
                          <a:effectLst/>
                        </a:rPr>
                        <a:t>string</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800">
                          <a:effectLst/>
                        </a:rPr>
                        <a:t>Defined values from the measure ID tab</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800">
                          <a:effectLst/>
                        </a:rPr>
                        <a:t>Y</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b"/>
                      <a:r>
                        <a:rPr lang="en-US" sz="800" dirty="0">
                          <a:effectLst/>
                        </a:rPr>
                        <a:t>This will either be an outcome measure identifier such as 2.3 or another measure identifier as defined by the DCC</a:t>
                      </a:r>
                    </a:p>
                  </a:txBody>
                  <a:tcPr marL="12116" marR="12116" marT="8078" marB="807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extLst>
                  <a:ext uri="{0D108BD9-81ED-4DB2-BD59-A6C34878D82A}">
                    <a16:rowId xmlns:a16="http://schemas.microsoft.com/office/drawing/2014/main" val="4053403778"/>
                  </a:ext>
                </a:extLst>
              </a:tr>
              <a:tr h="1063009">
                <a:tc>
                  <a:txBody>
                    <a:bodyPr/>
                    <a:lstStyle/>
                    <a:p>
                      <a:pPr rtl="0" fontAlgn="t"/>
                      <a:r>
                        <a:rPr lang="en-US" sz="800">
                          <a:effectLst/>
                        </a:rPr>
                        <a:t>Numerator</a:t>
                      </a:r>
                    </a:p>
                  </a:txBody>
                  <a:tcPr marL="12116" marR="12116" marT="8078" marB="8078">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800">
                          <a:effectLst/>
                        </a:rPr>
                        <a:t>The whole number count of the observation</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800">
                          <a:effectLst/>
                        </a:rPr>
                        <a:t>integer or float</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800">
                          <a:effectLst/>
                        </a:rPr>
                        <a:t>null, 0-10000</a:t>
                      </a:r>
                      <a:br>
                        <a:rPr lang="en-US" sz="800">
                          <a:effectLst/>
                        </a:rPr>
                      </a:br>
                      <a:r>
                        <a:rPr lang="en-US" sz="800">
                          <a:effectLst/>
                        </a:rPr>
                        <a:t>int or float is acceptable depending on measure</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800">
                          <a:effectLst/>
                        </a:rPr>
                        <a:t>N</a:t>
                      </a:r>
                      <a:br>
                        <a:rPr lang="en-US" sz="800">
                          <a:effectLst/>
                        </a:rPr>
                      </a:br>
                      <a:endParaRPr lang="en-US" sz="800">
                        <a:effectLst/>
                      </a:endParaRP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800" dirty="0">
                          <a:effectLst/>
                        </a:rPr>
                        <a:t>Do not report a value of 0 unless the literal value of the observation is 0. </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0258340"/>
                  </a:ext>
                </a:extLst>
              </a:tr>
              <a:tr h="1063009">
                <a:tc>
                  <a:txBody>
                    <a:bodyPr/>
                    <a:lstStyle/>
                    <a:p>
                      <a:pPr rtl="0" fontAlgn="t"/>
                      <a:r>
                        <a:rPr lang="en-US" sz="800">
                          <a:effectLst/>
                        </a:rPr>
                        <a:t>Denominator</a:t>
                      </a:r>
                    </a:p>
                  </a:txBody>
                  <a:tcPr marL="12116" marR="12116" marT="8078" marB="8078">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F0FE"/>
                    </a:solidFill>
                  </a:tcPr>
                </a:tc>
                <a:tc>
                  <a:txBody>
                    <a:bodyPr/>
                    <a:lstStyle/>
                    <a:p>
                      <a:pPr rtl="0" fontAlgn="t"/>
                      <a:r>
                        <a:rPr lang="en-US" sz="800" dirty="0">
                          <a:effectLst/>
                        </a:rPr>
                        <a:t>The specified denominator* for the observation</a:t>
                      </a:r>
                      <a:br>
                        <a:rPr lang="en-US" sz="800" dirty="0">
                          <a:effectLst/>
                        </a:rPr>
                      </a:br>
                      <a:endParaRPr lang="en-US" sz="800" dirty="0">
                        <a:effectLst/>
                      </a:endParaRP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F0FE"/>
                    </a:solidFill>
                  </a:tcPr>
                </a:tc>
                <a:tc>
                  <a:txBody>
                    <a:bodyPr/>
                    <a:lstStyle/>
                    <a:p>
                      <a:pPr rtl="0" fontAlgn="t"/>
                      <a:r>
                        <a:rPr lang="en-US" sz="800">
                          <a:effectLst/>
                        </a:rPr>
                        <a:t>integer</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F0FE"/>
                    </a:solidFill>
                  </a:tcPr>
                </a:tc>
                <a:tc>
                  <a:txBody>
                    <a:bodyPr/>
                    <a:lstStyle/>
                    <a:p>
                      <a:pPr rtl="0" fontAlgn="t"/>
                      <a:r>
                        <a:rPr lang="en-US" sz="800">
                          <a:effectLst/>
                        </a:rPr>
                        <a:t>MeasureId</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F0FE"/>
                    </a:solidFill>
                  </a:tcPr>
                </a:tc>
                <a:tc>
                  <a:txBody>
                    <a:bodyPr/>
                    <a:lstStyle/>
                    <a:p>
                      <a:pPr rtl="0" fontAlgn="t"/>
                      <a:r>
                        <a:rPr lang="en-US" sz="800">
                          <a:effectLst/>
                        </a:rPr>
                        <a:t>N</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F0FE"/>
                    </a:solidFill>
                  </a:tcPr>
                </a:tc>
                <a:tc>
                  <a:txBody>
                    <a:bodyPr/>
                    <a:lstStyle/>
                    <a:p>
                      <a:pPr rtl="0" fontAlgn="t"/>
                      <a:r>
                        <a:rPr lang="en-US" sz="800" dirty="0">
                          <a:effectLst/>
                        </a:rPr>
                        <a:t>Added to capture the denominator for those measurements that require a non-population denominator. The use of this field will be based on the definition of the measure. If the measure specifies a denominator (e.g. Of the people in the community diagnosed with OUD (denominator) how many are on MOUD (numerator)) then this field should be populated. If there is no specified denominator or if the assumed or stated denominator is the population size of the community then this field should be left blank</a:t>
                      </a:r>
                    </a:p>
                  </a:txBody>
                  <a:tcPr marL="12116" marR="12116" marT="8078" marB="8078">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F0FE"/>
                    </a:solidFill>
                  </a:tcPr>
                </a:tc>
                <a:extLst>
                  <a:ext uri="{0D108BD9-81ED-4DB2-BD59-A6C34878D82A}">
                    <a16:rowId xmlns:a16="http://schemas.microsoft.com/office/drawing/2014/main" val="843865889"/>
                  </a:ext>
                </a:extLst>
              </a:tr>
            </a:tbl>
          </a:graphicData>
        </a:graphic>
      </p:graphicFrame>
    </p:spTree>
    <p:extLst>
      <p:ext uri="{BB962C8B-B14F-4D97-AF65-F5344CB8AC3E}">
        <p14:creationId xmlns:p14="http://schemas.microsoft.com/office/powerpoint/2010/main" val="149244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B7D2-324C-4736-A4D3-8B863A75C904}"/>
              </a:ext>
            </a:extLst>
          </p:cNvPr>
          <p:cNvSpPr>
            <a:spLocks noGrp="1"/>
          </p:cNvSpPr>
          <p:nvPr>
            <p:ph type="title"/>
          </p:nvPr>
        </p:nvSpPr>
        <p:spPr/>
        <p:txBody>
          <a:bodyPr/>
          <a:lstStyle/>
          <a:p>
            <a:r>
              <a:rPr lang="en-US"/>
              <a:t>Learning Objectives</a:t>
            </a:r>
            <a:endParaRPr lang="en-US" dirty="0"/>
          </a:p>
        </p:txBody>
      </p:sp>
      <p:sp>
        <p:nvSpPr>
          <p:cNvPr id="3" name="Content Placeholder 2">
            <a:extLst>
              <a:ext uri="{FF2B5EF4-FFF2-40B4-BE49-F238E27FC236}">
                <a16:creationId xmlns:a16="http://schemas.microsoft.com/office/drawing/2014/main" id="{0B8082D5-DA3E-4243-BBB8-B811169C8FD8}"/>
              </a:ext>
            </a:extLst>
          </p:cNvPr>
          <p:cNvSpPr>
            <a:spLocks noGrp="1"/>
          </p:cNvSpPr>
          <p:nvPr>
            <p:ph sz="quarter" idx="12"/>
          </p:nvPr>
        </p:nvSpPr>
        <p:spPr/>
        <p:txBody>
          <a:bodyPr/>
          <a:lstStyle/>
          <a:p>
            <a:r>
              <a:rPr lang="en-US" dirty="0"/>
              <a:t>After participating in this session, the learner should be better able to:</a:t>
            </a:r>
          </a:p>
          <a:p>
            <a:pPr lvl="1"/>
            <a:r>
              <a:rPr lang="en-US" dirty="0"/>
              <a:t>Develop a data use agreement</a:t>
            </a:r>
          </a:p>
          <a:p>
            <a:pPr lvl="1"/>
            <a:r>
              <a:rPr lang="en-US" dirty="0"/>
              <a:t>Understand common types of data streams for acquiring data</a:t>
            </a:r>
          </a:p>
          <a:p>
            <a:pPr lvl="1"/>
            <a:r>
              <a:rPr lang="en-US" dirty="0"/>
              <a:t>Identify best practices for receiving and using data for dashboards</a:t>
            </a:r>
          </a:p>
        </p:txBody>
      </p:sp>
      <p:sp>
        <p:nvSpPr>
          <p:cNvPr id="4" name="Slide Number Placeholder 3">
            <a:extLst>
              <a:ext uri="{FF2B5EF4-FFF2-40B4-BE49-F238E27FC236}">
                <a16:creationId xmlns:a16="http://schemas.microsoft.com/office/drawing/2014/main" id="{AE70FF5F-FD02-4F5E-A959-A21CD5525F3A}"/>
              </a:ext>
            </a:extLst>
          </p:cNvPr>
          <p:cNvSpPr>
            <a:spLocks noGrp="1"/>
          </p:cNvSpPr>
          <p:nvPr>
            <p:ph type="sldNum" sz="quarter" idx="4"/>
          </p:nvPr>
        </p:nvSpPr>
        <p:spPr/>
        <p:txBody>
          <a:bodyPr/>
          <a:lstStyle/>
          <a:p>
            <a:fld id="{42C32FFB-F9AE-46F0-A233-A2E628258990}" type="slidenum">
              <a:rPr lang="en-US" smtClean="0"/>
              <a:pPr/>
              <a:t>3</a:t>
            </a:fld>
            <a:endParaRPr lang="en-US"/>
          </a:p>
        </p:txBody>
      </p:sp>
      <p:sp>
        <p:nvSpPr>
          <p:cNvPr id="5" name="Footer Placeholder 4">
            <a:extLst>
              <a:ext uri="{FF2B5EF4-FFF2-40B4-BE49-F238E27FC236}">
                <a16:creationId xmlns:a16="http://schemas.microsoft.com/office/drawing/2014/main" id="{3DDE21D3-342C-46E7-81C2-45C6944D83E2}"/>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3127157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789D0-C0FA-93B8-3F63-6F7227C07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5674B-C9E6-EF99-F2DB-62C39A11BD37}"/>
              </a:ext>
            </a:extLst>
          </p:cNvPr>
          <p:cNvSpPr>
            <a:spLocks noGrp="1"/>
          </p:cNvSpPr>
          <p:nvPr>
            <p:ph type="title"/>
          </p:nvPr>
        </p:nvSpPr>
        <p:spPr>
          <a:xfrm>
            <a:off x="547730" y="402548"/>
            <a:ext cx="6783946" cy="320088"/>
          </a:xfrm>
        </p:spPr>
        <p:txBody>
          <a:bodyPr/>
          <a:lstStyle/>
          <a:p>
            <a:r>
              <a:rPr lang="en-US" dirty="0"/>
              <a:t>Data Models</a:t>
            </a:r>
          </a:p>
        </p:txBody>
      </p:sp>
      <p:sp>
        <p:nvSpPr>
          <p:cNvPr id="3" name="Content Placeholder 2">
            <a:extLst>
              <a:ext uri="{FF2B5EF4-FFF2-40B4-BE49-F238E27FC236}">
                <a16:creationId xmlns:a16="http://schemas.microsoft.com/office/drawing/2014/main" id="{F6D0819C-254A-F287-21C4-115360A50A24}"/>
              </a:ext>
            </a:extLst>
          </p:cNvPr>
          <p:cNvSpPr>
            <a:spLocks noGrp="1"/>
          </p:cNvSpPr>
          <p:nvPr>
            <p:ph sz="quarter" idx="12"/>
          </p:nvPr>
        </p:nvSpPr>
        <p:spPr/>
        <p:txBody>
          <a:bodyPr/>
          <a:lstStyle/>
          <a:p>
            <a:pPr algn="l"/>
            <a:r>
              <a:rPr lang="en-US" sz="1200" dirty="0"/>
              <a:t>HCS Common Datal Model</a:t>
            </a:r>
          </a:p>
          <a:p>
            <a:pPr algn="l"/>
            <a:endParaRPr lang="en-US" sz="1200" dirty="0"/>
          </a:p>
        </p:txBody>
      </p:sp>
      <p:sp>
        <p:nvSpPr>
          <p:cNvPr id="4" name="Slide Number Placeholder 3">
            <a:extLst>
              <a:ext uri="{FF2B5EF4-FFF2-40B4-BE49-F238E27FC236}">
                <a16:creationId xmlns:a16="http://schemas.microsoft.com/office/drawing/2014/main" id="{E06B605C-D632-E5CF-B568-BFCEA35E6415}"/>
              </a:ext>
            </a:extLst>
          </p:cNvPr>
          <p:cNvSpPr>
            <a:spLocks noGrp="1"/>
          </p:cNvSpPr>
          <p:nvPr>
            <p:ph type="sldNum" sz="quarter" idx="4"/>
          </p:nvPr>
        </p:nvSpPr>
        <p:spPr/>
        <p:txBody>
          <a:bodyPr/>
          <a:lstStyle/>
          <a:p>
            <a:fld id="{42C32FFB-F9AE-46F0-A233-A2E628258990}" type="slidenum">
              <a:rPr lang="en-US" smtClean="0"/>
              <a:pPr/>
              <a:t>30</a:t>
            </a:fld>
            <a:endParaRPr lang="en-US"/>
          </a:p>
        </p:txBody>
      </p:sp>
      <p:sp>
        <p:nvSpPr>
          <p:cNvPr id="5" name="Footer Placeholder 4">
            <a:extLst>
              <a:ext uri="{FF2B5EF4-FFF2-40B4-BE49-F238E27FC236}">
                <a16:creationId xmlns:a16="http://schemas.microsoft.com/office/drawing/2014/main" id="{4B9F935A-9739-EBC8-A46B-CD86523312B8}"/>
              </a:ext>
            </a:extLst>
          </p:cNvPr>
          <p:cNvSpPr>
            <a:spLocks noGrp="1"/>
          </p:cNvSpPr>
          <p:nvPr>
            <p:ph type="ftr" sz="quarter" idx="3"/>
          </p:nvPr>
        </p:nvSpPr>
        <p:spPr/>
        <p:txBody>
          <a:bodyPr/>
          <a:lstStyle/>
          <a:p>
            <a:r>
              <a:rPr lang="en-US"/>
              <a:t>AMIA 2024 Informatics Summit  |   amia.org</a:t>
            </a:r>
            <a:endParaRPr lang="en-US" dirty="0"/>
          </a:p>
        </p:txBody>
      </p:sp>
      <p:graphicFrame>
        <p:nvGraphicFramePr>
          <p:cNvPr id="8" name="Table 7">
            <a:extLst>
              <a:ext uri="{FF2B5EF4-FFF2-40B4-BE49-F238E27FC236}">
                <a16:creationId xmlns:a16="http://schemas.microsoft.com/office/drawing/2014/main" id="{6A6F0D0A-A313-483F-05C5-149537809B17}"/>
              </a:ext>
            </a:extLst>
          </p:cNvPr>
          <p:cNvGraphicFramePr>
            <a:graphicFrameLocks noGrp="1"/>
          </p:cNvGraphicFramePr>
          <p:nvPr>
            <p:extLst>
              <p:ext uri="{D42A27DB-BD31-4B8C-83A1-F6EECF244321}">
                <p14:modId xmlns:p14="http://schemas.microsoft.com/office/powerpoint/2010/main" val="2895587223"/>
              </p:ext>
            </p:extLst>
          </p:nvPr>
        </p:nvGraphicFramePr>
        <p:xfrm>
          <a:off x="270768" y="1385293"/>
          <a:ext cx="8772556" cy="2030589"/>
        </p:xfrm>
        <a:graphic>
          <a:graphicData uri="http://schemas.openxmlformats.org/drawingml/2006/table">
            <a:tbl>
              <a:tblPr/>
              <a:tblGrid>
                <a:gridCol w="657179">
                  <a:extLst>
                    <a:ext uri="{9D8B030D-6E8A-4147-A177-3AD203B41FA5}">
                      <a16:colId xmlns:a16="http://schemas.microsoft.com/office/drawing/2014/main" val="3881146222"/>
                    </a:ext>
                  </a:extLst>
                </a:gridCol>
                <a:gridCol w="2155544">
                  <a:extLst>
                    <a:ext uri="{9D8B030D-6E8A-4147-A177-3AD203B41FA5}">
                      <a16:colId xmlns:a16="http://schemas.microsoft.com/office/drawing/2014/main" val="3136329646"/>
                    </a:ext>
                  </a:extLst>
                </a:gridCol>
                <a:gridCol w="473169">
                  <a:extLst>
                    <a:ext uri="{9D8B030D-6E8A-4147-A177-3AD203B41FA5}">
                      <a16:colId xmlns:a16="http://schemas.microsoft.com/office/drawing/2014/main" val="2370133363"/>
                    </a:ext>
                  </a:extLst>
                </a:gridCol>
                <a:gridCol w="657179">
                  <a:extLst>
                    <a:ext uri="{9D8B030D-6E8A-4147-A177-3AD203B41FA5}">
                      <a16:colId xmlns:a16="http://schemas.microsoft.com/office/drawing/2014/main" val="682965607"/>
                    </a:ext>
                  </a:extLst>
                </a:gridCol>
                <a:gridCol w="616974">
                  <a:extLst>
                    <a:ext uri="{9D8B030D-6E8A-4147-A177-3AD203B41FA5}">
                      <a16:colId xmlns:a16="http://schemas.microsoft.com/office/drawing/2014/main" val="4074096761"/>
                    </a:ext>
                  </a:extLst>
                </a:gridCol>
                <a:gridCol w="4212511">
                  <a:extLst>
                    <a:ext uri="{9D8B030D-6E8A-4147-A177-3AD203B41FA5}">
                      <a16:colId xmlns:a16="http://schemas.microsoft.com/office/drawing/2014/main" val="3125115731"/>
                    </a:ext>
                  </a:extLst>
                </a:gridCol>
              </a:tblGrid>
              <a:tr h="219593">
                <a:tc>
                  <a:txBody>
                    <a:bodyPr/>
                    <a:lstStyle/>
                    <a:p>
                      <a:pPr algn="ctr" rtl="0" fontAlgn="t"/>
                      <a:r>
                        <a:rPr lang="en-US" sz="1000" b="1">
                          <a:solidFill>
                            <a:srgbClr val="FFFFFF"/>
                          </a:solidFill>
                          <a:effectLst/>
                        </a:rPr>
                        <a:t>Column Name</a:t>
                      </a:r>
                    </a:p>
                  </a:txBody>
                  <a:tcPr marL="16387" marR="16387" marT="10925" marB="10925">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t"/>
                      <a:r>
                        <a:rPr lang="en-US" sz="1000" b="1">
                          <a:solidFill>
                            <a:srgbClr val="FFFFFF"/>
                          </a:solidFill>
                          <a:effectLst/>
                        </a:rPr>
                        <a:t>Description</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t"/>
                      <a:r>
                        <a:rPr lang="en-US" sz="1000" b="1">
                          <a:solidFill>
                            <a:srgbClr val="FFFFFF"/>
                          </a:solidFill>
                          <a:effectLst/>
                        </a:rPr>
                        <a:t>Data Type</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t"/>
                      <a:r>
                        <a:rPr lang="en-US" sz="1000" b="1">
                          <a:solidFill>
                            <a:srgbClr val="FFFFFF"/>
                          </a:solidFill>
                          <a:effectLst/>
                        </a:rPr>
                        <a:t>Allowed Values</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t"/>
                      <a:r>
                        <a:rPr lang="en-US" sz="1000" b="1">
                          <a:solidFill>
                            <a:srgbClr val="FFFFFF"/>
                          </a:solidFill>
                          <a:effectLst/>
                        </a:rPr>
                        <a:t>Required</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tc>
                  <a:txBody>
                    <a:bodyPr/>
                    <a:lstStyle/>
                    <a:p>
                      <a:pPr algn="ctr" rtl="0" fontAlgn="t"/>
                      <a:r>
                        <a:rPr lang="en-US" sz="1000" b="1">
                          <a:solidFill>
                            <a:srgbClr val="FFFFFF"/>
                          </a:solidFill>
                          <a:effectLst/>
                        </a:rPr>
                        <a:t>Comment</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B95F9"/>
                    </a:solidFill>
                  </a:tcPr>
                </a:tc>
                <a:extLst>
                  <a:ext uri="{0D108BD9-81ED-4DB2-BD59-A6C34878D82A}">
                    <a16:rowId xmlns:a16="http://schemas.microsoft.com/office/drawing/2014/main" val="3477813508"/>
                  </a:ext>
                </a:extLst>
              </a:tr>
              <a:tr h="209256">
                <a:tc>
                  <a:txBody>
                    <a:bodyPr/>
                    <a:lstStyle/>
                    <a:p>
                      <a:pPr rtl="0" fontAlgn="t"/>
                      <a:r>
                        <a:rPr lang="en-US" sz="1000">
                          <a:effectLst/>
                        </a:rPr>
                        <a:t>Month</a:t>
                      </a:r>
                    </a:p>
                  </a:txBody>
                  <a:tcPr marL="16387" marR="16387" marT="10925" marB="10925">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1000">
                          <a:effectLst/>
                        </a:rPr>
                        <a:t>Month value</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1000">
                          <a:effectLst/>
                        </a:rPr>
                        <a:t>integer</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1000">
                          <a:effectLst/>
                        </a:rPr>
                        <a:t>null, 1-12</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1000">
                          <a:effectLst/>
                        </a:rPr>
                        <a:t>N</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1000">
                          <a:effectLst/>
                        </a:rPr>
                        <a:t>Leave blank if not a daily or monthly observation</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26647382"/>
                  </a:ext>
                </a:extLst>
              </a:tr>
              <a:tr h="209256">
                <a:tc>
                  <a:txBody>
                    <a:bodyPr/>
                    <a:lstStyle/>
                    <a:p>
                      <a:pPr rtl="0" fontAlgn="t"/>
                      <a:r>
                        <a:rPr lang="en-US" sz="1000">
                          <a:effectLst/>
                        </a:rPr>
                        <a:t>Quarter</a:t>
                      </a:r>
                    </a:p>
                  </a:txBody>
                  <a:tcPr marL="16387" marR="16387" marT="10925" marB="10925">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1000">
                          <a:effectLst/>
                        </a:rPr>
                        <a:t>Quarter</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1000">
                          <a:effectLst/>
                        </a:rPr>
                        <a:t>integer</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1000">
                          <a:effectLst/>
                        </a:rPr>
                        <a:t>null, 1-4</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1000">
                          <a:effectLst/>
                        </a:rPr>
                        <a:t>N</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1000">
                          <a:effectLst/>
                        </a:rPr>
                        <a:t>Leave blank if not a quarterly observation</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extLst>
                  <a:ext uri="{0D108BD9-81ED-4DB2-BD59-A6C34878D82A}">
                    <a16:rowId xmlns:a16="http://schemas.microsoft.com/office/drawing/2014/main" val="3531686306"/>
                  </a:ext>
                </a:extLst>
              </a:tr>
              <a:tr h="1285427">
                <a:tc>
                  <a:txBody>
                    <a:bodyPr/>
                    <a:lstStyle/>
                    <a:p>
                      <a:pPr rtl="0" fontAlgn="t"/>
                      <a:r>
                        <a:rPr lang="en-US" sz="1000">
                          <a:effectLst/>
                        </a:rPr>
                        <a:t>Year</a:t>
                      </a:r>
                    </a:p>
                  </a:txBody>
                  <a:tcPr marL="16387" marR="16387" marT="10925" marB="10925">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r>
                        <a:rPr lang="en-US" sz="1000" dirty="0">
                          <a:effectLst/>
                        </a:rPr>
                        <a:t>Year value</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r>
                        <a:rPr lang="en-US" sz="1000">
                          <a:effectLst/>
                        </a:rPr>
                        <a:t>integer</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r>
                        <a:rPr lang="en-US" sz="1000" dirty="0">
                          <a:effectLst/>
                        </a:rPr>
                        <a:t>2015 - 2025</a:t>
                      </a:r>
                      <a:br>
                        <a:rPr lang="en-US" sz="1000" dirty="0">
                          <a:effectLst/>
                        </a:rPr>
                      </a:br>
                      <a:br>
                        <a:rPr lang="en-US" sz="1000" dirty="0">
                          <a:effectLst/>
                        </a:rPr>
                      </a:br>
                      <a:endParaRPr lang="en-US" sz="1000" dirty="0">
                        <a:effectLst/>
                      </a:endParaRP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r>
                        <a:rPr lang="en-US" sz="1000">
                          <a:effectLst/>
                        </a:rPr>
                        <a:t>Y</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t"/>
                      <a:r>
                        <a:rPr lang="en-US" sz="1000" dirty="0">
                          <a:effectLst/>
                        </a:rPr>
                        <a:t>Required for all observations. If this is the only date field populated it will be interpreted as an annual figure</a:t>
                      </a:r>
                      <a:br>
                        <a:rPr lang="en-US" sz="1000" dirty="0">
                          <a:effectLst/>
                        </a:rPr>
                      </a:br>
                      <a:r>
                        <a:rPr lang="en-US" sz="1000" dirty="0">
                          <a:effectLst/>
                        </a:rPr>
                        <a:t>Note that for Calendar Year reports there should be a four-digit year value</a:t>
                      </a:r>
                    </a:p>
                  </a:txBody>
                  <a:tcPr marL="16387" marR="16387" marT="10925" marB="10925">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0354513"/>
                  </a:ext>
                </a:extLst>
              </a:tr>
            </a:tbl>
          </a:graphicData>
        </a:graphic>
      </p:graphicFrame>
    </p:spTree>
    <p:extLst>
      <p:ext uri="{BB962C8B-B14F-4D97-AF65-F5344CB8AC3E}">
        <p14:creationId xmlns:p14="http://schemas.microsoft.com/office/powerpoint/2010/main" val="94558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178B1-3C99-F2DE-9BA0-EA577434C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ABD392-A4EC-8FD3-F0BB-9AEED50A36FD}"/>
              </a:ext>
            </a:extLst>
          </p:cNvPr>
          <p:cNvSpPr>
            <a:spLocks noGrp="1"/>
          </p:cNvSpPr>
          <p:nvPr>
            <p:ph type="title"/>
          </p:nvPr>
        </p:nvSpPr>
        <p:spPr>
          <a:xfrm>
            <a:off x="547730" y="402548"/>
            <a:ext cx="6783946" cy="320088"/>
          </a:xfrm>
        </p:spPr>
        <p:txBody>
          <a:bodyPr/>
          <a:lstStyle/>
          <a:p>
            <a:r>
              <a:rPr lang="en-US" dirty="0"/>
              <a:t>Data Models</a:t>
            </a:r>
          </a:p>
        </p:txBody>
      </p:sp>
      <p:sp>
        <p:nvSpPr>
          <p:cNvPr id="3" name="Content Placeholder 2">
            <a:extLst>
              <a:ext uri="{FF2B5EF4-FFF2-40B4-BE49-F238E27FC236}">
                <a16:creationId xmlns:a16="http://schemas.microsoft.com/office/drawing/2014/main" id="{5A51AB03-A824-5F54-7093-E2E46A5C084D}"/>
              </a:ext>
            </a:extLst>
          </p:cNvPr>
          <p:cNvSpPr>
            <a:spLocks noGrp="1"/>
          </p:cNvSpPr>
          <p:nvPr>
            <p:ph sz="quarter" idx="12"/>
          </p:nvPr>
        </p:nvSpPr>
        <p:spPr/>
        <p:txBody>
          <a:bodyPr/>
          <a:lstStyle/>
          <a:p>
            <a:pPr algn="l"/>
            <a:r>
              <a:rPr lang="en-US" sz="1200" dirty="0"/>
              <a:t>HCS Common Datal Model</a:t>
            </a:r>
          </a:p>
          <a:p>
            <a:pPr algn="l"/>
            <a:endParaRPr lang="en-US" sz="1200" dirty="0"/>
          </a:p>
        </p:txBody>
      </p:sp>
      <p:sp>
        <p:nvSpPr>
          <p:cNvPr id="4" name="Slide Number Placeholder 3">
            <a:extLst>
              <a:ext uri="{FF2B5EF4-FFF2-40B4-BE49-F238E27FC236}">
                <a16:creationId xmlns:a16="http://schemas.microsoft.com/office/drawing/2014/main" id="{91327588-4E1C-7C5B-02BF-16EC316592AF}"/>
              </a:ext>
            </a:extLst>
          </p:cNvPr>
          <p:cNvSpPr>
            <a:spLocks noGrp="1"/>
          </p:cNvSpPr>
          <p:nvPr>
            <p:ph type="sldNum" sz="quarter" idx="4"/>
          </p:nvPr>
        </p:nvSpPr>
        <p:spPr/>
        <p:txBody>
          <a:bodyPr/>
          <a:lstStyle/>
          <a:p>
            <a:fld id="{42C32FFB-F9AE-46F0-A233-A2E628258990}" type="slidenum">
              <a:rPr lang="en-US" smtClean="0"/>
              <a:pPr/>
              <a:t>31</a:t>
            </a:fld>
            <a:endParaRPr lang="en-US"/>
          </a:p>
        </p:txBody>
      </p:sp>
      <p:sp>
        <p:nvSpPr>
          <p:cNvPr id="5" name="Footer Placeholder 4">
            <a:extLst>
              <a:ext uri="{FF2B5EF4-FFF2-40B4-BE49-F238E27FC236}">
                <a16:creationId xmlns:a16="http://schemas.microsoft.com/office/drawing/2014/main" id="{7E5743E4-57DB-600A-30A9-FC7C69E8630F}"/>
              </a:ext>
            </a:extLst>
          </p:cNvPr>
          <p:cNvSpPr>
            <a:spLocks noGrp="1"/>
          </p:cNvSpPr>
          <p:nvPr>
            <p:ph type="ftr" sz="quarter" idx="3"/>
          </p:nvPr>
        </p:nvSpPr>
        <p:spPr/>
        <p:txBody>
          <a:bodyPr/>
          <a:lstStyle/>
          <a:p>
            <a:r>
              <a:rPr lang="en-US"/>
              <a:t>AMIA 2024 Informatics Summit  |   amia.org</a:t>
            </a:r>
            <a:endParaRPr lang="en-US" dirty="0"/>
          </a:p>
        </p:txBody>
      </p:sp>
      <p:graphicFrame>
        <p:nvGraphicFramePr>
          <p:cNvPr id="9" name="Table 8">
            <a:extLst>
              <a:ext uri="{FF2B5EF4-FFF2-40B4-BE49-F238E27FC236}">
                <a16:creationId xmlns:a16="http://schemas.microsoft.com/office/drawing/2014/main" id="{C9AA0702-9AF6-D755-8570-E85E4C3E05C0}"/>
              </a:ext>
            </a:extLst>
          </p:cNvPr>
          <p:cNvGraphicFramePr>
            <a:graphicFrameLocks noGrp="1"/>
          </p:cNvGraphicFramePr>
          <p:nvPr>
            <p:extLst>
              <p:ext uri="{D42A27DB-BD31-4B8C-83A1-F6EECF244321}">
                <p14:modId xmlns:p14="http://schemas.microsoft.com/office/powerpoint/2010/main" val="2506339850"/>
              </p:ext>
            </p:extLst>
          </p:nvPr>
        </p:nvGraphicFramePr>
        <p:xfrm>
          <a:off x="275208" y="1682183"/>
          <a:ext cx="8699757" cy="2040256"/>
        </p:xfrm>
        <a:graphic>
          <a:graphicData uri="http://schemas.openxmlformats.org/drawingml/2006/table">
            <a:tbl>
              <a:tblPr/>
              <a:tblGrid>
                <a:gridCol w="1008472">
                  <a:extLst>
                    <a:ext uri="{9D8B030D-6E8A-4147-A177-3AD203B41FA5}">
                      <a16:colId xmlns:a16="http://schemas.microsoft.com/office/drawing/2014/main" val="434298849"/>
                    </a:ext>
                  </a:extLst>
                </a:gridCol>
                <a:gridCol w="2086635">
                  <a:extLst>
                    <a:ext uri="{9D8B030D-6E8A-4147-A177-3AD203B41FA5}">
                      <a16:colId xmlns:a16="http://schemas.microsoft.com/office/drawing/2014/main" val="589015679"/>
                    </a:ext>
                  </a:extLst>
                </a:gridCol>
                <a:gridCol w="552328">
                  <a:extLst>
                    <a:ext uri="{9D8B030D-6E8A-4147-A177-3AD203B41FA5}">
                      <a16:colId xmlns:a16="http://schemas.microsoft.com/office/drawing/2014/main" val="1589946152"/>
                    </a:ext>
                  </a:extLst>
                </a:gridCol>
                <a:gridCol w="541882">
                  <a:extLst>
                    <a:ext uri="{9D8B030D-6E8A-4147-A177-3AD203B41FA5}">
                      <a16:colId xmlns:a16="http://schemas.microsoft.com/office/drawing/2014/main" val="2554223524"/>
                    </a:ext>
                  </a:extLst>
                </a:gridCol>
                <a:gridCol w="432595">
                  <a:extLst>
                    <a:ext uri="{9D8B030D-6E8A-4147-A177-3AD203B41FA5}">
                      <a16:colId xmlns:a16="http://schemas.microsoft.com/office/drawing/2014/main" val="2815796148"/>
                    </a:ext>
                  </a:extLst>
                </a:gridCol>
                <a:gridCol w="4077845">
                  <a:extLst>
                    <a:ext uri="{9D8B030D-6E8A-4147-A177-3AD203B41FA5}">
                      <a16:colId xmlns:a16="http://schemas.microsoft.com/office/drawing/2014/main" val="3540845447"/>
                    </a:ext>
                  </a:extLst>
                </a:gridCol>
              </a:tblGrid>
              <a:tr h="556279">
                <a:tc>
                  <a:txBody>
                    <a:bodyPr/>
                    <a:lstStyle/>
                    <a:p>
                      <a:pPr rtl="0" fontAlgn="t"/>
                      <a:r>
                        <a:rPr lang="en-US" sz="1200">
                          <a:effectLst/>
                        </a:rPr>
                        <a:t>IsSuppressed</a:t>
                      </a:r>
                    </a:p>
                  </a:txBody>
                  <a:tcPr marL="18461" marR="18461" marT="12307" marB="12307">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1200">
                          <a:effectLst/>
                        </a:rPr>
                        <a:t>Has this observation been suppressed</a:t>
                      </a: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1200">
                          <a:effectLst/>
                        </a:rPr>
                        <a:t>integer</a:t>
                      </a: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1200">
                          <a:effectLst/>
                        </a:rPr>
                        <a:t>0, 1</a:t>
                      </a: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r>
                        <a:rPr lang="en-US" sz="1200">
                          <a:effectLst/>
                        </a:rPr>
                        <a:t>Y</a:t>
                      </a: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200">
                          <a:effectLst/>
                        </a:rPr>
                        <a:t>0/1 flag indicating whether or not the value has been suppressed. This allows sites to transfer a marker for an unreportable value for a point in time</a:t>
                      </a:r>
                    </a:p>
                  </a:txBody>
                  <a:tcPr marL="18461" marR="18461" marT="12307" marB="1230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05592317"/>
                  </a:ext>
                </a:extLst>
              </a:tr>
              <a:tr h="556279">
                <a:tc>
                  <a:txBody>
                    <a:bodyPr/>
                    <a:lstStyle/>
                    <a:p>
                      <a:pPr rtl="0" fontAlgn="t"/>
                      <a:r>
                        <a:rPr lang="en-US" sz="1200">
                          <a:effectLst/>
                        </a:rPr>
                        <a:t>Notes</a:t>
                      </a:r>
                    </a:p>
                  </a:txBody>
                  <a:tcPr marL="18461" marR="18461" marT="12307" marB="12307">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1200">
                          <a:effectLst/>
                        </a:rPr>
                        <a:t>Additional information on the observation</a:t>
                      </a: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1200">
                          <a:effectLst/>
                        </a:rPr>
                        <a:t>string</a:t>
                      </a: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endParaRPr lang="en-US" sz="1200">
                        <a:effectLst/>
                      </a:endParaRP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t"/>
                      <a:r>
                        <a:rPr lang="en-US" sz="1200">
                          <a:effectLst/>
                        </a:rPr>
                        <a:t>N</a:t>
                      </a: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tc>
                  <a:txBody>
                    <a:bodyPr/>
                    <a:lstStyle/>
                    <a:p>
                      <a:pPr rtl="0" fontAlgn="b"/>
                      <a:r>
                        <a:rPr lang="en-US" sz="1200" dirty="0">
                          <a:effectLst/>
                        </a:rPr>
                        <a:t>Additional information the sites may wish to include on an observation</a:t>
                      </a:r>
                    </a:p>
                  </a:txBody>
                  <a:tcPr marL="18461" marR="18461" marT="12307" marB="1230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F0FE"/>
                    </a:solidFill>
                  </a:tcPr>
                </a:tc>
                <a:extLst>
                  <a:ext uri="{0D108BD9-81ED-4DB2-BD59-A6C34878D82A}">
                    <a16:rowId xmlns:a16="http://schemas.microsoft.com/office/drawing/2014/main" val="301389004"/>
                  </a:ext>
                </a:extLst>
              </a:tr>
              <a:tr h="910723">
                <a:tc>
                  <a:txBody>
                    <a:bodyPr/>
                    <a:lstStyle/>
                    <a:p>
                      <a:pPr rtl="0" fontAlgn="t"/>
                      <a:r>
                        <a:rPr lang="en-US" sz="1200" dirty="0">
                          <a:effectLst/>
                        </a:rPr>
                        <a:t>Stratification</a:t>
                      </a:r>
                    </a:p>
                  </a:txBody>
                  <a:tcPr marL="18461" marR="18461" marT="12307" marB="12307">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200">
                          <a:effectLst/>
                        </a:rPr>
                        <a:t>Stratification for the reported value</a:t>
                      </a: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200">
                          <a:effectLst/>
                        </a:rPr>
                        <a:t>string (JSON)</a:t>
                      </a: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endParaRPr lang="en-US" sz="1200">
                        <a:effectLst/>
                      </a:endParaRP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200">
                          <a:effectLst/>
                        </a:rPr>
                        <a:t>N</a:t>
                      </a: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200" dirty="0">
                          <a:effectLst/>
                        </a:rPr>
                        <a:t>Stratified breakdown of the reported Value field for an observation</a:t>
                      </a:r>
                    </a:p>
                  </a:txBody>
                  <a:tcPr marL="18461" marR="18461" marT="12307" marB="12307">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3422423"/>
                  </a:ext>
                </a:extLst>
              </a:tr>
            </a:tbl>
          </a:graphicData>
        </a:graphic>
      </p:graphicFrame>
    </p:spTree>
    <p:extLst>
      <p:ext uri="{BB962C8B-B14F-4D97-AF65-F5344CB8AC3E}">
        <p14:creationId xmlns:p14="http://schemas.microsoft.com/office/powerpoint/2010/main" val="1707919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6096D-F09B-D2D2-B150-987338E02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33A4E5-8622-EC52-38FD-166EBB871970}"/>
              </a:ext>
            </a:extLst>
          </p:cNvPr>
          <p:cNvSpPr>
            <a:spLocks noGrp="1"/>
          </p:cNvSpPr>
          <p:nvPr>
            <p:ph type="title"/>
          </p:nvPr>
        </p:nvSpPr>
        <p:spPr>
          <a:xfrm>
            <a:off x="547730" y="402548"/>
            <a:ext cx="6783946" cy="320088"/>
          </a:xfrm>
        </p:spPr>
        <p:txBody>
          <a:bodyPr/>
          <a:lstStyle/>
          <a:p>
            <a:r>
              <a:rPr lang="en-US" dirty="0"/>
              <a:t>Data Models</a:t>
            </a:r>
          </a:p>
        </p:txBody>
      </p:sp>
      <p:sp>
        <p:nvSpPr>
          <p:cNvPr id="3" name="Content Placeholder 2">
            <a:extLst>
              <a:ext uri="{FF2B5EF4-FFF2-40B4-BE49-F238E27FC236}">
                <a16:creationId xmlns:a16="http://schemas.microsoft.com/office/drawing/2014/main" id="{42A68A02-5BE4-A826-AE5F-25803F912C1B}"/>
              </a:ext>
            </a:extLst>
          </p:cNvPr>
          <p:cNvSpPr>
            <a:spLocks noGrp="1"/>
          </p:cNvSpPr>
          <p:nvPr>
            <p:ph sz="quarter" idx="12"/>
          </p:nvPr>
        </p:nvSpPr>
        <p:spPr/>
        <p:txBody>
          <a:bodyPr/>
          <a:lstStyle/>
          <a:p>
            <a:pPr algn="l"/>
            <a:r>
              <a:rPr lang="en-US" sz="1200" dirty="0">
                <a:effectLst/>
              </a:rPr>
              <a:t>Stratification (JSON)</a:t>
            </a:r>
            <a:endParaRPr lang="en-US" sz="1200" dirty="0"/>
          </a:p>
        </p:txBody>
      </p:sp>
      <p:sp>
        <p:nvSpPr>
          <p:cNvPr id="4" name="Slide Number Placeholder 3">
            <a:extLst>
              <a:ext uri="{FF2B5EF4-FFF2-40B4-BE49-F238E27FC236}">
                <a16:creationId xmlns:a16="http://schemas.microsoft.com/office/drawing/2014/main" id="{27B23AAD-82FD-D99B-8841-4B76AC3A565A}"/>
              </a:ext>
            </a:extLst>
          </p:cNvPr>
          <p:cNvSpPr>
            <a:spLocks noGrp="1"/>
          </p:cNvSpPr>
          <p:nvPr>
            <p:ph type="sldNum" sz="quarter" idx="4"/>
          </p:nvPr>
        </p:nvSpPr>
        <p:spPr/>
        <p:txBody>
          <a:bodyPr/>
          <a:lstStyle/>
          <a:p>
            <a:fld id="{42C32FFB-F9AE-46F0-A233-A2E628258990}" type="slidenum">
              <a:rPr lang="en-US" smtClean="0"/>
              <a:pPr/>
              <a:t>32</a:t>
            </a:fld>
            <a:endParaRPr lang="en-US"/>
          </a:p>
        </p:txBody>
      </p:sp>
      <p:sp>
        <p:nvSpPr>
          <p:cNvPr id="5" name="Footer Placeholder 4">
            <a:extLst>
              <a:ext uri="{FF2B5EF4-FFF2-40B4-BE49-F238E27FC236}">
                <a16:creationId xmlns:a16="http://schemas.microsoft.com/office/drawing/2014/main" id="{E246E5A1-F936-E5DC-C8D3-674760FD2CC3}"/>
              </a:ext>
            </a:extLst>
          </p:cNvPr>
          <p:cNvSpPr>
            <a:spLocks noGrp="1"/>
          </p:cNvSpPr>
          <p:nvPr>
            <p:ph type="ftr" sz="quarter" idx="3"/>
          </p:nvPr>
        </p:nvSpPr>
        <p:spPr/>
        <p:txBody>
          <a:bodyPr/>
          <a:lstStyle/>
          <a:p>
            <a:r>
              <a:rPr lang="en-US"/>
              <a:t>AMIA 2024 Informatics Summit  |   amia.org</a:t>
            </a:r>
            <a:endParaRPr lang="en-US" dirty="0"/>
          </a:p>
        </p:txBody>
      </p:sp>
      <p:graphicFrame>
        <p:nvGraphicFramePr>
          <p:cNvPr id="7" name="Table 6">
            <a:extLst>
              <a:ext uri="{FF2B5EF4-FFF2-40B4-BE49-F238E27FC236}">
                <a16:creationId xmlns:a16="http://schemas.microsoft.com/office/drawing/2014/main" id="{88AD4B5C-FB87-DBEC-C8F6-29B0FD12B1C0}"/>
              </a:ext>
            </a:extLst>
          </p:cNvPr>
          <p:cNvGraphicFramePr>
            <a:graphicFrameLocks noGrp="1"/>
          </p:cNvGraphicFramePr>
          <p:nvPr>
            <p:extLst>
              <p:ext uri="{D42A27DB-BD31-4B8C-83A1-F6EECF244321}">
                <p14:modId xmlns:p14="http://schemas.microsoft.com/office/powerpoint/2010/main" val="64479995"/>
              </p:ext>
            </p:extLst>
          </p:nvPr>
        </p:nvGraphicFramePr>
        <p:xfrm>
          <a:off x="547077" y="1262790"/>
          <a:ext cx="6485410" cy="2039273"/>
        </p:xfrm>
        <a:graphic>
          <a:graphicData uri="http://schemas.openxmlformats.org/drawingml/2006/table">
            <a:tbl>
              <a:tblPr/>
              <a:tblGrid>
                <a:gridCol w="1550417">
                  <a:extLst>
                    <a:ext uri="{9D8B030D-6E8A-4147-A177-3AD203B41FA5}">
                      <a16:colId xmlns:a16="http://schemas.microsoft.com/office/drawing/2014/main" val="1206453160"/>
                    </a:ext>
                  </a:extLst>
                </a:gridCol>
                <a:gridCol w="4934993">
                  <a:extLst>
                    <a:ext uri="{9D8B030D-6E8A-4147-A177-3AD203B41FA5}">
                      <a16:colId xmlns:a16="http://schemas.microsoft.com/office/drawing/2014/main" val="2390054518"/>
                    </a:ext>
                  </a:extLst>
                </a:gridCol>
              </a:tblGrid>
              <a:tr h="110041">
                <a:tc>
                  <a:txBody>
                    <a:bodyPr/>
                    <a:lstStyle/>
                    <a:p>
                      <a:pPr rtl="0" fontAlgn="b"/>
                      <a:r>
                        <a:rPr lang="en-US" sz="700" b="1">
                          <a:effectLst/>
                        </a:rPr>
                        <a:t>Element</a:t>
                      </a:r>
                    </a:p>
                  </a:txBody>
                  <a:tcPr marL="22540" marR="22540" marT="15026" marB="1502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A4C2F4"/>
                    </a:solidFill>
                  </a:tcPr>
                </a:tc>
                <a:tc>
                  <a:txBody>
                    <a:bodyPr/>
                    <a:lstStyle/>
                    <a:p>
                      <a:pPr rtl="0" fontAlgn="b"/>
                      <a:r>
                        <a:rPr lang="en-US" sz="700" b="1" dirty="0">
                          <a:effectLst/>
                        </a:rPr>
                        <a:t>Description</a:t>
                      </a:r>
                    </a:p>
                  </a:txBody>
                  <a:tcPr marL="22540" marR="22540" marT="15026" marB="1502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A4C2F4"/>
                    </a:solidFill>
                  </a:tcPr>
                </a:tc>
                <a:extLst>
                  <a:ext uri="{0D108BD9-81ED-4DB2-BD59-A6C34878D82A}">
                    <a16:rowId xmlns:a16="http://schemas.microsoft.com/office/drawing/2014/main" val="27979158"/>
                  </a:ext>
                </a:extLst>
              </a:tr>
              <a:tr h="159102">
                <a:tc>
                  <a:txBody>
                    <a:bodyPr/>
                    <a:lstStyle/>
                    <a:p>
                      <a:pPr rtl="0" fontAlgn="b"/>
                      <a:r>
                        <a:rPr lang="en-US" sz="1100" b="1">
                          <a:effectLst/>
                        </a:rPr>
                        <a:t>Strata</a:t>
                      </a:r>
                    </a:p>
                  </a:txBody>
                  <a:tcPr marL="22540" marR="22540" marT="15026" marB="1502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b"/>
                      <a:r>
                        <a:rPr lang="en-US" sz="1100" dirty="0">
                          <a:effectLst/>
                        </a:rPr>
                        <a:t>e.g. 'sex'</a:t>
                      </a:r>
                    </a:p>
                  </a:txBody>
                  <a:tcPr marL="22540" marR="22540" marT="15026" marB="1502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102024988"/>
                  </a:ext>
                </a:extLst>
              </a:tr>
              <a:tr h="159102">
                <a:tc>
                  <a:txBody>
                    <a:bodyPr/>
                    <a:lstStyle/>
                    <a:p>
                      <a:pPr rtl="0" fontAlgn="b"/>
                      <a:r>
                        <a:rPr lang="en-US" sz="1100" b="1">
                          <a:effectLst/>
                        </a:rPr>
                        <a:t>Category</a:t>
                      </a:r>
                    </a:p>
                  </a:txBody>
                  <a:tcPr marL="22540" marR="22540" marT="15026" marB="1502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100" b="0">
                          <a:effectLst/>
                          <a:latin typeface="Arial" panose="020B0604020202020204" pitchFamily="34" charset="0"/>
                        </a:rPr>
                        <a:t>e.g. 'male'</a:t>
                      </a:r>
                    </a:p>
                  </a:txBody>
                  <a:tcPr marL="22540" marR="22540" marT="15026" marB="1502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56867570"/>
                  </a:ext>
                </a:extLst>
              </a:tr>
              <a:tr h="240271">
                <a:tc>
                  <a:txBody>
                    <a:bodyPr/>
                    <a:lstStyle/>
                    <a:p>
                      <a:pPr rtl="0" fontAlgn="b"/>
                      <a:r>
                        <a:rPr lang="en-US" sz="1100" b="1">
                          <a:effectLst/>
                        </a:rPr>
                        <a:t>n – Numerator </a:t>
                      </a:r>
                    </a:p>
                  </a:txBody>
                  <a:tcPr marL="22540" marR="22540" marT="15026" marB="1502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pPr rtl="0" fontAlgn="b"/>
                      <a:r>
                        <a:rPr lang="en-US" sz="1100" b="0">
                          <a:effectLst/>
                          <a:latin typeface="Arial" panose="020B0604020202020204" pitchFamily="34" charset="0"/>
                        </a:rPr>
                        <a:t>required if s = 0</a:t>
                      </a:r>
                    </a:p>
                  </a:txBody>
                  <a:tcPr marL="22540" marR="22540" marT="15026" marB="1502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2886163234"/>
                  </a:ext>
                </a:extLst>
              </a:tr>
              <a:tr h="352606">
                <a:tc>
                  <a:txBody>
                    <a:bodyPr/>
                    <a:lstStyle/>
                    <a:p>
                      <a:pPr rtl="0" fontAlgn="b"/>
                      <a:r>
                        <a:rPr lang="en-US" sz="1100" b="1">
                          <a:effectLst/>
                        </a:rPr>
                        <a:t>d – Denominator </a:t>
                      </a:r>
                    </a:p>
                  </a:txBody>
                  <a:tcPr marL="22540" marR="22540" marT="15026" marB="1502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100" b="0">
                          <a:effectLst/>
                          <a:latin typeface="Arial" panose="020B0604020202020204" pitchFamily="34" charset="0"/>
                        </a:rPr>
                        <a:t>required if the denominator is also specified on the unstratified report and s = 0</a:t>
                      </a:r>
                    </a:p>
                  </a:txBody>
                  <a:tcPr marL="22540" marR="22540" marT="15026" marB="1502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28242096"/>
                  </a:ext>
                </a:extLst>
              </a:tr>
              <a:tr h="914280">
                <a:tc>
                  <a:txBody>
                    <a:bodyPr/>
                    <a:lstStyle/>
                    <a:p>
                      <a:pPr rtl="0" fontAlgn="b"/>
                      <a:r>
                        <a:rPr lang="en-US" sz="1100" b="1" dirty="0">
                          <a:effectLst/>
                        </a:rPr>
                        <a:t>s – Suppressed </a:t>
                      </a:r>
                    </a:p>
                  </a:txBody>
                  <a:tcPr marL="22540" marR="22540" marT="15026" marB="1502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b"/>
                      <a:r>
                        <a:rPr lang="en-US" sz="1100" b="0" dirty="0">
                          <a:effectLst/>
                          <a:latin typeface="Arial" panose="020B0604020202020204" pitchFamily="34" charset="0"/>
                        </a:rPr>
                        <a:t>optional, 0 = Not Suppressed, 1 = Suppressed</a:t>
                      </a:r>
                      <a:br>
                        <a:rPr lang="en-US" sz="1100" b="0" dirty="0">
                          <a:effectLst/>
                          <a:latin typeface="Arial" panose="020B0604020202020204" pitchFamily="34" charset="0"/>
                        </a:rPr>
                      </a:br>
                      <a:endParaRPr lang="en-US" sz="1100" b="0" dirty="0">
                        <a:effectLst/>
                        <a:latin typeface="Arial" panose="020B0604020202020204" pitchFamily="34" charset="0"/>
                      </a:endParaRPr>
                    </a:p>
                    <a:p>
                      <a:pPr rtl="0" fontAlgn="b"/>
                      <a:r>
                        <a:rPr lang="en-US" sz="1100" b="0" dirty="0">
                          <a:effectLst/>
                          <a:latin typeface="Arial" panose="020B0604020202020204" pitchFamily="34" charset="0"/>
                        </a:rPr>
                        <a:t>omitted S flag will be treated as s=0</a:t>
                      </a:r>
                    </a:p>
                  </a:txBody>
                  <a:tcPr marL="22540" marR="22540" marT="15026" marB="1502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3799558787"/>
                  </a:ext>
                </a:extLst>
              </a:tr>
            </a:tbl>
          </a:graphicData>
        </a:graphic>
      </p:graphicFrame>
    </p:spTree>
    <p:extLst>
      <p:ext uri="{BB962C8B-B14F-4D97-AF65-F5344CB8AC3E}">
        <p14:creationId xmlns:p14="http://schemas.microsoft.com/office/powerpoint/2010/main" val="1010856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773AD-3A26-1416-C077-3E04BF0A4A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22A82-AD0B-9754-7AF1-EB2592E073AE}"/>
              </a:ext>
            </a:extLst>
          </p:cNvPr>
          <p:cNvSpPr>
            <a:spLocks noGrp="1"/>
          </p:cNvSpPr>
          <p:nvPr>
            <p:ph type="title"/>
          </p:nvPr>
        </p:nvSpPr>
        <p:spPr>
          <a:xfrm>
            <a:off x="547730" y="402548"/>
            <a:ext cx="6783946" cy="320088"/>
          </a:xfrm>
        </p:spPr>
        <p:txBody>
          <a:bodyPr/>
          <a:lstStyle/>
          <a:p>
            <a:r>
              <a:rPr lang="en-US" dirty="0"/>
              <a:t>Data Quality</a:t>
            </a:r>
          </a:p>
        </p:txBody>
      </p:sp>
      <p:sp>
        <p:nvSpPr>
          <p:cNvPr id="3" name="Content Placeholder 2">
            <a:extLst>
              <a:ext uri="{FF2B5EF4-FFF2-40B4-BE49-F238E27FC236}">
                <a16:creationId xmlns:a16="http://schemas.microsoft.com/office/drawing/2014/main" id="{74C028E7-1246-96FD-BD11-CB1FEC03E2DC}"/>
              </a:ext>
            </a:extLst>
          </p:cNvPr>
          <p:cNvSpPr>
            <a:spLocks noGrp="1"/>
          </p:cNvSpPr>
          <p:nvPr>
            <p:ph sz="quarter" idx="12"/>
          </p:nvPr>
        </p:nvSpPr>
        <p:spPr>
          <a:xfrm>
            <a:off x="546139" y="835670"/>
            <a:ext cx="8056358" cy="3613793"/>
          </a:xfrm>
        </p:spPr>
        <p:txBody>
          <a:bodyPr/>
          <a:lstStyle/>
          <a:p>
            <a:pPr algn="l"/>
            <a:r>
              <a:rPr lang="en-US" dirty="0"/>
              <a:t>Best practice: data pipelines (from receiving raw data to generating dashboards) must include data quality processes</a:t>
            </a:r>
          </a:p>
          <a:p>
            <a:pPr marL="171450" indent="-171450" algn="l">
              <a:buFont typeface="Arial" panose="020B0604020202020204" pitchFamily="34" charset="0"/>
              <a:buChar char="•"/>
            </a:pPr>
            <a:r>
              <a:rPr lang="en-US" dirty="0"/>
              <a:t>avoid pushing bad or incomplete data to dashboards at all costs (trust/confidence in your dashboards may be a finite currency)</a:t>
            </a:r>
          </a:p>
          <a:p>
            <a:pPr marL="171450" indent="-171450" algn="l">
              <a:buFont typeface="Arial" panose="020B0604020202020204" pitchFamily="34" charset="0"/>
              <a:buChar char="•"/>
            </a:pPr>
            <a:r>
              <a:rPr lang="en-US" dirty="0"/>
              <a:t>at a minimum, check for:</a:t>
            </a:r>
          </a:p>
          <a:p>
            <a:pPr marL="674370" lvl="1" indent="-171450">
              <a:buFont typeface="Arial" panose="020B0604020202020204" pitchFamily="34" charset="0"/>
              <a:buChar char="•"/>
            </a:pPr>
            <a:r>
              <a:rPr lang="en-US" sz="1050" dirty="0"/>
              <a:t>Missing data</a:t>
            </a:r>
          </a:p>
          <a:p>
            <a:pPr marL="1085850" lvl="2" indent="-171450">
              <a:buFont typeface="Arial" panose="020B0604020202020204" pitchFamily="34" charset="0"/>
              <a:buChar char="•"/>
            </a:pPr>
            <a:r>
              <a:rPr lang="en-US" sz="900" dirty="0"/>
              <a:t>Counties, time units, numerator/denominators</a:t>
            </a:r>
          </a:p>
          <a:p>
            <a:pPr marL="674370" lvl="1" indent="-171450">
              <a:buFont typeface="Arial" panose="020B0604020202020204" pitchFamily="34" charset="0"/>
              <a:buChar char="•"/>
            </a:pPr>
            <a:r>
              <a:rPr lang="en-US" sz="1050" dirty="0"/>
              <a:t>Outliers</a:t>
            </a:r>
          </a:p>
          <a:p>
            <a:pPr marL="1085850" lvl="2" indent="-171450">
              <a:buFont typeface="Arial" panose="020B0604020202020204" pitchFamily="34" charset="0"/>
              <a:buChar char="•"/>
            </a:pPr>
            <a:r>
              <a:rPr lang="en-US" sz="700" dirty="0"/>
              <a:t>Expected ranges may be helpful</a:t>
            </a:r>
          </a:p>
          <a:p>
            <a:pPr marL="1085850" lvl="2" indent="-171450">
              <a:buFont typeface="Arial" panose="020B0604020202020204" pitchFamily="34" charset="0"/>
              <a:buChar char="•"/>
            </a:pPr>
            <a:r>
              <a:rPr lang="en-US" sz="700" dirty="0"/>
              <a:t>Establish rules: </a:t>
            </a:r>
            <a:r>
              <a:rPr lang="en-US" sz="700" dirty="0" err="1"/>
              <a:t>eg</a:t>
            </a:r>
            <a:r>
              <a:rPr lang="en-US" sz="700" dirty="0"/>
              <a:t>, numerators cannot exceed denominators</a:t>
            </a:r>
          </a:p>
          <a:p>
            <a:pPr marL="674370" lvl="1" indent="-171450">
              <a:buFont typeface="Arial" panose="020B0604020202020204" pitchFamily="34" charset="0"/>
              <a:buChar char="•"/>
            </a:pPr>
            <a:r>
              <a:rPr lang="en-US" sz="1050" dirty="0"/>
              <a:t>Inconsistent data (do sub-totals add to grand totals)</a:t>
            </a:r>
          </a:p>
          <a:p>
            <a:pPr marL="1085850" lvl="2" indent="-171450">
              <a:buFont typeface="Arial" panose="020B0604020202020204" pitchFamily="34" charset="0"/>
              <a:buChar char="•"/>
            </a:pPr>
            <a:r>
              <a:rPr lang="en-US" sz="900" dirty="0"/>
              <a:t>Important for time breakdowns (do quarters add up to the year, if applicable)</a:t>
            </a:r>
          </a:p>
          <a:p>
            <a:pPr marL="1085850" lvl="2" indent="-171450">
              <a:buFont typeface="Arial" panose="020B0604020202020204" pitchFamily="34" charset="0"/>
              <a:buChar char="•"/>
            </a:pPr>
            <a:r>
              <a:rPr lang="en-US" sz="900" dirty="0"/>
              <a:t>Important for demographic breakdowns</a:t>
            </a:r>
          </a:p>
          <a:p>
            <a:pPr marL="674370" lvl="1" indent="-171450">
              <a:buFont typeface="Arial" panose="020B0604020202020204" pitchFamily="34" charset="0"/>
              <a:buChar char="•"/>
            </a:pPr>
            <a:r>
              <a:rPr lang="en-US" sz="1050" dirty="0"/>
              <a:t>Change management: if a data set is updated, what values changed?</a:t>
            </a:r>
          </a:p>
          <a:p>
            <a:pPr marL="1085850" lvl="2" indent="-171450">
              <a:buFont typeface="Arial" panose="020B0604020202020204" pitchFamily="34" charset="0"/>
              <a:buChar char="•"/>
            </a:pPr>
            <a:r>
              <a:rPr lang="en-US" sz="900" dirty="0"/>
              <a:t>Was a new time period simply added? Or did old values change too? Are they substantially different?</a:t>
            </a:r>
          </a:p>
        </p:txBody>
      </p:sp>
      <p:sp>
        <p:nvSpPr>
          <p:cNvPr id="4" name="Slide Number Placeholder 3">
            <a:extLst>
              <a:ext uri="{FF2B5EF4-FFF2-40B4-BE49-F238E27FC236}">
                <a16:creationId xmlns:a16="http://schemas.microsoft.com/office/drawing/2014/main" id="{57652F7D-8180-4C5B-8FC2-C754FDE372CB}"/>
              </a:ext>
            </a:extLst>
          </p:cNvPr>
          <p:cNvSpPr>
            <a:spLocks noGrp="1"/>
          </p:cNvSpPr>
          <p:nvPr>
            <p:ph type="sldNum" sz="quarter" idx="4"/>
          </p:nvPr>
        </p:nvSpPr>
        <p:spPr/>
        <p:txBody>
          <a:bodyPr/>
          <a:lstStyle/>
          <a:p>
            <a:fld id="{42C32FFB-F9AE-46F0-A233-A2E628258990}" type="slidenum">
              <a:rPr lang="en-US" smtClean="0"/>
              <a:pPr/>
              <a:t>33</a:t>
            </a:fld>
            <a:endParaRPr lang="en-US"/>
          </a:p>
        </p:txBody>
      </p:sp>
      <p:sp>
        <p:nvSpPr>
          <p:cNvPr id="5" name="Footer Placeholder 4">
            <a:extLst>
              <a:ext uri="{FF2B5EF4-FFF2-40B4-BE49-F238E27FC236}">
                <a16:creationId xmlns:a16="http://schemas.microsoft.com/office/drawing/2014/main" id="{87B6B1D9-2373-4E7D-1C25-5FE903C9C48A}"/>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1318955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7BAA4-BBB3-A133-4DFB-A2C2353D5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47E63E-D111-D1B0-858A-EDB3317CEDFB}"/>
              </a:ext>
            </a:extLst>
          </p:cNvPr>
          <p:cNvSpPr>
            <a:spLocks noGrp="1"/>
          </p:cNvSpPr>
          <p:nvPr>
            <p:ph type="title"/>
          </p:nvPr>
        </p:nvSpPr>
        <p:spPr>
          <a:xfrm>
            <a:off x="547730" y="402548"/>
            <a:ext cx="6783946" cy="320088"/>
          </a:xfrm>
        </p:spPr>
        <p:txBody>
          <a:bodyPr/>
          <a:lstStyle/>
          <a:p>
            <a:r>
              <a:rPr lang="en-US" dirty="0"/>
              <a:t>Ethics</a:t>
            </a:r>
          </a:p>
        </p:txBody>
      </p:sp>
      <p:sp>
        <p:nvSpPr>
          <p:cNvPr id="3" name="Content Placeholder 2">
            <a:extLst>
              <a:ext uri="{FF2B5EF4-FFF2-40B4-BE49-F238E27FC236}">
                <a16:creationId xmlns:a16="http://schemas.microsoft.com/office/drawing/2014/main" id="{2005C945-AFC6-35DA-A2E8-6DD16624A8D1}"/>
              </a:ext>
            </a:extLst>
          </p:cNvPr>
          <p:cNvSpPr>
            <a:spLocks noGrp="1"/>
          </p:cNvSpPr>
          <p:nvPr>
            <p:ph sz="quarter" idx="12"/>
          </p:nvPr>
        </p:nvSpPr>
        <p:spPr/>
        <p:txBody>
          <a:bodyPr/>
          <a:lstStyle/>
          <a:p>
            <a:pPr algn="l"/>
            <a:r>
              <a:rPr lang="en-US" sz="1200" dirty="0"/>
              <a:t>Dashboards are used for decision making, so transparency is needed.</a:t>
            </a:r>
          </a:p>
          <a:p>
            <a:pPr marL="171450" indent="-171450" algn="l">
              <a:buFont typeface="Arial" panose="020B0604020202020204" pitchFamily="34" charset="0"/>
              <a:buChar char="•"/>
            </a:pPr>
            <a:r>
              <a:rPr lang="en-US" sz="1200" dirty="0"/>
              <a:t>Document data source (include any partner language for attribution where applicable)</a:t>
            </a:r>
          </a:p>
          <a:p>
            <a:pPr marL="171450" indent="-171450" algn="l">
              <a:buFont typeface="Arial" panose="020B0604020202020204" pitchFamily="34" charset="0"/>
              <a:buChar char="•"/>
            </a:pPr>
            <a:r>
              <a:rPr lang="en-US" sz="1200" dirty="0"/>
              <a:t>Document data definitions (counts or rates are being shown – be precise in what those are)</a:t>
            </a:r>
          </a:p>
          <a:p>
            <a:pPr marL="171450" indent="-171450" algn="l">
              <a:buFont typeface="Arial" panose="020B0604020202020204" pitchFamily="34" charset="0"/>
              <a:buChar char="•"/>
            </a:pPr>
            <a:r>
              <a:rPr lang="en-US" sz="1200" dirty="0"/>
              <a:t>Document known limitations as part of the dashboard</a:t>
            </a:r>
          </a:p>
          <a:p>
            <a:pPr marL="674370" lvl="1" indent="-171450">
              <a:buFont typeface="Arial" panose="020B0604020202020204" pitchFamily="34" charset="0"/>
              <a:buChar char="•"/>
            </a:pPr>
            <a:r>
              <a:rPr lang="en-US" sz="800" dirty="0"/>
              <a:t>Footnotes, tool-tips</a:t>
            </a:r>
            <a:r>
              <a:rPr lang="en-US" sz="800"/>
              <a:t>, and information </a:t>
            </a:r>
            <a:r>
              <a:rPr lang="en-US" sz="800" dirty="0"/>
              <a:t>boxes can assist in giving documentation and additional context</a:t>
            </a:r>
          </a:p>
          <a:p>
            <a:pPr marL="171450" indent="-171450" algn="l">
              <a:buFont typeface="Arial" panose="020B0604020202020204" pitchFamily="34" charset="0"/>
              <a:buChar char="•"/>
            </a:pPr>
            <a:r>
              <a:rPr lang="en-US" sz="1200" dirty="0"/>
              <a:t>Communities are being engaged – cooperatively design and develop dashboards to meet community needs</a:t>
            </a:r>
          </a:p>
          <a:p>
            <a:pPr marL="674370" lvl="1" indent="-171450">
              <a:buFont typeface="Arial" panose="020B0604020202020204" pitchFamily="34" charset="0"/>
              <a:buChar char="•"/>
            </a:pPr>
            <a:r>
              <a:rPr lang="en-US" sz="800" dirty="0"/>
              <a:t>Wave 1 vs Wave 2 experiences: half of our communities were engaged during the first wave of activity; dashboards were being developed as our research study was being implemented in each community</a:t>
            </a:r>
          </a:p>
          <a:p>
            <a:pPr marL="674370" lvl="1" indent="-171450">
              <a:buFont typeface="Arial" panose="020B0604020202020204" pitchFamily="34" charset="0"/>
              <a:buChar char="•"/>
            </a:pPr>
            <a:r>
              <a:rPr lang="en-US" sz="800" dirty="0"/>
              <a:t>Wave 2 experienced a much more mature version of the dashboards</a:t>
            </a:r>
          </a:p>
        </p:txBody>
      </p:sp>
      <p:sp>
        <p:nvSpPr>
          <p:cNvPr id="4" name="Slide Number Placeholder 3">
            <a:extLst>
              <a:ext uri="{FF2B5EF4-FFF2-40B4-BE49-F238E27FC236}">
                <a16:creationId xmlns:a16="http://schemas.microsoft.com/office/drawing/2014/main" id="{D0896534-5940-F264-9EF7-082F6ED1B2B8}"/>
              </a:ext>
            </a:extLst>
          </p:cNvPr>
          <p:cNvSpPr>
            <a:spLocks noGrp="1"/>
          </p:cNvSpPr>
          <p:nvPr>
            <p:ph type="sldNum" sz="quarter" idx="4"/>
          </p:nvPr>
        </p:nvSpPr>
        <p:spPr/>
        <p:txBody>
          <a:bodyPr/>
          <a:lstStyle/>
          <a:p>
            <a:fld id="{42C32FFB-F9AE-46F0-A233-A2E628258990}" type="slidenum">
              <a:rPr lang="en-US" smtClean="0"/>
              <a:pPr/>
              <a:t>34</a:t>
            </a:fld>
            <a:endParaRPr lang="en-US"/>
          </a:p>
        </p:txBody>
      </p:sp>
      <p:sp>
        <p:nvSpPr>
          <p:cNvPr id="5" name="Footer Placeholder 4">
            <a:extLst>
              <a:ext uri="{FF2B5EF4-FFF2-40B4-BE49-F238E27FC236}">
                <a16:creationId xmlns:a16="http://schemas.microsoft.com/office/drawing/2014/main" id="{A19B3565-F0E5-B804-EA37-ED8519C1DAD6}"/>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1545365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a:t>
            </a:r>
          </a:p>
          <a:p>
            <a:pPr lvl="1"/>
            <a:r>
              <a:rPr lang="en-US" dirty="0"/>
              <a:t>Email me at: daniel.harris@uky.edu</a:t>
            </a:r>
          </a:p>
        </p:txBody>
      </p:sp>
    </p:spTree>
    <p:extLst>
      <p:ext uri="{BB962C8B-B14F-4D97-AF65-F5344CB8AC3E}">
        <p14:creationId xmlns:p14="http://schemas.microsoft.com/office/powerpoint/2010/main" val="127124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A107-A6A3-77A6-7A60-234D39981034}"/>
              </a:ext>
            </a:extLst>
          </p:cNvPr>
          <p:cNvSpPr>
            <a:spLocks noGrp="1"/>
          </p:cNvSpPr>
          <p:nvPr>
            <p:ph type="title"/>
          </p:nvPr>
        </p:nvSpPr>
        <p:spPr>
          <a:xfrm>
            <a:off x="547730" y="402548"/>
            <a:ext cx="6783946" cy="320088"/>
          </a:xfrm>
        </p:spPr>
        <p:txBody>
          <a:bodyPr/>
          <a:lstStyle/>
          <a:p>
            <a:r>
              <a:rPr lang="en-US" dirty="0"/>
              <a:t>Dashboards</a:t>
            </a:r>
          </a:p>
        </p:txBody>
      </p:sp>
      <p:sp>
        <p:nvSpPr>
          <p:cNvPr id="3" name="Content Placeholder 2">
            <a:extLst>
              <a:ext uri="{FF2B5EF4-FFF2-40B4-BE49-F238E27FC236}">
                <a16:creationId xmlns:a16="http://schemas.microsoft.com/office/drawing/2014/main" id="{2750A13B-D6B8-CD55-0921-AA748B636050}"/>
              </a:ext>
            </a:extLst>
          </p:cNvPr>
          <p:cNvSpPr>
            <a:spLocks noGrp="1"/>
          </p:cNvSpPr>
          <p:nvPr>
            <p:ph sz="quarter" idx="12"/>
          </p:nvPr>
        </p:nvSpPr>
        <p:spPr/>
        <p:txBody>
          <a:bodyPr/>
          <a:lstStyle/>
          <a:p>
            <a:r>
              <a:rPr lang="en-US" sz="1800" dirty="0"/>
              <a:t>An effective dashboard depends upon meaningful and timely data.</a:t>
            </a:r>
          </a:p>
          <a:p>
            <a:pPr marL="285750" indent="-285750">
              <a:buFont typeface="Arial" panose="020B0604020202020204" pitchFamily="34" charset="0"/>
              <a:buChar char="•"/>
            </a:pPr>
            <a:r>
              <a:rPr lang="en-US" sz="1800" dirty="0"/>
              <a:t>There are many publicly available reports related to the opioid overdose crisis; these are free to use, simple to adopt, yet may not be timely or available at the community level. </a:t>
            </a:r>
          </a:p>
          <a:p>
            <a:pPr marL="285750" indent="-285750">
              <a:buFont typeface="Arial" panose="020B0604020202020204" pitchFamily="34" charset="0"/>
              <a:buChar char="•"/>
            </a:pPr>
            <a:r>
              <a:rPr lang="en-US" sz="1800" dirty="0"/>
              <a:t>The timeliest and contextually relevant data may be available through establishing partnerships with state and local governments</a:t>
            </a:r>
          </a:p>
          <a:p>
            <a:pPr marL="788670" lvl="1" indent="-285750">
              <a:buFont typeface="Arial" panose="020B0604020202020204" pitchFamily="34" charset="0"/>
              <a:buChar char="•"/>
            </a:pPr>
            <a:r>
              <a:rPr lang="en-US" dirty="0"/>
              <a:t>These relationships take time to foster but are highly beneficial to both parties.</a:t>
            </a:r>
          </a:p>
          <a:p>
            <a:pPr marL="285750" indent="-285750">
              <a:buFont typeface="Arial" panose="020B0604020202020204" pitchFamily="34" charset="0"/>
              <a:buChar char="•"/>
            </a:pPr>
            <a:r>
              <a:rPr lang="en-US" sz="1800" dirty="0"/>
              <a:t>Data acquisition is an </a:t>
            </a:r>
            <a:r>
              <a:rPr lang="en-US" sz="1800" b="1" dirty="0"/>
              <a:t>understated</a:t>
            </a:r>
            <a:r>
              <a:rPr lang="en-US" sz="1800" dirty="0"/>
              <a:t> barrier of effective dashboards</a:t>
            </a:r>
          </a:p>
          <a:p>
            <a:pPr marL="788670" lvl="1" indent="-285750">
              <a:buFont typeface="Arial" panose="020B0604020202020204" pitchFamily="34" charset="0"/>
              <a:buChar char="•"/>
            </a:pPr>
            <a:r>
              <a:rPr lang="en-US" dirty="0"/>
              <a:t>Data use agreements take time</a:t>
            </a:r>
          </a:p>
        </p:txBody>
      </p:sp>
      <p:sp>
        <p:nvSpPr>
          <p:cNvPr id="4" name="Slide Number Placeholder 3">
            <a:extLst>
              <a:ext uri="{FF2B5EF4-FFF2-40B4-BE49-F238E27FC236}">
                <a16:creationId xmlns:a16="http://schemas.microsoft.com/office/drawing/2014/main" id="{3D08E78F-E4D5-453C-AB74-7C02B0F795A4}"/>
              </a:ext>
            </a:extLst>
          </p:cNvPr>
          <p:cNvSpPr>
            <a:spLocks noGrp="1"/>
          </p:cNvSpPr>
          <p:nvPr>
            <p:ph type="sldNum" sz="quarter" idx="4"/>
          </p:nvPr>
        </p:nvSpPr>
        <p:spPr/>
        <p:txBody>
          <a:bodyPr/>
          <a:lstStyle/>
          <a:p>
            <a:fld id="{42C32FFB-F9AE-46F0-A233-A2E628258990}" type="slidenum">
              <a:rPr lang="en-US" smtClean="0"/>
              <a:pPr/>
              <a:t>4</a:t>
            </a:fld>
            <a:endParaRPr lang="en-US" sz="1000" dirty="0"/>
          </a:p>
        </p:txBody>
      </p:sp>
      <p:sp>
        <p:nvSpPr>
          <p:cNvPr id="5" name="Footer Placeholder 4">
            <a:extLst>
              <a:ext uri="{FF2B5EF4-FFF2-40B4-BE49-F238E27FC236}">
                <a16:creationId xmlns:a16="http://schemas.microsoft.com/office/drawing/2014/main" id="{F2FA3A23-F331-8AE5-7481-DB19D53710BD}"/>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189492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20BB-AD3E-376E-9889-C5C3EE034B47}"/>
              </a:ext>
            </a:extLst>
          </p:cNvPr>
          <p:cNvSpPr>
            <a:spLocks noGrp="1"/>
          </p:cNvSpPr>
          <p:nvPr>
            <p:ph type="title"/>
          </p:nvPr>
        </p:nvSpPr>
        <p:spPr>
          <a:xfrm>
            <a:off x="547730" y="402548"/>
            <a:ext cx="6783946" cy="320088"/>
          </a:xfrm>
        </p:spPr>
        <p:txBody>
          <a:bodyPr/>
          <a:lstStyle/>
          <a:p>
            <a:r>
              <a:rPr lang="en-US" dirty="0"/>
              <a:t>Data Use Agreement</a:t>
            </a:r>
          </a:p>
        </p:txBody>
      </p:sp>
      <p:sp>
        <p:nvSpPr>
          <p:cNvPr id="3" name="Content Placeholder 2">
            <a:extLst>
              <a:ext uri="{FF2B5EF4-FFF2-40B4-BE49-F238E27FC236}">
                <a16:creationId xmlns:a16="http://schemas.microsoft.com/office/drawing/2014/main" id="{5C929ACF-AFAB-94F7-0B18-F989E55ACD46}"/>
              </a:ext>
            </a:extLst>
          </p:cNvPr>
          <p:cNvSpPr>
            <a:spLocks noGrp="1"/>
          </p:cNvSpPr>
          <p:nvPr>
            <p:ph sz="quarter" idx="12"/>
          </p:nvPr>
        </p:nvSpPr>
        <p:spPr/>
        <p:txBody>
          <a:bodyPr/>
          <a:lstStyle/>
          <a:p>
            <a:r>
              <a:rPr lang="en-US" sz="1800" dirty="0"/>
              <a:t>A data use agreement (DUA) between research teams and external partners outlines the expectations and fair use of shared data.</a:t>
            </a:r>
          </a:p>
          <a:p>
            <a:pPr marL="285750" indent="-285750">
              <a:buFont typeface="Arial" panose="020B0604020202020204" pitchFamily="34" charset="0"/>
              <a:buChar char="•"/>
            </a:pPr>
            <a:r>
              <a:rPr lang="en-US" dirty="0"/>
              <a:t>benefits both parties, a specific form of a memorandum of understanding (MOU) specific to data usage</a:t>
            </a:r>
          </a:p>
          <a:p>
            <a:pPr marL="285750" indent="-285750">
              <a:buFont typeface="Arial" panose="020B0604020202020204" pitchFamily="34" charset="0"/>
              <a:buChar char="•"/>
            </a:pPr>
            <a:r>
              <a:rPr lang="en-US" sz="1800" dirty="0"/>
              <a:t>DUAs establish:</a:t>
            </a:r>
          </a:p>
          <a:p>
            <a:pPr marL="788670" lvl="1" indent="-285750">
              <a:buFont typeface="Arial" panose="020B0604020202020204" pitchFamily="34" charset="0"/>
              <a:buChar char="•"/>
            </a:pPr>
            <a:r>
              <a:rPr lang="en-US" b="1" dirty="0"/>
              <a:t>who</a:t>
            </a:r>
            <a:r>
              <a:rPr lang="en-US" dirty="0"/>
              <a:t> specifically are the partners agreeing to terms</a:t>
            </a:r>
          </a:p>
          <a:p>
            <a:pPr marL="788670" lvl="1" indent="-285750">
              <a:buFont typeface="Arial" panose="020B0604020202020204" pitchFamily="34" charset="0"/>
              <a:buChar char="•"/>
            </a:pPr>
            <a:r>
              <a:rPr lang="en-US" b="1" dirty="0"/>
              <a:t>what</a:t>
            </a:r>
            <a:r>
              <a:rPr lang="en-US" dirty="0"/>
              <a:t> specific data elements are to be shared</a:t>
            </a:r>
          </a:p>
          <a:p>
            <a:pPr marL="788670" lvl="1" indent="-285750">
              <a:buFont typeface="Arial" panose="020B0604020202020204" pitchFamily="34" charset="0"/>
              <a:buChar char="•"/>
            </a:pPr>
            <a:r>
              <a:rPr lang="en-US" b="1" dirty="0"/>
              <a:t>when</a:t>
            </a:r>
            <a:r>
              <a:rPr lang="en-US" dirty="0"/>
              <a:t> (both interval of data transmission and how long data will be shared)</a:t>
            </a:r>
          </a:p>
          <a:p>
            <a:pPr marL="788670" lvl="1" indent="-285750">
              <a:buFont typeface="Arial" panose="020B0604020202020204" pitchFamily="34" charset="0"/>
              <a:buChar char="•"/>
            </a:pPr>
            <a:r>
              <a:rPr lang="en-US" dirty="0"/>
              <a:t>Stipulations for secondary sharing of data and/or aggregated findings must be established.</a:t>
            </a:r>
          </a:p>
          <a:p>
            <a:pPr marL="1200150" lvl="2" indent="-285750">
              <a:buFont typeface="Arial" panose="020B0604020202020204" pitchFamily="34" charset="0"/>
              <a:buChar char="•"/>
            </a:pPr>
            <a:r>
              <a:rPr lang="en-US" dirty="0"/>
              <a:t>To protect the privacy of individuals, a partner may require the suppression of data points meeting some type of condition, such as aggregate counts smaller than a stated threshold. Furthermore, care must be given to avoid situations where a suppressed total would be deducible from other non-suppressed totals.</a:t>
            </a:r>
          </a:p>
          <a:p>
            <a:pPr marL="285750" indent="-285750">
              <a:buFont typeface="Arial" panose="020B0604020202020204" pitchFamily="34" charset="0"/>
              <a:buChar char="•"/>
            </a:pPr>
            <a:endParaRPr lang="en-US" sz="1800" dirty="0"/>
          </a:p>
          <a:p>
            <a:endParaRPr lang="en-US" dirty="0"/>
          </a:p>
        </p:txBody>
      </p:sp>
      <p:sp>
        <p:nvSpPr>
          <p:cNvPr id="4" name="Slide Number Placeholder 3">
            <a:extLst>
              <a:ext uri="{FF2B5EF4-FFF2-40B4-BE49-F238E27FC236}">
                <a16:creationId xmlns:a16="http://schemas.microsoft.com/office/drawing/2014/main" id="{FE5F3CB2-5F8D-57D4-341C-56581196A36E}"/>
              </a:ext>
            </a:extLst>
          </p:cNvPr>
          <p:cNvSpPr>
            <a:spLocks noGrp="1"/>
          </p:cNvSpPr>
          <p:nvPr>
            <p:ph type="sldNum" sz="quarter" idx="4"/>
          </p:nvPr>
        </p:nvSpPr>
        <p:spPr/>
        <p:txBody>
          <a:bodyPr/>
          <a:lstStyle/>
          <a:p>
            <a:fld id="{42C32FFB-F9AE-46F0-A233-A2E628258990}" type="slidenum">
              <a:rPr lang="en-US" smtClean="0"/>
              <a:pPr/>
              <a:t>5</a:t>
            </a:fld>
            <a:endParaRPr lang="en-US" sz="1000" dirty="0"/>
          </a:p>
        </p:txBody>
      </p:sp>
      <p:sp>
        <p:nvSpPr>
          <p:cNvPr id="5" name="Footer Placeholder 4">
            <a:extLst>
              <a:ext uri="{FF2B5EF4-FFF2-40B4-BE49-F238E27FC236}">
                <a16:creationId xmlns:a16="http://schemas.microsoft.com/office/drawing/2014/main" id="{1BE7C6BD-3879-2AEC-3037-58118F929D0B}"/>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252901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86D14-4CB9-6AE7-29C5-E5593D6A24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249DF-85D6-796C-88D2-CC69B6F48369}"/>
              </a:ext>
            </a:extLst>
          </p:cNvPr>
          <p:cNvSpPr>
            <a:spLocks noGrp="1"/>
          </p:cNvSpPr>
          <p:nvPr>
            <p:ph type="title"/>
          </p:nvPr>
        </p:nvSpPr>
        <p:spPr>
          <a:xfrm>
            <a:off x="547730" y="402548"/>
            <a:ext cx="6783946" cy="320088"/>
          </a:xfrm>
        </p:spPr>
        <p:txBody>
          <a:bodyPr/>
          <a:lstStyle/>
          <a:p>
            <a:r>
              <a:rPr lang="en-US" dirty="0"/>
              <a:t>Data Use Agreement</a:t>
            </a:r>
          </a:p>
        </p:txBody>
      </p:sp>
      <p:sp>
        <p:nvSpPr>
          <p:cNvPr id="3" name="Content Placeholder 2">
            <a:extLst>
              <a:ext uri="{FF2B5EF4-FFF2-40B4-BE49-F238E27FC236}">
                <a16:creationId xmlns:a16="http://schemas.microsoft.com/office/drawing/2014/main" id="{087D1762-EBD8-8386-9D4C-58D31922B658}"/>
              </a:ext>
            </a:extLst>
          </p:cNvPr>
          <p:cNvSpPr>
            <a:spLocks noGrp="1"/>
          </p:cNvSpPr>
          <p:nvPr>
            <p:ph sz="quarter" idx="12"/>
          </p:nvPr>
        </p:nvSpPr>
        <p:spPr/>
        <p:txBody>
          <a:bodyPr/>
          <a:lstStyle/>
          <a:p>
            <a:r>
              <a:rPr lang="en-US" dirty="0"/>
              <a:t>Best practice: meet data partners wherever they are</a:t>
            </a:r>
          </a:p>
          <a:p>
            <a:pPr marL="788670" lvl="1" indent="-285750">
              <a:buFont typeface="Arial" panose="020B0604020202020204" pitchFamily="34" charset="0"/>
              <a:buChar char="•"/>
            </a:pPr>
            <a:r>
              <a:rPr lang="en-US" dirty="0"/>
              <a:t>If they are a process for obtaining DUAs, follow it (familiarity = speed)</a:t>
            </a:r>
          </a:p>
          <a:p>
            <a:pPr marL="788670" lvl="1" indent="-285750">
              <a:buFont typeface="Arial" panose="020B0604020202020204" pitchFamily="34" charset="0"/>
              <a:buChar char="•"/>
            </a:pPr>
            <a:r>
              <a:rPr lang="en-US" dirty="0"/>
              <a:t>If they do not have a process, understand their ability to agree to a DUA and help draft the agreement accordingly</a:t>
            </a:r>
          </a:p>
          <a:p>
            <a:pPr marL="1200150" lvl="2" indent="-285750">
              <a:buFont typeface="Arial" panose="020B0604020202020204" pitchFamily="34" charset="0"/>
              <a:buChar char="•"/>
            </a:pPr>
            <a:r>
              <a:rPr lang="en-US" dirty="0"/>
              <a:t>Identify key players: business contact names, IT/security contact names. privacy officer names, </a:t>
            </a:r>
            <a:r>
              <a:rPr lang="en-US" dirty="0" err="1"/>
              <a:t>etc</a:t>
            </a:r>
            <a:endParaRPr lang="en-US" dirty="0"/>
          </a:p>
          <a:p>
            <a:pPr marL="1200150" lvl="2" indent="-285750">
              <a:buFont typeface="Arial" panose="020B0604020202020204" pitchFamily="34" charset="0"/>
              <a:buChar char="•"/>
            </a:pPr>
            <a:r>
              <a:rPr lang="en-US" dirty="0"/>
              <a:t>Example to follow</a:t>
            </a:r>
            <a:br>
              <a:rPr lang="en-US" dirty="0"/>
            </a:br>
            <a:endParaRPr lang="en-US" dirty="0"/>
          </a:p>
          <a:p>
            <a:pPr marL="285750" indent="-285750">
              <a:buFont typeface="Arial" panose="020B0604020202020204" pitchFamily="34" charset="0"/>
              <a:buChar char="•"/>
            </a:pPr>
            <a:endParaRPr lang="en-US" sz="1800" dirty="0"/>
          </a:p>
          <a:p>
            <a:endParaRPr lang="en-US" dirty="0"/>
          </a:p>
        </p:txBody>
      </p:sp>
      <p:sp>
        <p:nvSpPr>
          <p:cNvPr id="4" name="Slide Number Placeholder 3">
            <a:extLst>
              <a:ext uri="{FF2B5EF4-FFF2-40B4-BE49-F238E27FC236}">
                <a16:creationId xmlns:a16="http://schemas.microsoft.com/office/drawing/2014/main" id="{DC3AB2F7-FBB4-E6AA-471E-2877695E2EBD}"/>
              </a:ext>
            </a:extLst>
          </p:cNvPr>
          <p:cNvSpPr>
            <a:spLocks noGrp="1"/>
          </p:cNvSpPr>
          <p:nvPr>
            <p:ph type="sldNum" sz="quarter" idx="4"/>
          </p:nvPr>
        </p:nvSpPr>
        <p:spPr/>
        <p:txBody>
          <a:bodyPr/>
          <a:lstStyle/>
          <a:p>
            <a:fld id="{42C32FFB-F9AE-46F0-A233-A2E628258990}" type="slidenum">
              <a:rPr lang="en-US" smtClean="0"/>
              <a:pPr/>
              <a:t>6</a:t>
            </a:fld>
            <a:endParaRPr lang="en-US" sz="1000" dirty="0"/>
          </a:p>
        </p:txBody>
      </p:sp>
      <p:sp>
        <p:nvSpPr>
          <p:cNvPr id="5" name="Footer Placeholder 4">
            <a:extLst>
              <a:ext uri="{FF2B5EF4-FFF2-40B4-BE49-F238E27FC236}">
                <a16:creationId xmlns:a16="http://schemas.microsoft.com/office/drawing/2014/main" id="{DC63B178-582E-1D8D-523F-ED41CE678FD5}"/>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47985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3A6C4-F381-1F79-E2F0-5D0363C8BF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DE2A50-9809-72DC-B53F-FF644A88F6AB}"/>
              </a:ext>
            </a:extLst>
          </p:cNvPr>
          <p:cNvSpPr>
            <a:spLocks noGrp="1"/>
          </p:cNvSpPr>
          <p:nvPr>
            <p:ph type="title"/>
          </p:nvPr>
        </p:nvSpPr>
        <p:spPr>
          <a:xfrm>
            <a:off x="547730" y="402548"/>
            <a:ext cx="6783946" cy="320088"/>
          </a:xfrm>
        </p:spPr>
        <p:txBody>
          <a:bodyPr/>
          <a:lstStyle/>
          <a:p>
            <a:r>
              <a:rPr lang="en-US" dirty="0"/>
              <a:t>Data Use Agreement</a:t>
            </a:r>
          </a:p>
        </p:txBody>
      </p:sp>
      <p:sp>
        <p:nvSpPr>
          <p:cNvPr id="3" name="Content Placeholder 2">
            <a:extLst>
              <a:ext uri="{FF2B5EF4-FFF2-40B4-BE49-F238E27FC236}">
                <a16:creationId xmlns:a16="http://schemas.microsoft.com/office/drawing/2014/main" id="{18D83767-4EB7-532B-4047-85ABA6768214}"/>
              </a:ext>
            </a:extLst>
          </p:cNvPr>
          <p:cNvSpPr>
            <a:spLocks noGrp="1"/>
          </p:cNvSpPr>
          <p:nvPr>
            <p:ph sz="quarter" idx="12"/>
          </p:nvPr>
        </p:nvSpPr>
        <p:spPr/>
        <p:txBody>
          <a:bodyPr/>
          <a:lstStyle/>
          <a:p>
            <a:r>
              <a:rPr lang="en-US" sz="1800" dirty="0"/>
              <a:t>An example DUA between “AMIA State University” and “Statesville Department of Public Health” is included in our online materials</a:t>
            </a:r>
          </a:p>
          <a:p>
            <a:r>
              <a:rPr lang="en-US" dirty="0"/>
              <a:t>DUA table of contents:</a:t>
            </a:r>
          </a:p>
          <a:p>
            <a:pPr marL="788670" lvl="1" indent="-285750">
              <a:buFont typeface="Arial" panose="020B0604020202020204" pitchFamily="34" charset="0"/>
              <a:buChar char="•"/>
            </a:pPr>
            <a:r>
              <a:rPr lang="en-US" dirty="0"/>
              <a:t>Cover page</a:t>
            </a:r>
          </a:p>
          <a:p>
            <a:pPr marL="788670" lvl="1" indent="-285750">
              <a:buFont typeface="Arial" panose="020B0604020202020204" pitchFamily="34" charset="0"/>
              <a:buChar char="•"/>
            </a:pPr>
            <a:r>
              <a:rPr lang="en-US" dirty="0"/>
              <a:t>Contact Information</a:t>
            </a:r>
          </a:p>
          <a:p>
            <a:pPr marL="788670" lvl="1" indent="-285750">
              <a:buFont typeface="Arial" panose="020B0604020202020204" pitchFamily="34" charset="0"/>
              <a:buChar char="•"/>
            </a:pPr>
            <a:r>
              <a:rPr lang="en-US" dirty="0"/>
              <a:t>Purpose of Agreement</a:t>
            </a:r>
          </a:p>
          <a:p>
            <a:pPr marL="788670" lvl="1" indent="-285750">
              <a:buFont typeface="Arial" panose="020B0604020202020204" pitchFamily="34" charset="0"/>
              <a:buChar char="•"/>
            </a:pPr>
            <a:r>
              <a:rPr lang="en-US" dirty="0"/>
              <a:t>Scope of Services</a:t>
            </a:r>
          </a:p>
          <a:p>
            <a:pPr marL="788670" lvl="1" indent="-285750">
              <a:buFont typeface="Arial" panose="020B0604020202020204" pitchFamily="34" charset="0"/>
              <a:buChar char="•"/>
            </a:pPr>
            <a:r>
              <a:rPr lang="en-US" dirty="0"/>
              <a:t>Term Agreement</a:t>
            </a:r>
          </a:p>
          <a:p>
            <a:pPr marL="788670" lvl="1" indent="-285750">
              <a:buFont typeface="Arial" panose="020B0604020202020204" pitchFamily="34" charset="0"/>
              <a:buChar char="•"/>
            </a:pPr>
            <a:r>
              <a:rPr lang="en-US" dirty="0"/>
              <a:t>General Provisions</a:t>
            </a:r>
          </a:p>
          <a:p>
            <a:pPr marL="788670" lvl="1" indent="-285750">
              <a:buFont typeface="Arial" panose="020B0604020202020204" pitchFamily="34" charset="0"/>
              <a:buChar char="•"/>
            </a:pPr>
            <a:r>
              <a:rPr lang="en-US" dirty="0"/>
              <a:t>Termination</a:t>
            </a:r>
          </a:p>
          <a:p>
            <a:pPr marL="788670" lvl="1" indent="-285750">
              <a:buFont typeface="Arial" panose="020B0604020202020204" pitchFamily="34" charset="0"/>
              <a:buChar char="•"/>
            </a:pPr>
            <a:r>
              <a:rPr lang="en-US" dirty="0"/>
              <a:t>Integration, Modification, and Assignment</a:t>
            </a:r>
          </a:p>
          <a:p>
            <a:pPr marL="788670" lvl="1" indent="-285750">
              <a:buFont typeface="Arial" panose="020B0604020202020204" pitchFamily="34" charset="0"/>
              <a:buChar char="•"/>
            </a:pPr>
            <a:r>
              <a:rPr lang="en-US" dirty="0"/>
              <a:t>Approvals/Signatures</a:t>
            </a:r>
          </a:p>
          <a:p>
            <a:pPr marL="285750" indent="-285750">
              <a:buFont typeface="Arial" panose="020B0604020202020204" pitchFamily="34" charset="0"/>
              <a:buChar char="•"/>
            </a:pPr>
            <a:br>
              <a:rPr lang="en-US" dirty="0"/>
            </a:br>
            <a:endParaRPr lang="en-US" dirty="0"/>
          </a:p>
          <a:p>
            <a:pPr marL="285750" indent="-285750">
              <a:buFont typeface="Arial" panose="020B0604020202020204" pitchFamily="34" charset="0"/>
              <a:buChar char="•"/>
            </a:pPr>
            <a:endParaRPr lang="en-US" sz="1800" dirty="0"/>
          </a:p>
          <a:p>
            <a:endParaRPr lang="en-US" dirty="0"/>
          </a:p>
        </p:txBody>
      </p:sp>
      <p:sp>
        <p:nvSpPr>
          <p:cNvPr id="4" name="Slide Number Placeholder 3">
            <a:extLst>
              <a:ext uri="{FF2B5EF4-FFF2-40B4-BE49-F238E27FC236}">
                <a16:creationId xmlns:a16="http://schemas.microsoft.com/office/drawing/2014/main" id="{576839F9-7A91-12D7-F8A1-A69E94AE37F1}"/>
              </a:ext>
            </a:extLst>
          </p:cNvPr>
          <p:cNvSpPr>
            <a:spLocks noGrp="1"/>
          </p:cNvSpPr>
          <p:nvPr>
            <p:ph type="sldNum" sz="quarter" idx="4"/>
          </p:nvPr>
        </p:nvSpPr>
        <p:spPr/>
        <p:txBody>
          <a:bodyPr/>
          <a:lstStyle/>
          <a:p>
            <a:fld id="{42C32FFB-F9AE-46F0-A233-A2E628258990}" type="slidenum">
              <a:rPr lang="en-US" smtClean="0"/>
              <a:pPr/>
              <a:t>7</a:t>
            </a:fld>
            <a:endParaRPr lang="en-US" sz="1000" dirty="0"/>
          </a:p>
        </p:txBody>
      </p:sp>
      <p:sp>
        <p:nvSpPr>
          <p:cNvPr id="5" name="Footer Placeholder 4">
            <a:extLst>
              <a:ext uri="{FF2B5EF4-FFF2-40B4-BE49-F238E27FC236}">
                <a16:creationId xmlns:a16="http://schemas.microsoft.com/office/drawing/2014/main" id="{DA48270F-C2EF-64F9-B243-61C9B4420EA7}"/>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243521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0B05-5B9F-8B92-026E-8CA880308DDF}"/>
              </a:ext>
            </a:extLst>
          </p:cNvPr>
          <p:cNvSpPr>
            <a:spLocks noGrp="1"/>
          </p:cNvSpPr>
          <p:nvPr>
            <p:ph type="title"/>
          </p:nvPr>
        </p:nvSpPr>
        <p:spPr>
          <a:xfrm>
            <a:off x="547730" y="402548"/>
            <a:ext cx="6783946" cy="320088"/>
          </a:xfrm>
        </p:spPr>
        <p:txBody>
          <a:bodyPr/>
          <a:lstStyle/>
          <a:p>
            <a:r>
              <a:rPr lang="en-US" dirty="0"/>
              <a:t>DUA – Cover Page</a:t>
            </a:r>
          </a:p>
        </p:txBody>
      </p:sp>
      <p:sp>
        <p:nvSpPr>
          <p:cNvPr id="3" name="Content Placeholder 2">
            <a:extLst>
              <a:ext uri="{FF2B5EF4-FFF2-40B4-BE49-F238E27FC236}">
                <a16:creationId xmlns:a16="http://schemas.microsoft.com/office/drawing/2014/main" id="{58DE339B-42B6-162F-14B4-84BE707D82B1}"/>
              </a:ext>
            </a:extLst>
          </p:cNvPr>
          <p:cNvSpPr>
            <a:spLocks noGrp="1"/>
          </p:cNvSpPr>
          <p:nvPr>
            <p:ph sz="quarter" idx="12"/>
          </p:nvPr>
        </p:nvSpPr>
        <p:spPr/>
        <p:txBody>
          <a:bodyPr/>
          <a:lstStyle/>
          <a:p>
            <a:pPr marL="285750" indent="-285750">
              <a:buFont typeface="Arial" panose="020B0604020202020204" pitchFamily="34" charset="0"/>
              <a:buChar char="•"/>
            </a:pPr>
            <a:r>
              <a:rPr lang="en-US" dirty="0"/>
              <a:t>Title</a:t>
            </a:r>
          </a:p>
          <a:p>
            <a:pPr marL="788670" lvl="1" indent="-285750">
              <a:buFont typeface="Arial" panose="020B0604020202020204" pitchFamily="34" charset="0"/>
              <a:buChar char="•"/>
            </a:pPr>
            <a:r>
              <a:rPr lang="en-US" dirty="0"/>
              <a:t>Directional: who is sharing data with who?</a:t>
            </a:r>
          </a:p>
          <a:p>
            <a:pPr marL="788670" lvl="1" indent="-285750">
              <a:buFont typeface="Arial" panose="020B0604020202020204" pitchFamily="34" charset="0"/>
              <a:buChar char="•"/>
            </a:pPr>
            <a:r>
              <a:rPr lang="en-US" dirty="0"/>
              <a:t>Organization relationships: AMIA State University on behalf of Community Research Project</a:t>
            </a:r>
          </a:p>
          <a:p>
            <a:pPr marL="788670" lvl="1" indent="-285750">
              <a:buFont typeface="Arial" panose="020B0604020202020204" pitchFamily="34" charset="0"/>
              <a:buChar char="•"/>
            </a:pPr>
            <a:r>
              <a:rPr lang="en-US" dirty="0"/>
              <a:t>Why? To exchange what data?</a:t>
            </a:r>
          </a:p>
          <a:p>
            <a:pPr marL="788670" lvl="1" indent="-285750">
              <a:buFont typeface="Arial" panose="020B0604020202020204" pitchFamily="34" charset="0"/>
              <a:buChar char="•"/>
            </a:pPr>
            <a:r>
              <a:rPr lang="en-US" dirty="0"/>
              <a:t>Example:</a:t>
            </a:r>
          </a:p>
          <a:p>
            <a:pPr marL="1200150" lvl="2" indent="-285750">
              <a:buFont typeface="Arial" panose="020B0604020202020204" pitchFamily="34" charset="0"/>
              <a:buChar char="•"/>
            </a:pPr>
            <a:r>
              <a:rPr lang="en-US" dirty="0"/>
              <a:t>For Data Sharing with </a:t>
            </a:r>
            <a:r>
              <a:rPr lang="en-US" b="1" dirty="0"/>
              <a:t>AMIA State University </a:t>
            </a:r>
            <a:r>
              <a:rPr lang="en-US" dirty="0"/>
              <a:t>on Behalf of </a:t>
            </a:r>
            <a:r>
              <a:rPr lang="en-US" b="1" dirty="0"/>
              <a:t>Community Research Project </a:t>
            </a:r>
            <a:r>
              <a:rPr lang="en-US" dirty="0"/>
              <a:t>Issued by </a:t>
            </a:r>
            <a:r>
              <a:rPr lang="en-US" b="1" dirty="0"/>
              <a:t>Statesville Partner </a:t>
            </a:r>
            <a:r>
              <a:rPr lang="en-US" dirty="0"/>
              <a:t>on behalf of </a:t>
            </a:r>
            <a:r>
              <a:rPr lang="en-US" b="1" dirty="0"/>
              <a:t>Department of Public Health </a:t>
            </a:r>
            <a:r>
              <a:rPr lang="en-US" dirty="0"/>
              <a:t>to exchange </a:t>
            </a:r>
            <a:r>
              <a:rPr lang="en-US" b="1" dirty="0"/>
              <a:t>AMIA State Public Health Data</a:t>
            </a:r>
          </a:p>
        </p:txBody>
      </p:sp>
      <p:sp>
        <p:nvSpPr>
          <p:cNvPr id="4" name="Slide Number Placeholder 3">
            <a:extLst>
              <a:ext uri="{FF2B5EF4-FFF2-40B4-BE49-F238E27FC236}">
                <a16:creationId xmlns:a16="http://schemas.microsoft.com/office/drawing/2014/main" id="{7EBF853E-B7DF-81AE-5953-FE597EBB52C6}"/>
              </a:ext>
            </a:extLst>
          </p:cNvPr>
          <p:cNvSpPr>
            <a:spLocks noGrp="1"/>
          </p:cNvSpPr>
          <p:nvPr>
            <p:ph type="sldNum" sz="quarter" idx="4"/>
          </p:nvPr>
        </p:nvSpPr>
        <p:spPr/>
        <p:txBody>
          <a:bodyPr/>
          <a:lstStyle/>
          <a:p>
            <a:fld id="{42C32FFB-F9AE-46F0-A233-A2E628258990}" type="slidenum">
              <a:rPr lang="en-US" smtClean="0"/>
              <a:pPr/>
              <a:t>8</a:t>
            </a:fld>
            <a:endParaRPr lang="en-US" sz="1000" dirty="0"/>
          </a:p>
        </p:txBody>
      </p:sp>
      <p:sp>
        <p:nvSpPr>
          <p:cNvPr id="5" name="Footer Placeholder 4">
            <a:extLst>
              <a:ext uri="{FF2B5EF4-FFF2-40B4-BE49-F238E27FC236}">
                <a16:creationId xmlns:a16="http://schemas.microsoft.com/office/drawing/2014/main" id="{E869A5EC-81B1-CA39-3FF8-30FDC5F2A0B1}"/>
              </a:ext>
            </a:extLst>
          </p:cNvPr>
          <p:cNvSpPr>
            <a:spLocks noGrp="1"/>
          </p:cNvSpPr>
          <p:nvPr>
            <p:ph type="ftr" sz="quarter" idx="3"/>
          </p:nvPr>
        </p:nvSpPr>
        <p:spPr/>
        <p:txBody>
          <a:bodyPr/>
          <a:lstStyle/>
          <a:p>
            <a:r>
              <a:rPr lang="en-US"/>
              <a:t>AMIA 2024 Informatics Summit  |   amia.org</a:t>
            </a:r>
            <a:endParaRPr lang="en-US" dirty="0"/>
          </a:p>
        </p:txBody>
      </p:sp>
    </p:spTree>
    <p:extLst>
      <p:ext uri="{BB962C8B-B14F-4D97-AF65-F5344CB8AC3E}">
        <p14:creationId xmlns:p14="http://schemas.microsoft.com/office/powerpoint/2010/main" val="360923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BC55F-90E5-6EEF-3D7C-F6086BE08D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6514B-26F6-0967-8559-DA8342062927}"/>
              </a:ext>
            </a:extLst>
          </p:cNvPr>
          <p:cNvSpPr>
            <a:spLocks noGrp="1"/>
          </p:cNvSpPr>
          <p:nvPr>
            <p:ph type="title"/>
          </p:nvPr>
        </p:nvSpPr>
        <p:spPr>
          <a:xfrm>
            <a:off x="547730" y="402548"/>
            <a:ext cx="6783946" cy="320088"/>
          </a:xfrm>
        </p:spPr>
        <p:txBody>
          <a:bodyPr/>
          <a:lstStyle/>
          <a:p>
            <a:r>
              <a:rPr lang="en-US" dirty="0"/>
              <a:t>DUA – Contact Information</a:t>
            </a:r>
          </a:p>
        </p:txBody>
      </p:sp>
      <p:sp>
        <p:nvSpPr>
          <p:cNvPr id="4" name="Slide Number Placeholder 3">
            <a:extLst>
              <a:ext uri="{FF2B5EF4-FFF2-40B4-BE49-F238E27FC236}">
                <a16:creationId xmlns:a16="http://schemas.microsoft.com/office/drawing/2014/main" id="{616F49BD-A3B5-F3DD-2A5B-BB263CB1941A}"/>
              </a:ext>
            </a:extLst>
          </p:cNvPr>
          <p:cNvSpPr>
            <a:spLocks noGrp="1"/>
          </p:cNvSpPr>
          <p:nvPr>
            <p:ph type="sldNum" sz="quarter" idx="4"/>
          </p:nvPr>
        </p:nvSpPr>
        <p:spPr/>
        <p:txBody>
          <a:bodyPr/>
          <a:lstStyle/>
          <a:p>
            <a:fld id="{42C32FFB-F9AE-46F0-A233-A2E628258990}" type="slidenum">
              <a:rPr lang="en-US" smtClean="0"/>
              <a:pPr/>
              <a:t>9</a:t>
            </a:fld>
            <a:endParaRPr lang="en-US" sz="1000" dirty="0"/>
          </a:p>
        </p:txBody>
      </p:sp>
      <p:sp>
        <p:nvSpPr>
          <p:cNvPr id="5" name="Footer Placeholder 4">
            <a:extLst>
              <a:ext uri="{FF2B5EF4-FFF2-40B4-BE49-F238E27FC236}">
                <a16:creationId xmlns:a16="http://schemas.microsoft.com/office/drawing/2014/main" id="{8BD4E3BD-E4FE-EF07-748A-2A3C7BD81448}"/>
              </a:ext>
            </a:extLst>
          </p:cNvPr>
          <p:cNvSpPr>
            <a:spLocks noGrp="1"/>
          </p:cNvSpPr>
          <p:nvPr>
            <p:ph type="ftr" sz="quarter" idx="3"/>
          </p:nvPr>
        </p:nvSpPr>
        <p:spPr/>
        <p:txBody>
          <a:bodyPr/>
          <a:lstStyle/>
          <a:p>
            <a:r>
              <a:rPr lang="en-US"/>
              <a:t>AMIA 2024 Informatics Summit  |   amia.org</a:t>
            </a:r>
            <a:endParaRPr lang="en-US" dirty="0"/>
          </a:p>
        </p:txBody>
      </p:sp>
      <p:graphicFrame>
        <p:nvGraphicFramePr>
          <p:cNvPr id="11" name="Content Placeholder 10">
            <a:extLst>
              <a:ext uri="{FF2B5EF4-FFF2-40B4-BE49-F238E27FC236}">
                <a16:creationId xmlns:a16="http://schemas.microsoft.com/office/drawing/2014/main" id="{E93A06FF-E6AA-FD30-54AA-BEAEC3E57866}"/>
              </a:ext>
            </a:extLst>
          </p:cNvPr>
          <p:cNvGraphicFramePr>
            <a:graphicFrameLocks noGrp="1"/>
          </p:cNvGraphicFramePr>
          <p:nvPr>
            <p:ph sz="quarter" idx="12"/>
            <p:extLst>
              <p:ext uri="{D42A27DB-BD31-4B8C-83A1-F6EECF244321}">
                <p14:modId xmlns:p14="http://schemas.microsoft.com/office/powerpoint/2010/main" val="771862008"/>
              </p:ext>
            </p:extLst>
          </p:nvPr>
        </p:nvGraphicFramePr>
        <p:xfrm>
          <a:off x="1606550" y="1082102"/>
          <a:ext cx="5937250" cy="3283209"/>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711757672"/>
                    </a:ext>
                  </a:extLst>
                </a:gridCol>
                <a:gridCol w="1979295">
                  <a:extLst>
                    <a:ext uri="{9D8B030D-6E8A-4147-A177-3AD203B41FA5}">
                      <a16:colId xmlns:a16="http://schemas.microsoft.com/office/drawing/2014/main" val="2339793925"/>
                    </a:ext>
                  </a:extLst>
                </a:gridCol>
                <a:gridCol w="1979295">
                  <a:extLst>
                    <a:ext uri="{9D8B030D-6E8A-4147-A177-3AD203B41FA5}">
                      <a16:colId xmlns:a16="http://schemas.microsoft.com/office/drawing/2014/main" val="391493416"/>
                    </a:ext>
                  </a:extLst>
                </a:gridCol>
              </a:tblGrid>
              <a:tr h="0">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Information Provider </a:t>
                      </a:r>
                      <a:br>
                        <a:rPr lang="en-US" sz="1100" kern="100">
                          <a:effectLst/>
                        </a:rPr>
                      </a:b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Information Recipient</a:t>
                      </a:r>
                    </a:p>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5264358"/>
                  </a:ext>
                </a:extLst>
              </a:tr>
              <a:tr h="0">
                <a:tc>
                  <a:txBody>
                    <a:bodyPr/>
                    <a:lstStyle/>
                    <a:p>
                      <a:pPr marL="0" marR="0">
                        <a:lnSpc>
                          <a:spcPct val="107000"/>
                        </a:lnSpc>
                        <a:spcBef>
                          <a:spcPts val="0"/>
                        </a:spcBef>
                        <a:spcAft>
                          <a:spcPts val="0"/>
                        </a:spcAft>
                      </a:pPr>
                      <a:r>
                        <a:rPr lang="en-US" sz="1100" kern="100" dirty="0">
                          <a:effectLst/>
                        </a:rPr>
                        <a:t>Organization Name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Statesville Partner, Department of Public Health</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AMIA State University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8487915"/>
                  </a:ext>
                </a:extLst>
              </a:tr>
              <a:tr h="0">
                <a:tc>
                  <a:txBody>
                    <a:bodyPr/>
                    <a:lstStyle/>
                    <a:p>
                      <a:pPr marL="0" marR="0">
                        <a:lnSpc>
                          <a:spcPct val="107000"/>
                        </a:lnSpc>
                        <a:spcBef>
                          <a:spcPts val="0"/>
                        </a:spcBef>
                        <a:spcAft>
                          <a:spcPts val="0"/>
                        </a:spcAft>
                      </a:pPr>
                      <a:r>
                        <a:rPr lang="en-US" sz="1100" kern="100" dirty="0">
                          <a:effectLst/>
                        </a:rPr>
                        <a:t>Business Contact Name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Person2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Person1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9221379"/>
                  </a:ext>
                </a:extLst>
              </a:tr>
              <a:tr h="0">
                <a:tc>
                  <a:txBody>
                    <a:bodyPr/>
                    <a:lstStyle/>
                    <a:p>
                      <a:pPr marL="0" marR="0" algn="r">
                        <a:lnSpc>
                          <a:spcPct val="107000"/>
                        </a:lnSpc>
                        <a:spcBef>
                          <a:spcPts val="0"/>
                        </a:spcBef>
                        <a:spcAft>
                          <a:spcPts val="0"/>
                        </a:spcAft>
                      </a:pPr>
                      <a:r>
                        <a:rPr lang="en-US" sz="1100" b="0" kern="100" dirty="0">
                          <a:effectLst/>
                        </a:rPr>
                        <a:t>Address</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123 Fake Street</a:t>
                      </a:r>
                      <a:br>
                        <a:rPr lang="en-US" sz="1100" kern="100">
                          <a:effectLst/>
                        </a:rPr>
                      </a:br>
                      <a:r>
                        <a:rPr lang="en-US" sz="1100" kern="100">
                          <a:effectLst/>
                        </a:rPr>
                        <a:t>Statesville, AMIA 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456 Fake Avenue</a:t>
                      </a:r>
                      <a:br>
                        <a:rPr lang="en-US" sz="1100" kern="100">
                          <a:effectLst/>
                        </a:rPr>
                      </a:br>
                      <a:r>
                        <a:rPr lang="en-US" sz="1100" kern="100">
                          <a:effectLst/>
                        </a:rPr>
                        <a:t>Statesville, AMIA 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8427211"/>
                  </a:ext>
                </a:extLst>
              </a:tr>
              <a:tr h="0">
                <a:tc>
                  <a:txBody>
                    <a:bodyPr/>
                    <a:lstStyle/>
                    <a:p>
                      <a:pPr marL="0" marR="0" algn="r">
                        <a:lnSpc>
                          <a:spcPct val="107000"/>
                        </a:lnSpc>
                        <a:spcBef>
                          <a:spcPts val="0"/>
                        </a:spcBef>
                        <a:spcAft>
                          <a:spcPts val="0"/>
                        </a:spcAft>
                      </a:pPr>
                      <a:r>
                        <a:rPr lang="en-US" sz="1100" b="0" kern="100">
                          <a:effectLst/>
                        </a:rPr>
                        <a:t>Telephone</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555-555-55555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555-555-55555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5541038"/>
                  </a:ext>
                </a:extLst>
              </a:tr>
              <a:tr h="0">
                <a:tc>
                  <a:txBody>
                    <a:bodyPr/>
                    <a:lstStyle/>
                    <a:p>
                      <a:pPr marL="0" marR="0" algn="r">
                        <a:lnSpc>
                          <a:spcPct val="107000"/>
                        </a:lnSpc>
                        <a:spcBef>
                          <a:spcPts val="0"/>
                        </a:spcBef>
                        <a:spcAft>
                          <a:spcPts val="0"/>
                        </a:spcAft>
                      </a:pPr>
                      <a:r>
                        <a:rPr lang="en-US" sz="1100" b="0" kern="100" dirty="0">
                          <a:effectLst/>
                        </a:rPr>
                        <a:t>Email Address</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person2@statesville.org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person1@amiauniversity.org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8675009"/>
                  </a:ext>
                </a:extLst>
              </a:tr>
              <a:tr h="0">
                <a:tc>
                  <a:txBody>
                    <a:bodyPr/>
                    <a:lstStyle/>
                    <a:p>
                      <a:pPr marL="0" marR="0">
                        <a:lnSpc>
                          <a:spcPct val="107000"/>
                        </a:lnSpc>
                        <a:spcBef>
                          <a:spcPts val="0"/>
                        </a:spcBef>
                        <a:spcAft>
                          <a:spcPts val="0"/>
                        </a:spcAft>
                      </a:pPr>
                      <a:r>
                        <a:rPr lang="en-US" sz="1100" kern="100">
                          <a:effectLst/>
                        </a:rPr>
                        <a:t>IT/Security Contact Name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Person4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Person3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2784338"/>
                  </a:ext>
                </a:extLst>
              </a:tr>
              <a:tr h="0">
                <a:tc>
                  <a:txBody>
                    <a:bodyPr/>
                    <a:lstStyle/>
                    <a:p>
                      <a:pPr marL="0" marR="0" algn="r">
                        <a:lnSpc>
                          <a:spcPct val="107000"/>
                        </a:lnSpc>
                        <a:spcBef>
                          <a:spcPts val="0"/>
                        </a:spcBef>
                        <a:spcAft>
                          <a:spcPts val="0"/>
                        </a:spcAft>
                      </a:pPr>
                      <a:r>
                        <a:rPr lang="en-US" sz="1100" b="0" kern="100">
                          <a:effectLst/>
                        </a:rPr>
                        <a:t>Address</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123 Fake Street</a:t>
                      </a:r>
                      <a:br>
                        <a:rPr lang="en-US" sz="1100" kern="100">
                          <a:effectLst/>
                        </a:rPr>
                      </a:br>
                      <a:r>
                        <a:rPr lang="en-US" sz="1100" kern="100">
                          <a:effectLst/>
                        </a:rPr>
                        <a:t>Statesville, AMIA 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456 Fake Avenue</a:t>
                      </a:r>
                      <a:br>
                        <a:rPr lang="en-US" sz="1100" kern="100">
                          <a:effectLst/>
                        </a:rPr>
                      </a:br>
                      <a:r>
                        <a:rPr lang="en-US" sz="1100" kern="100">
                          <a:effectLst/>
                        </a:rPr>
                        <a:t>Statesville, AMIA 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7639089"/>
                  </a:ext>
                </a:extLst>
              </a:tr>
              <a:tr h="0">
                <a:tc>
                  <a:txBody>
                    <a:bodyPr/>
                    <a:lstStyle/>
                    <a:p>
                      <a:pPr marL="0" marR="0" algn="r">
                        <a:lnSpc>
                          <a:spcPct val="107000"/>
                        </a:lnSpc>
                        <a:spcBef>
                          <a:spcPts val="0"/>
                        </a:spcBef>
                        <a:spcAft>
                          <a:spcPts val="0"/>
                        </a:spcAft>
                      </a:pPr>
                      <a:r>
                        <a:rPr lang="en-US" sz="1100" b="0" kern="100">
                          <a:effectLst/>
                        </a:rPr>
                        <a:t>Telephone</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555-555-55555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555-555-55555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729874"/>
                  </a:ext>
                </a:extLst>
              </a:tr>
              <a:tr h="0">
                <a:tc>
                  <a:txBody>
                    <a:bodyPr/>
                    <a:lstStyle/>
                    <a:p>
                      <a:pPr marL="0" marR="0" algn="r">
                        <a:lnSpc>
                          <a:spcPct val="107000"/>
                        </a:lnSpc>
                        <a:spcBef>
                          <a:spcPts val="0"/>
                        </a:spcBef>
                        <a:spcAft>
                          <a:spcPts val="0"/>
                        </a:spcAft>
                      </a:pPr>
                      <a:r>
                        <a:rPr lang="en-US" sz="1100" b="0" kern="100" dirty="0">
                          <a:effectLst/>
                        </a:rPr>
                        <a:t>Email Address</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person4@statesville.org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person3@amiauniversity.org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2638222"/>
                  </a:ext>
                </a:extLst>
              </a:tr>
              <a:tr h="0">
                <a:tc>
                  <a:txBody>
                    <a:bodyPr/>
                    <a:lstStyle/>
                    <a:p>
                      <a:pPr marL="0" marR="0">
                        <a:lnSpc>
                          <a:spcPct val="107000"/>
                        </a:lnSpc>
                        <a:spcBef>
                          <a:spcPts val="0"/>
                        </a:spcBef>
                        <a:spcAft>
                          <a:spcPts val="0"/>
                        </a:spcAft>
                      </a:pPr>
                      <a:r>
                        <a:rPr lang="en-US" sz="1100" kern="100">
                          <a:effectLst/>
                        </a:rPr>
                        <a:t>Privacy Contact Name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Person6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Person5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191621"/>
                  </a:ext>
                </a:extLst>
              </a:tr>
              <a:tr h="0">
                <a:tc>
                  <a:txBody>
                    <a:bodyPr/>
                    <a:lstStyle/>
                    <a:p>
                      <a:pPr marL="0" marR="0" algn="r">
                        <a:lnSpc>
                          <a:spcPct val="107000"/>
                        </a:lnSpc>
                        <a:spcBef>
                          <a:spcPts val="0"/>
                        </a:spcBef>
                        <a:spcAft>
                          <a:spcPts val="0"/>
                        </a:spcAft>
                      </a:pPr>
                      <a:r>
                        <a:rPr lang="en-US" sz="1100" b="0" kern="100">
                          <a:effectLst/>
                        </a:rPr>
                        <a:t>Address</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123 Fake Street</a:t>
                      </a:r>
                      <a:br>
                        <a:rPr lang="en-US" sz="1100" kern="100">
                          <a:effectLst/>
                        </a:rPr>
                      </a:br>
                      <a:r>
                        <a:rPr lang="en-US" sz="1100" kern="100">
                          <a:effectLst/>
                        </a:rPr>
                        <a:t>Statesville, AMIA 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456 Fake Avenue</a:t>
                      </a:r>
                      <a:br>
                        <a:rPr lang="en-US" sz="1100" kern="100">
                          <a:effectLst/>
                        </a:rPr>
                      </a:br>
                      <a:r>
                        <a:rPr lang="en-US" sz="1100" kern="100">
                          <a:effectLst/>
                        </a:rPr>
                        <a:t>Statesville, AMIA 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51145"/>
                  </a:ext>
                </a:extLst>
              </a:tr>
              <a:tr h="0">
                <a:tc>
                  <a:txBody>
                    <a:bodyPr/>
                    <a:lstStyle/>
                    <a:p>
                      <a:pPr marL="0" marR="0" algn="r">
                        <a:lnSpc>
                          <a:spcPct val="107000"/>
                        </a:lnSpc>
                        <a:spcBef>
                          <a:spcPts val="0"/>
                        </a:spcBef>
                        <a:spcAft>
                          <a:spcPts val="0"/>
                        </a:spcAft>
                      </a:pPr>
                      <a:r>
                        <a:rPr lang="en-US" sz="1100" b="0" kern="100">
                          <a:effectLst/>
                        </a:rPr>
                        <a:t>Telephone</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555-555-55555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555-555-55555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0296764"/>
                  </a:ext>
                </a:extLst>
              </a:tr>
              <a:tr h="0">
                <a:tc>
                  <a:txBody>
                    <a:bodyPr/>
                    <a:lstStyle/>
                    <a:p>
                      <a:pPr marL="0" marR="0" algn="r">
                        <a:lnSpc>
                          <a:spcPct val="107000"/>
                        </a:lnSpc>
                        <a:spcBef>
                          <a:spcPts val="0"/>
                        </a:spcBef>
                        <a:spcAft>
                          <a:spcPts val="0"/>
                        </a:spcAft>
                      </a:pPr>
                      <a:r>
                        <a:rPr lang="en-US" sz="1100" b="0" kern="100" dirty="0">
                          <a:effectLst/>
                        </a:rPr>
                        <a:t>Email Address</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person6@statesville.org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person5@amiauniversity.org</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873733"/>
                  </a:ext>
                </a:extLst>
              </a:tr>
            </a:tbl>
          </a:graphicData>
        </a:graphic>
      </p:graphicFrame>
    </p:spTree>
    <p:extLst>
      <p:ext uri="{BB962C8B-B14F-4D97-AF65-F5344CB8AC3E}">
        <p14:creationId xmlns:p14="http://schemas.microsoft.com/office/powerpoint/2010/main" val="2497985552"/>
      </p:ext>
    </p:extLst>
  </p:cSld>
  <p:clrMapOvr>
    <a:masterClrMapping/>
  </p:clrMapOvr>
</p:sld>
</file>

<file path=ppt/theme/theme1.xml><?xml version="1.0" encoding="utf-8"?>
<a:theme xmlns:a="http://schemas.openxmlformats.org/drawingml/2006/main" name="JPA Master PowerPoint">
  <a:themeElements>
    <a:clrScheme name="Custom 14">
      <a:dk1>
        <a:sysClr val="windowText" lastClr="000000"/>
      </a:dk1>
      <a:lt1>
        <a:sysClr val="window" lastClr="FFFFFF"/>
      </a:lt1>
      <a:dk2>
        <a:srgbClr val="404040"/>
      </a:dk2>
      <a:lt2>
        <a:srgbClr val="E1E1E1"/>
      </a:lt2>
      <a:accent1>
        <a:srgbClr val="CB333B"/>
      </a:accent1>
      <a:accent2>
        <a:srgbClr val="A2AAAD"/>
      </a:accent2>
      <a:accent3>
        <a:srgbClr val="000000"/>
      </a:accent3>
      <a:accent4>
        <a:srgbClr val="F2A900"/>
      </a:accent4>
      <a:accent5>
        <a:srgbClr val="440099"/>
      </a:accent5>
      <a:accent6>
        <a:srgbClr val="872651"/>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cene3d>
          <a:camera prst="orthographicFront">
            <a:rot lat="0" lon="0" rev="0"/>
          </a:camera>
          <a:lightRig rig="threePt" dir="t">
            <a:rot lat="0" lon="0" rev="1200000"/>
          </a:lightRig>
        </a:scene3d>
        <a:sp3d/>
      </a:spPr>
      <a:bodyPr lIns="91440" tIns="91440" bIns="91440" rtlCol="0" anchor="t"/>
      <a:lstStyle>
        <a:defPPr algn="ctr">
          <a:defRPr sz="1200" dirty="0" err="1" smtClean="0">
            <a:solidFill>
              <a:srgbClr val="FFFFFF"/>
            </a:solidFill>
            <a:latin typeface="Roboto Regular"/>
            <a:cs typeface="Roboto Regular"/>
          </a:defRPr>
        </a:defPPr>
      </a:lstStyle>
      <a:style>
        <a:lnRef idx="0">
          <a:schemeClr val="lt1">
            <a:hueOff val="0"/>
            <a:satOff val="0"/>
            <a:lumOff val="0"/>
            <a:alphaOff val="0"/>
          </a:schemeClr>
        </a:lnRef>
        <a:fillRef idx="3">
          <a:scrgbClr r="0" g="0" b="0"/>
        </a:fillRef>
        <a:effectRef idx="3">
          <a:scrgbClr r="0" g="0" b="0"/>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JPA Master PowerPoint">
  <a:themeElements>
    <a:clrScheme name="Custom 24">
      <a:dk1>
        <a:sysClr val="windowText" lastClr="000000"/>
      </a:dk1>
      <a:lt1>
        <a:sysClr val="window" lastClr="FFFFFF"/>
      </a:lt1>
      <a:dk2>
        <a:srgbClr val="404040"/>
      </a:dk2>
      <a:lt2>
        <a:srgbClr val="E1E1E1"/>
      </a:lt2>
      <a:accent1>
        <a:srgbClr val="CB333B"/>
      </a:accent1>
      <a:accent2>
        <a:srgbClr val="A2AAAD"/>
      </a:accent2>
      <a:accent3>
        <a:srgbClr val="F2A900"/>
      </a:accent3>
      <a:accent4>
        <a:srgbClr val="872651"/>
      </a:accent4>
      <a:accent5>
        <a:srgbClr val="440099"/>
      </a:accent5>
      <a:accent6>
        <a:srgbClr val="0000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cene3d>
          <a:camera prst="orthographicFront">
            <a:rot lat="0" lon="0" rev="0"/>
          </a:camera>
          <a:lightRig rig="threePt" dir="t">
            <a:rot lat="0" lon="0" rev="1200000"/>
          </a:lightRig>
        </a:scene3d>
        <a:sp3d/>
      </a:spPr>
      <a:bodyPr lIns="91440" tIns="91440" bIns="91440" rtlCol="0" anchor="t"/>
      <a:lstStyle>
        <a:defPPr algn="ctr">
          <a:defRPr sz="1200" dirty="0" err="1" smtClean="0">
            <a:solidFill>
              <a:srgbClr val="FFFFFF"/>
            </a:solidFill>
            <a:latin typeface="Roboto Regular"/>
            <a:cs typeface="Roboto Regular"/>
          </a:defRPr>
        </a:defPPr>
      </a:lstStyle>
      <a:style>
        <a:lnRef idx="0">
          <a:schemeClr val="lt1">
            <a:hueOff val="0"/>
            <a:satOff val="0"/>
            <a:lumOff val="0"/>
            <a:alphaOff val="0"/>
          </a:schemeClr>
        </a:lnRef>
        <a:fillRef idx="3">
          <a:scrgbClr r="0" g="0" b="0"/>
        </a:fillRef>
        <a:effectRef idx="3">
          <a:scrgbClr r="0" g="0" b="0"/>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eede3e04-ef7f-43f3-975e-805c0c5f1e83">General Resources</Category>
    <SharedWithUsers xmlns="a9883a9a-8dc4-4a0a-a402-25be3a23f551">
      <UserInfo>
        <DisplayName>Ben Green</DisplayName>
        <AccountId>1449</AccountId>
        <AccountType/>
      </UserInfo>
      <UserInfo>
        <DisplayName>Kathleen Elliott</DisplayName>
        <AccountId>26</AccountId>
        <AccountType/>
      </UserInfo>
      <UserInfo>
        <DisplayName>Berna Diehl</DisplayName>
        <AccountId>36</AccountId>
        <AccountType/>
      </UserInfo>
      <UserInfo>
        <DisplayName>Patrick Brady</DisplayName>
        <AccountId>462</AccountId>
        <AccountType/>
      </UserInfo>
      <UserInfo>
        <DisplayName>Adam Pawluk</DisplayName>
        <AccountId>3416</AccountId>
        <AccountType/>
      </UserInfo>
      <UserInfo>
        <DisplayName>Michael O'Brien</DisplayName>
        <AccountId>862</AccountId>
        <AccountType/>
      </UserInfo>
      <UserInfo>
        <DisplayName>David Connolly</DisplayName>
        <AccountId>1232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69C198E5EA0446B48A258369EB929D" ma:contentTypeVersion="8" ma:contentTypeDescription="Create a new document." ma:contentTypeScope="" ma:versionID="d872bdd14c10ad67b43240066461caaa">
  <xsd:schema xmlns:xsd="http://www.w3.org/2001/XMLSchema" xmlns:xs="http://www.w3.org/2001/XMLSchema" xmlns:p="http://schemas.microsoft.com/office/2006/metadata/properties" xmlns:ns2="a9883a9a-8dc4-4a0a-a402-25be3a23f551" xmlns:ns3="eede3e04-ef7f-43f3-975e-805c0c5f1e83" targetNamespace="http://schemas.microsoft.com/office/2006/metadata/properties" ma:root="true" ma:fieldsID="f389de775f37ae22da9ad2814c85c47e" ns2:_="" ns3:_="">
    <xsd:import namespace="a9883a9a-8dc4-4a0a-a402-25be3a23f551"/>
    <xsd:import namespace="eede3e04-ef7f-43f3-975e-805c0c5f1e83"/>
    <xsd:element name="properties">
      <xsd:complexType>
        <xsd:sequence>
          <xsd:element name="documentManagement">
            <xsd:complexType>
              <xsd:all>
                <xsd:element ref="ns2:SharedWithUsers" minOccurs="0"/>
                <xsd:element ref="ns2:SharingHintHash" minOccurs="0"/>
                <xsd:element ref="ns3:Category"/>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883a9a-8dc4-4a0a-a402-25be3a23f5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ede3e04-ef7f-43f3-975e-805c0c5f1e83" elementFormDefault="qualified">
    <xsd:import namespace="http://schemas.microsoft.com/office/2006/documentManagement/types"/>
    <xsd:import namespace="http://schemas.microsoft.com/office/infopath/2007/PartnerControls"/>
    <xsd:element name="Category" ma:index="10" ma:displayName="Category" ma:format="Dropdown" ma:internalName="Category">
      <xsd:simpleType>
        <xsd:restriction base="dms:Choice">
          <xsd:enumeration value="Analytics Tools"/>
          <xsd:enumeration value="Digital Projects"/>
          <xsd:enumeration value="Fun Committee"/>
          <xsd:enumeration value="General Resources"/>
          <xsd:enumeration value="Media Monitoring"/>
          <xsd:enumeration value="Video Resources"/>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292BCB-21BD-4E6D-8B29-5908CEB9F9EE}">
  <ds:schemaRefs>
    <ds:schemaRef ds:uri="http://schemas.microsoft.com/office/2006/metadata/properties"/>
    <ds:schemaRef ds:uri="a9883a9a-8dc4-4a0a-a402-25be3a23f551"/>
    <ds:schemaRef ds:uri="eede3e04-ef7f-43f3-975e-805c0c5f1e83"/>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D26B4617-3B28-4E2E-AF19-216BC1A84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883a9a-8dc4-4a0a-a402-25be3a23f551"/>
    <ds:schemaRef ds:uri="eede3e04-ef7f-43f3-975e-805c0c5f1e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FBA306-A956-431E-A2FB-DCA1445F37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10259</TotalTime>
  <Words>3726</Words>
  <Application>Microsoft Office PowerPoint</Application>
  <PresentationFormat>On-screen Show (16:9)</PresentationFormat>
  <Paragraphs>419</Paragraphs>
  <Slides>35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Century Gothic</vt:lpstr>
      <vt:lpstr>Courier New</vt:lpstr>
      <vt:lpstr>Roboto Light</vt:lpstr>
      <vt:lpstr>Roboto Regular</vt:lpstr>
      <vt:lpstr>Symbol</vt:lpstr>
      <vt:lpstr>Times New Roman</vt:lpstr>
      <vt:lpstr>JPA Master PowerPoint</vt:lpstr>
      <vt:lpstr>1_JPA Master PowerPoint</vt:lpstr>
      <vt:lpstr>PowerPoint Presentation</vt:lpstr>
      <vt:lpstr>Disclosure</vt:lpstr>
      <vt:lpstr>Learning Objectives</vt:lpstr>
      <vt:lpstr>Dashboards</vt:lpstr>
      <vt:lpstr>Data Use Agreement</vt:lpstr>
      <vt:lpstr>Data Use Agreement</vt:lpstr>
      <vt:lpstr>Data Use Agreement</vt:lpstr>
      <vt:lpstr>DUA – Cover Page</vt:lpstr>
      <vt:lpstr>DUA – Contact Information</vt:lpstr>
      <vt:lpstr>DUA – Purpose of Agreement</vt:lpstr>
      <vt:lpstr>DUA – Scope of Services</vt:lpstr>
      <vt:lpstr>DUA – Scope of Services</vt:lpstr>
      <vt:lpstr>DUA – Scope of Services</vt:lpstr>
      <vt:lpstr>DUA – Scope of Services</vt:lpstr>
      <vt:lpstr>DUA – Scope of Services</vt:lpstr>
      <vt:lpstr>DUA – Scope of Services</vt:lpstr>
      <vt:lpstr>DUAS – Scope of Services</vt:lpstr>
      <vt:lpstr>DUAS – Scope of Services</vt:lpstr>
      <vt:lpstr>DUAS – Term Agreement</vt:lpstr>
      <vt:lpstr>DUAs – General Provisions</vt:lpstr>
      <vt:lpstr>DUAs - Termination</vt:lpstr>
      <vt:lpstr>DUAs – Integration, Modification, Assignment</vt:lpstr>
      <vt:lpstr>DUAs - Approvals</vt:lpstr>
      <vt:lpstr>Data Linkage</vt:lpstr>
      <vt:lpstr>Data Use Agreement</vt:lpstr>
      <vt:lpstr>Data Acquisition</vt:lpstr>
      <vt:lpstr>Data Acquisition</vt:lpstr>
      <vt:lpstr>Data Models</vt:lpstr>
      <vt:lpstr>Data Models</vt:lpstr>
      <vt:lpstr>Data Models</vt:lpstr>
      <vt:lpstr>Data Models</vt:lpstr>
      <vt:lpstr>Data Models</vt:lpstr>
      <vt:lpstr>Data Quality</vt:lpstr>
      <vt:lpstr>Ethics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JPA Guest</dc:creator>
  <cp:lastModifiedBy>Harris, Daniel</cp:lastModifiedBy>
  <cp:revision>109</cp:revision>
  <dcterms:modified xsi:type="dcterms:W3CDTF">2024-02-28T07:06:17Z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0x0101003369C198E5EA0446B48A258369EB929D</vt:lpwstr>
  </property>
</Properties>
</file>