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96" r:id="rId3"/>
    <p:sldId id="297" r:id="rId4"/>
    <p:sldId id="298" r:id="rId5"/>
    <p:sldId id="299" r:id="rId6"/>
    <p:sldId id="257" r:id="rId7"/>
    <p:sldId id="259" r:id="rId8"/>
    <p:sldId id="260" r:id="rId9"/>
    <p:sldId id="291" r:id="rId10"/>
    <p:sldId id="292" r:id="rId11"/>
    <p:sldId id="293" r:id="rId12"/>
    <p:sldId id="294" r:id="rId13"/>
    <p:sldId id="295" r:id="rId14"/>
    <p:sldId id="300" r:id="rId15"/>
    <p:sldId id="301" r:id="rId16"/>
    <p:sldId id="302" r:id="rId17"/>
    <p:sldId id="303" r:id="rId18"/>
  </p:sldIdLst>
  <p:sldSz cx="9144000" cy="5143500" type="screen16x9"/>
  <p:notesSz cx="6858000" cy="9144000"/>
  <p:embeddedFontLst>
    <p:embeddedFont>
      <p:font typeface="Anaheim" panose="020B0604020202020204" charset="0"/>
      <p:regular r:id="rId20"/>
    </p:embeddedFont>
    <p:embeddedFont>
      <p:font typeface="Arial Narrow" panose="020B0606020202030204" pitchFamily="34" charset="0"/>
      <p:regular r:id="rId21"/>
      <p:bold r:id="rId22"/>
      <p:italic r:id="rId23"/>
      <p:boldItalic r:id="rId24"/>
    </p:embeddedFont>
    <p:embeddedFont>
      <p:font typeface="Fira Sans Condensed" panose="020B0503050000020004" pitchFamily="34" charset="0"/>
      <p:regular r:id="rId25"/>
      <p:bold r:id="rId26"/>
      <p:italic r:id="rId27"/>
      <p:boldItalic r:id="rId28"/>
    </p:embeddedFont>
    <p:embeddedFont>
      <p:font typeface="Fira Sans Condensed Light" panose="020B0403050000020004" pitchFamily="34" charset="0"/>
      <p:regular r:id="rId29"/>
      <p:bold r:id="rId30"/>
      <p:italic r:id="rId31"/>
      <p:boldItalic r:id="rId32"/>
    </p:embeddedFont>
    <p:embeddedFont>
      <p:font typeface="Rajdhani" panose="020B0604020202020204" charset="0"/>
      <p:regular r:id="rId33"/>
      <p:bold r:id="rId34"/>
    </p:embeddedFont>
    <p:embeddedFont>
      <p:font typeface="Roboto Condensed Light" panose="02000000000000000000" pitchFamily="2" charset="0"/>
      <p:regular r:id="rId35"/>
      <p:italic r:id="rId36"/>
    </p:embeddedFont>
    <p:embeddedFont>
      <p:font typeface="Tahoma" panose="020B0604030504040204" pitchFamily="3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25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E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7E28E9-9ED7-462B-A336-C3EB1E89B08A}">
  <a:tblStyle styleId="{327E28E9-9ED7-462B-A336-C3EB1E89B0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4" autoAdjust="0"/>
  </p:normalViewPr>
  <p:slideViewPr>
    <p:cSldViewPr snapToGrid="0">
      <p:cViewPr varScale="1">
        <p:scale>
          <a:sx n="103" d="100"/>
          <a:sy n="103" d="100"/>
        </p:scale>
        <p:origin x="456" y="96"/>
      </p:cViewPr>
      <p:guideLst>
        <p:guide orient="horz" pos="62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32209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65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Lance l'entraînement avec ces outils activés.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1096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r>
              <a:rPr lang="fr-FR" dirty="0"/>
              <a:t>Chargement du meilleur modèle sauvegardé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r>
              <a:rPr lang="fr-FR" dirty="0"/>
              <a:t>Évaluation du modèle sur les données de test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r>
              <a:rPr lang="fr-FR" dirty="0"/>
              <a:t>Prédictions sur le jeu de test</a:t>
            </a:r>
            <a:endParaRPr lang="fr-FR" dirty="0">
              <a:solidFill>
                <a:schemeClr val="lt2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endParaRPr lang="fr-FR" dirty="0">
              <a:solidFill>
                <a:schemeClr val="lt2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endParaRPr lang="fr-FR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9741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La création et l’affichage de la matrice de confusion avec touts les étiquettes des classes,</a:t>
            </a:r>
            <a:r>
              <a:rPr lang="fr-FR" baseline="0" dirty="0"/>
              <a:t> les couleurs…, et le rapport de classification aussi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5026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On a 72 %</a:t>
            </a:r>
            <a:r>
              <a:rPr lang="fr-FR" baseline="0" dirty="0"/>
              <a:t> des images sont correctement classées par le modèle, et 78 % pour la classe non sécheresse et 64 % de a classe sécheresse.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4787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a87eb8680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a87eb8680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Voici les courbes d'apprentissage de notre modèle sur 50 époques.</a:t>
            </a:r>
          </a:p>
          <a:p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 graphe montre la précision du modèle (en bleu sur les données d’entraînement, en orange sur les données de validation).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 voit que la précision commence autour de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60 %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puis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augmente progressivement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courbe orange (validation) monte jusqu’à environ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72 %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ce qui montre que le modèle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apprend bien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Mais il y a des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variations importantes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dans la courbe orange → cela peut être dû à un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jeu de validation petit ou déséquilibré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Graphique de droite : </a:t>
            </a:r>
            <a:r>
              <a:rPr lang="fr-F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Loss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(erreur)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1587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Ce graphe montre l'erreur du modèle (plus elle est basse, mieux c'est).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On observe que la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loss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diminue de façon régulière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ce qui est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très bon signe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: le modèle progresse bien.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La courbe de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loss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sur la validation (orange) suit bien celle de l'entraînement, donc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pas de surapprentissage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(pas d’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overfitting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important).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None/>
              <a:tabLst>
                <a:tab pos="457200" algn="l"/>
              </a:tabLs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Ces deux courbes nous montrent que :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 modèle est bien entraîné,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 continue de s’améliorer avec les époques,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Mais il pourrait être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encore plus précis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avec un jeu de données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plus équilibré ou plus grand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a87eb8680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a87eb8680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fr-FR" dirty="0"/>
              <a:t>Après l’évaluation globale du modèle sur les données de test,</a:t>
            </a:r>
            <a:br>
              <a:rPr lang="fr-FR" dirty="0"/>
            </a:br>
            <a:r>
              <a:rPr lang="fr-FR" dirty="0"/>
              <a:t>nous avons réalisé une </a:t>
            </a:r>
            <a:r>
              <a:rPr lang="fr-FR" b="1" dirty="0"/>
              <a:t>visualisation de quelques prédictions individuelles</a:t>
            </a:r>
            <a:r>
              <a:rPr lang="fr-FR" dirty="0"/>
              <a:t> pour mieux comprendre </a:t>
            </a:r>
            <a:r>
              <a:rPr lang="fr-FR" b="1" dirty="0"/>
              <a:t>la qualité des résultats</a:t>
            </a:r>
            <a:r>
              <a:rPr lang="fr-FR" dirty="0"/>
              <a:t> et </a:t>
            </a:r>
            <a:r>
              <a:rPr lang="fr-FR" b="1" dirty="0"/>
              <a:t>les éventuelles erreurs</a:t>
            </a:r>
            <a:r>
              <a:rPr lang="fr-FR" dirty="0"/>
              <a:t>.</a:t>
            </a:r>
          </a:p>
          <a:p>
            <a:pPr marL="158750" indent="0">
              <a:buNone/>
            </a:pPr>
            <a:r>
              <a:rPr lang="fr-FR" dirty="0"/>
              <a:t>--&gt;Voici ci-dessous </a:t>
            </a:r>
            <a:r>
              <a:rPr lang="fr-FR" b="1" dirty="0"/>
              <a:t>5 exemples d’images</a:t>
            </a:r>
            <a:r>
              <a:rPr lang="fr-FR" dirty="0"/>
              <a:t> issues du jeu de test, chacune accompagnée de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sa </a:t>
            </a:r>
            <a:r>
              <a:rPr lang="fr-FR" b="1" dirty="0"/>
              <a:t>classe réelle</a:t>
            </a:r>
            <a:r>
              <a:rPr lang="fr-FR" dirty="0"/>
              <a:t> (en haut)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et de la </a:t>
            </a:r>
            <a:r>
              <a:rPr lang="fr-FR" b="1" dirty="0"/>
              <a:t>classe prédite</a:t>
            </a:r>
            <a:r>
              <a:rPr lang="fr-FR" dirty="0"/>
              <a:t> par le modèle (en bas)</a:t>
            </a:r>
          </a:p>
          <a:p>
            <a:pPr marL="158750" indent="0">
              <a:buFont typeface="Arial" panose="020B0604020202020204" pitchFamily="34" charset="0"/>
              <a:buNone/>
            </a:pPr>
            <a:r>
              <a:rPr lang="fr-FR" dirty="0"/>
              <a:t>Le modèle a </a:t>
            </a:r>
            <a:r>
              <a:rPr lang="fr-FR" b="1" dirty="0"/>
              <a:t>correctement classé 3 images sur 5</a:t>
            </a:r>
            <a:endParaRPr lang="fr-FR" dirty="0"/>
          </a:p>
          <a:p>
            <a:pPr marL="158750" indent="0">
              <a:buFont typeface="Arial" panose="020B0604020202020204" pitchFamily="34" charset="0"/>
              <a:buNone/>
            </a:pPr>
            <a:r>
              <a:rPr lang="fr-FR" dirty="0"/>
              <a:t>Il s’est trompé 2 fois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Une fois en </a:t>
            </a:r>
            <a:r>
              <a:rPr lang="fr-FR" b="1" dirty="0"/>
              <a:t>manquant une zone réellement sèche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Une autre fois en </a:t>
            </a:r>
            <a:r>
              <a:rPr lang="fr-FR" b="1" dirty="0"/>
              <a:t>classant une zone saine comme sèche </a:t>
            </a:r>
            <a:r>
              <a:rPr lang="fr-FR" dirty="0"/>
              <a:t>Ces erreurs montrent que certaines </a:t>
            </a:r>
            <a:r>
              <a:rPr lang="fr-FR" b="1" dirty="0"/>
              <a:t>textures complexes ou contextes agricoles</a:t>
            </a:r>
            <a:r>
              <a:rPr lang="fr-FR" dirty="0"/>
              <a:t> peuvent être mal interprétés.</a:t>
            </a:r>
          </a:p>
          <a:p>
            <a:pPr marL="158750" indent="0">
              <a:buNone/>
            </a:pPr>
            <a:r>
              <a:rPr lang="fr-FR" dirty="0"/>
              <a:t> Cela justifie l’intérêt de continuer à améliorer le modèle avec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Plus de données d’entraînement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Des traitements multispectraux ou NDVI</a:t>
            </a:r>
          </a:p>
          <a:p>
            <a:pPr marL="158750" indent="0">
              <a:buFont typeface="Arial" panose="020B0604020202020204" pitchFamily="34" charset="0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7141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a87eb8680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a87eb8680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Font typeface="Arial" panose="020B0604020202020204" pitchFamily="34" charset="0"/>
              <a:buNone/>
            </a:pPr>
            <a:r>
              <a:rPr lang="fr-FR" dirty="0"/>
              <a:t>Une fois l'entraînement terminé, nous avons sauvegardé le modèle final au format .</a:t>
            </a:r>
            <a:r>
              <a:rPr lang="fr-FR" dirty="0" err="1"/>
              <a:t>keras</a:t>
            </a:r>
            <a:r>
              <a:rPr lang="fr-FR" dirty="0"/>
              <a:t> avec :</a:t>
            </a:r>
            <a:r>
              <a:rPr lang="en-US" dirty="0" err="1"/>
              <a:t>model.save</a:t>
            </a:r>
            <a:r>
              <a:rPr lang="en-US" dirty="0"/>
              <a:t>('</a:t>
            </a:r>
            <a:r>
              <a:rPr lang="en-US" dirty="0" err="1"/>
              <a:t>drought_detection_model.keras</a:t>
            </a:r>
            <a:r>
              <a:rPr lang="en-US" dirty="0"/>
              <a:t>’)</a:t>
            </a:r>
          </a:p>
          <a:p>
            <a:pPr marL="158750" indent="0">
              <a:buFont typeface="Arial" panose="020B0604020202020204" pitchFamily="34" charset="0"/>
              <a:buNone/>
            </a:pPr>
            <a:endParaRPr lang="fr-FR" dirty="0"/>
          </a:p>
          <a:p>
            <a:pPr marL="158750" indent="0">
              <a:buFont typeface="Arial" panose="020B0604020202020204" pitchFamily="34" charset="0"/>
              <a:buNone/>
            </a:pPr>
            <a:r>
              <a:rPr lang="fr-FR" dirty="0"/>
              <a:t>Cela permet de le réutiliser facilement dans d’autres contextes, comme une application Flask ou un test manuel, </a:t>
            </a:r>
            <a:r>
              <a:rPr lang="fr-FR" b="1" dirty="0"/>
              <a:t>sans avoir à le réentraîner.</a:t>
            </a:r>
            <a:r>
              <a:rPr lang="fr-FR" dirty="0"/>
              <a:t> </a:t>
            </a:r>
          </a:p>
          <a:p>
            <a:pPr marL="158750" indent="0">
              <a:buFont typeface="Arial" panose="020B0604020202020204" pitchFamily="34" charset="0"/>
              <a:buNone/>
            </a:pPr>
            <a:r>
              <a:rPr lang="fr-FR" dirty="0"/>
              <a:t>Ensuite, nous avons défini une </a:t>
            </a:r>
            <a:r>
              <a:rPr lang="fr-FR" b="1" dirty="0"/>
              <a:t>fonction personnalisée</a:t>
            </a:r>
            <a:r>
              <a:rPr lang="fr-FR" dirty="0"/>
              <a:t> </a:t>
            </a:r>
            <a:r>
              <a:rPr lang="fr-FR" dirty="0" err="1"/>
              <a:t>predict_drought</a:t>
            </a:r>
            <a:r>
              <a:rPr lang="fr-FR" dirty="0"/>
              <a:t>()</a:t>
            </a:r>
            <a:br>
              <a:rPr lang="fr-FR" dirty="0"/>
            </a:br>
            <a:r>
              <a:rPr lang="fr-FR" dirty="0"/>
              <a:t>qui permet de charger une image satellite extérieure et d’obtenir une prédiction immédiate de sécheresse.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7761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E114FE6B-44D8-C392-E02D-9E24EBD95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a87eb8680_0_202:notes">
            <a:extLst>
              <a:ext uri="{FF2B5EF4-FFF2-40B4-BE49-F238E27FC236}">
                <a16:creationId xmlns:a16="http://schemas.microsoft.com/office/drawing/2014/main" id="{1E5CF8D0-A001-F35C-3D8F-8205CE18E9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a87eb8680_0_202:notes">
            <a:extLst>
              <a:ext uri="{FF2B5EF4-FFF2-40B4-BE49-F238E27FC236}">
                <a16:creationId xmlns:a16="http://schemas.microsoft.com/office/drawing/2014/main" id="{E3BC137D-8D74-55E2-88FA-2E50B5DEE7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Font typeface="Arial" panose="020B0604020202020204" pitchFamily="34" charset="0"/>
              <a:buNone/>
            </a:pPr>
            <a:r>
              <a:rPr lang="fr-FR" dirty="0"/>
              <a:t>Une fois l'entraînement terminé, nous avons sauvegardé le modèle final au format .</a:t>
            </a:r>
            <a:r>
              <a:rPr lang="fr-FR" dirty="0" err="1"/>
              <a:t>keras</a:t>
            </a:r>
            <a:r>
              <a:rPr lang="fr-FR" dirty="0"/>
              <a:t> avec :</a:t>
            </a:r>
            <a:r>
              <a:rPr lang="en-US" dirty="0" err="1"/>
              <a:t>model.save</a:t>
            </a:r>
            <a:r>
              <a:rPr lang="en-US" dirty="0"/>
              <a:t>('</a:t>
            </a:r>
            <a:r>
              <a:rPr lang="en-US" dirty="0" err="1"/>
              <a:t>drought_detection_model.keras</a:t>
            </a:r>
            <a:r>
              <a:rPr lang="en-US" dirty="0"/>
              <a:t>’)</a:t>
            </a:r>
          </a:p>
          <a:p>
            <a:pPr marL="158750" indent="0">
              <a:buFont typeface="Arial" panose="020B0604020202020204" pitchFamily="34" charset="0"/>
              <a:buNone/>
            </a:pPr>
            <a:endParaRPr lang="fr-FR" dirty="0"/>
          </a:p>
          <a:p>
            <a:pPr marL="158750" indent="0">
              <a:buFont typeface="Arial" panose="020B0604020202020204" pitchFamily="34" charset="0"/>
              <a:buNone/>
            </a:pPr>
            <a:r>
              <a:rPr lang="fr-FR" dirty="0"/>
              <a:t>Cela permet de le réutiliser facilement dans d’autres contextes, comme une application Flask ou un test manuel, </a:t>
            </a:r>
            <a:r>
              <a:rPr lang="fr-FR" b="1" dirty="0"/>
              <a:t>sans avoir à le réentraîner.</a:t>
            </a:r>
            <a:r>
              <a:rPr lang="fr-FR" dirty="0"/>
              <a:t> </a:t>
            </a:r>
          </a:p>
          <a:p>
            <a:pPr marL="158750" indent="0">
              <a:buFont typeface="Arial" panose="020B0604020202020204" pitchFamily="34" charset="0"/>
              <a:buNone/>
            </a:pPr>
            <a:r>
              <a:rPr lang="fr-FR" dirty="0"/>
              <a:t>Ensuite, nous avons défini une </a:t>
            </a:r>
            <a:r>
              <a:rPr lang="fr-FR" b="1" dirty="0"/>
              <a:t>fonction personnalisée</a:t>
            </a:r>
            <a:r>
              <a:rPr lang="fr-FR" dirty="0"/>
              <a:t> </a:t>
            </a:r>
            <a:r>
              <a:rPr lang="fr-FR" dirty="0" err="1"/>
              <a:t>predict_drought</a:t>
            </a:r>
            <a:r>
              <a:rPr lang="fr-FR" dirty="0"/>
              <a:t>()</a:t>
            </a:r>
            <a:br>
              <a:rPr lang="fr-FR" dirty="0"/>
            </a:br>
            <a:r>
              <a:rPr lang="fr-FR" dirty="0"/>
              <a:t>qui permet de charger une image satellite extérieure et d’obtenir une prédiction immédiate de sécheresse.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5605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6bcecd75a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6bcecd75a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770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6bcecd75a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6bcecd75a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879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6bcecd75a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6bcecd75a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21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6bcecd75a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6bcecd75a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570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Images brutes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(photos satellites) → C'est </a:t>
            </a:r>
            <a:r>
              <a:rPr lang="fr-F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X_train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Annotations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(zones marquées comme "sèches" ou "non sèches") → C'est </a:t>
            </a:r>
            <a:r>
              <a:rPr lang="fr-F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y_train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fr-F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fr-F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L’augmentation des données sert à augmenter le nombre des images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Fait tourner l'image aléatoirement jusqu'à </a:t>
            </a: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20 degrés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Décale l'image horizontalement (</a:t>
            </a:r>
            <a:r>
              <a:rPr lang="fr-F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width_shift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et verticalement (</a:t>
            </a:r>
            <a:r>
              <a:rPr lang="fr-F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height_shift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jusqu'à </a:t>
            </a: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20%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de sa largeur/hauteur.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shear_range</a:t>
            </a: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=0.2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:Applique une </a:t>
            </a: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déformation géométrique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(cisaillement) jusqu'à 20%.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fr-F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Effectue un </a:t>
            </a: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zoom aléatoire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jusqu'à 20% (agrandit ou réduit l'image).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Retourne l'image </a:t>
            </a: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horizontalement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(de gauche à droite) de manière aléatoire.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Retourne l'image </a:t>
            </a: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horizontalement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(de gauche à droite) de manière aléatoire.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flow() : Création du générateur d'images</a:t>
            </a:r>
            <a:endParaRPr lang="fr-F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lnSpc>
                <a:spcPct val="150000"/>
              </a:lnSpc>
              <a:buNone/>
            </a:pPr>
            <a:r>
              <a:rPr lang="fr-F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train_generator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fr-F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train_datagen.flow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fr-F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X_train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y_train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-F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batch_size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=BATCH_SIZE)</a:t>
            </a:r>
          </a:p>
          <a:p>
            <a:pPr>
              <a:lnSpc>
                <a:spcPct val="150000"/>
              </a:lnSpc>
            </a:pP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But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: Crée un générateur qui envoie les images (et leurs étiquettes) par </a:t>
            </a: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lots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(</a:t>
            </a:r>
            <a:r>
              <a:rPr lang="fr-FR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batches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au modèle pendant l'entraînement.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À chaque étape d'entraînement, le générateur prend un lot d'images, applique les transformations aléatoires définies, et les envoie au modèle.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4712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a87eb868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a87eb868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ResNet50  : </a:t>
            </a: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Modèle pré-entraîné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sur </a:t>
            </a:r>
            <a:r>
              <a:rPr lang="fr-F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ImageNet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(1,2 million d'images, 1000 classes)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- </a:t>
            </a:r>
            <a:r>
              <a:rPr lang="fr-F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ImageNet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c’est une </a:t>
            </a:r>
            <a:r>
              <a:rPr lang="fr-F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dataset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qui contient plus de 14 millions d’images étiquetées.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fr-F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fr-FR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ImageNet</a:t>
            </a: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est une </a:t>
            </a:r>
            <a:r>
              <a:rPr lang="fr-FR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daatset</a:t>
            </a: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géante qui a permis d’entraîner ResNet50 à reconnaître des motifs visuels généraux, qu’on a  réutilisé pour détecter la sécheresse sans tout réapprendre depuis zéro.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endParaRPr lang="fr-FR" dirty="0"/>
          </a:p>
          <a:p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Pré-entraînement sur </a:t>
            </a:r>
            <a:r>
              <a:rPr lang="fr-F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ImageNet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→ Adaptation sur </a:t>
            </a:r>
            <a:r>
              <a:rPr lang="fr-F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EuroSAT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Avantage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: Moins de données satellitaires nécessaires.</a:t>
            </a:r>
          </a:p>
          <a:p>
            <a:pPr marL="158750" indent="0">
              <a:buNone/>
            </a:pPr>
            <a:endParaRPr lang="fr-F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à"/>
              <a:tabLst/>
              <a:defRPr/>
            </a:pPr>
            <a:r>
              <a:rPr lang="fr-FR" sz="1100" b="1" i="0" u="none" strike="noStrike" cap="none" dirty="0" err="1">
                <a:solidFill>
                  <a:srgbClr val="FFFF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build_model</a:t>
            </a:r>
            <a:r>
              <a:rPr lang="fr-FR" sz="1100" b="1" i="0" u="none" strike="noStrike" cap="none" dirty="0">
                <a:solidFill>
                  <a:srgbClr val="FFFF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est une fonction qui va créer notre modèle de </a:t>
            </a:r>
            <a:r>
              <a:rPr lang="fr-F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deep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learning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fr-F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input_shape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: la taille des images d'entrée (ex: 256x256 pixels avec 3 canaux de couleur)</a:t>
            </a:r>
          </a:p>
          <a:p>
            <a:r>
              <a:rPr lang="fr-F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num_classes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: le nombre de catégories à prédire (ex: 2 classes - "zone sèche" et "zone non sèche")</a:t>
            </a:r>
          </a:p>
          <a:p>
            <a:pPr marL="158750" indent="0">
              <a:buNone/>
            </a:pPr>
            <a:endParaRPr lang="fr-F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Wingdings" panose="05000000000000000000" pitchFamily="2" charset="2"/>
              </a:rPr>
              <a:t>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2. </a:t>
            </a: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Chargement de ResNet50</a:t>
            </a:r>
            <a:endParaRPr lang="fr-F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ResNet50() charge l'architecture du modèle </a:t>
            </a:r>
            <a:r>
              <a:rPr lang="fr-F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ResNet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avec 50 couches.</a:t>
            </a:r>
          </a:p>
          <a:p>
            <a:pPr lvl="1"/>
            <a:r>
              <a:rPr lang="fr-F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weights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='</a:t>
            </a:r>
            <a:r>
              <a:rPr lang="fr-F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imagenet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' : On utilise les poids déjà entraînés sur </a:t>
            </a:r>
            <a:r>
              <a:rPr lang="fr-F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ImageNet</a:t>
            </a:r>
            <a:endParaRPr lang="fr-F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2"/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C'est comme si on récupérait un expert qui a déjà appris à reconnaître des milliers d'objets différents</a:t>
            </a:r>
          </a:p>
          <a:p>
            <a:pPr lvl="1"/>
            <a:r>
              <a:rPr lang="fr-F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include_top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=False : On ne garde pas les dernières couches de </a:t>
            </a:r>
            <a:r>
              <a:rPr lang="fr-F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ResNet</a:t>
            </a:r>
            <a:endParaRPr lang="fr-F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2"/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 enlève la "tête" du modèle (la partie classification) pour la personnaliser</a:t>
            </a:r>
          </a:p>
          <a:p>
            <a:pPr lvl="1"/>
            <a:r>
              <a:rPr lang="fr-F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input_shape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fr-F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input_shape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: On spécifie la taille de nos images d'entrée</a:t>
            </a:r>
          </a:p>
          <a:p>
            <a:pPr lvl="1"/>
            <a:endParaRPr lang="fr-F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>
              <a:buFont typeface="Wingdings" panose="05000000000000000000" pitchFamily="2" charset="2"/>
              <a:buChar char="à"/>
            </a:pP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Geler" = Bloquer l'apprentissage</a:t>
            </a:r>
            <a:br>
              <a:rPr lang="fr-FR" dirty="0"/>
            </a:b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Les couches de ResNet50 </a:t>
            </a: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 seront pas modifiées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pendant l'entraînement.</a:t>
            </a:r>
          </a:p>
          <a:p>
            <a:pPr marL="615950" lvl="1" indent="0">
              <a:buFont typeface="Wingdings" panose="05000000000000000000" pitchFamily="2" charset="2"/>
              <a:buNone/>
            </a:pPr>
            <a:endParaRPr lang="fr-F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615950" lvl="1" indent="0">
              <a:buFont typeface="Wingdings" panose="05000000000000000000" pitchFamily="2" charset="2"/>
              <a:buNone/>
            </a:pPr>
            <a:endParaRPr lang="fr-F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endParaRPr lang="fr-F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à"/>
              <a:tabLst/>
              <a:defRPr/>
            </a:pP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#Ajouter des couches personnalisées: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None/>
              <a:tabLst/>
              <a:defRPr/>
            </a:pPr>
            <a:r>
              <a:rPr lang="fr-FR" sz="1400" b="0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Cette étape permet d’adapter ResNet50 pré-entrainé sur </a:t>
            </a:r>
            <a:r>
              <a:rPr lang="fr-FR" sz="1400" b="0" i="0" u="none" strike="noStrike" cap="none" dirty="0" err="1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ImageNet</a:t>
            </a:r>
            <a:r>
              <a:rPr lang="fr-FR" sz="1400" b="0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 à notre tache spécifique qui est la détection de </a:t>
            </a:r>
            <a:r>
              <a:rPr lang="fr-FR" sz="1400" b="0" i="0" u="none" strike="noStrike" cap="none" dirty="0" err="1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séchresse</a:t>
            </a:r>
            <a:r>
              <a:rPr lang="fr-FR" sz="1400" b="0" i="0" u="none" strike="noStrike" cap="none" dirty="0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None/>
              <a:tabLst/>
              <a:defRPr/>
            </a:pPr>
            <a:endParaRPr lang="fr-FR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à"/>
              <a:tabLst/>
              <a:defRPr/>
            </a:pP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 = </a:t>
            </a:r>
            <a:r>
              <a:rPr lang="fr-FR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base_model.output</a:t>
            </a:r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Ce code permet de récupérer ce que </a:t>
            </a:r>
            <a:r>
              <a:rPr lang="fr-F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ResNet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 extrait de notre image .</a:t>
            </a:r>
          </a:p>
          <a:p>
            <a:r>
              <a:rPr lang="fr-F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 = layers.GlobalAveragePooling2D()(x) 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Prend chaque caractéristique que </a:t>
            </a:r>
            <a:r>
              <a:rPr lang="fr-F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ResNet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 détectée (ex: texture, couleur, forme...), et Calcule sa moyenne sur toute l'image.</a:t>
            </a:r>
          </a:p>
          <a:p>
            <a:r>
              <a:rPr lang="fr-FR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Relu : Garder seulement les valeurs positives, ignorer le reste</a:t>
            </a:r>
          </a:p>
          <a:p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désactive aléatoirement 50% des neurones pendant l'entraînement pour éviter que le modèle ne mémorise trop les données (</a:t>
            </a:r>
            <a:r>
              <a:rPr lang="fr-F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overfitting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r>
              <a:rPr lang="fr-F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Softmax</a:t>
            </a: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transforme les scores bruts du modèle en probabilités claires (ex: 95% 'sécheresse', 5% 'non-sécheresse'), ce qui permet d'interpréter facilement la décision du modèle et de choisir la classe la plus probable.</a:t>
            </a:r>
          </a:p>
          <a:p>
            <a:endParaRPr lang="fr-F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à"/>
              <a:tabLst/>
              <a:defRPr/>
            </a:pPr>
            <a:r>
              <a:rPr lang="fr-F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Cette ligne assemble le modèle final en connectant l'entrée (vos images satellites) à la sortie (vos prédictions de sécheresse),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4862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a87eb8680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a87eb8680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à"/>
              <a:tabLst/>
              <a:defRPr/>
            </a:pPr>
            <a:endParaRPr lang="fr-FR" sz="16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à"/>
              <a:tabLst/>
              <a:defRPr/>
            </a:pPr>
            <a:r>
              <a:rPr lang="fr-FR" sz="16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model.compile</a:t>
            </a:r>
            <a:r>
              <a:rPr lang="fr-FR" sz="16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(...) :   </a:t>
            </a:r>
            <a:r>
              <a:rPr lang="fr-FR" sz="16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Configure comment le modèle doit apprendre : avec l'optimiseur Adam, en mesurant l'erreur (</a:t>
            </a:r>
            <a:r>
              <a:rPr lang="fr-FR" sz="16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loss</a:t>
            </a:r>
            <a:r>
              <a:rPr lang="fr-FR" sz="16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et la précision (</a:t>
            </a:r>
            <a:r>
              <a:rPr lang="fr-FR" sz="16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accuracy</a:t>
            </a:r>
            <a:r>
              <a:rPr lang="fr-FR" sz="16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)."</a:t>
            </a:r>
            <a:endParaRPr lang="fr-FR" sz="16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Wingdings" panose="05000000000000000000" pitchFamily="2" charset="2"/>
              <a:buChar char="à"/>
              <a:tabLst/>
              <a:defRPr/>
            </a:pPr>
            <a:r>
              <a:rPr lang="fr-FR" sz="16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Adam aide votre modèle à apprendre efficacement sans se perdre </a:t>
            </a:r>
            <a:endParaRPr lang="fr-FR" sz="16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729149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Arrêter l’entrainement</a:t>
            </a:r>
            <a:r>
              <a:rPr lang="fr-FR" baseline="0" dirty="0"/>
              <a:t> si la perte (</a:t>
            </a:r>
            <a:r>
              <a:rPr lang="fr-FR" baseline="0" dirty="0" err="1"/>
              <a:t>loss</a:t>
            </a:r>
            <a:r>
              <a:rPr lang="fr-FR" baseline="0" dirty="0"/>
              <a:t>) ne s’améliore pas après 10 époques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Réduit le taux d’apprentissage automatiquement si le modèle stagne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Sauvegarde uniquement le meilleur modèle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8407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115100" y="1152475"/>
            <a:ext cx="6913800" cy="345600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400"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288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2469502" y="2112491"/>
            <a:ext cx="7037254" cy="6622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600" dirty="0"/>
              <a:t> </a:t>
            </a:r>
            <a:r>
              <a:rPr lang="fr-FR" sz="1400" dirty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Fira Sans Condensed Light"/>
              </a:rPr>
              <a:t>Détection automatique de la  sécheresse sur des images satellites </a:t>
            </a:r>
            <a:endParaRPr sz="1400" dirty="0">
              <a:solidFill>
                <a:schemeClr val="accent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Fira Sans Condensed Light"/>
            </a:endParaRPr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4069632" y="3636158"/>
            <a:ext cx="4514400" cy="1421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accent4"/>
                </a:solidFill>
                <a:latin typeface="Arial Narrow" panose="020B0606020202030204" pitchFamily="34" charset="0"/>
                <a:ea typeface="Tahoma" panose="020B0604030504040204" pitchFamily="34" charset="0"/>
                <a:cs typeface="Segoe UI Semilight" panose="020B0402040204020203" pitchFamily="34" charset="0"/>
                <a:sym typeface="Arial"/>
              </a:rPr>
              <a:t>Présenté par :                                             Encadré par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  <a:latin typeface="Arial Narrow" panose="020B0606020202030204" pitchFamily="34" charset="0"/>
                <a:ea typeface="Tahoma" panose="020B0604030504040204" pitchFamily="34" charset="0"/>
                <a:cs typeface="Segoe UI Semilight" panose="020B0402040204020203" pitchFamily="34" charset="0"/>
                <a:sym typeface="Arial"/>
              </a:rPr>
              <a:t>BOUTALEB Nisrine                                   Pr. Omar SOUFI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  <a:latin typeface="Arial Narrow" panose="020B0606020202030204" pitchFamily="34" charset="0"/>
                <a:ea typeface="Tahoma" panose="020B0604030504040204" pitchFamily="34" charset="0"/>
                <a:cs typeface="Segoe UI Semilight" panose="020B0402040204020203" pitchFamily="34" charset="0"/>
                <a:sym typeface="Arial"/>
              </a:rPr>
              <a:t>OUZOUHOU Amina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  <a:latin typeface="Arial Narrow" panose="020B0606020202030204" pitchFamily="34" charset="0"/>
                <a:ea typeface="Tahoma" panose="020B0604030504040204" pitchFamily="34" charset="0"/>
                <a:cs typeface="Segoe UI Semilight" panose="020B0402040204020203" pitchFamily="34" charset="0"/>
                <a:sym typeface="Arial"/>
              </a:rPr>
              <a:t>EL-YOUSEFY Nazha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  <a:latin typeface="Arial Narrow" panose="020B0606020202030204" pitchFamily="34" charset="0"/>
                <a:ea typeface="Tahoma" panose="020B0604030504040204" pitchFamily="34" charset="0"/>
                <a:cs typeface="Segoe UI Semilight" panose="020B0402040204020203" pitchFamily="34" charset="0"/>
                <a:sym typeface="Arial"/>
              </a:rPr>
              <a:t>EL-MAGHNOUJI Fatimazahra</a:t>
            </a:r>
            <a:endParaRPr b="1" dirty="0">
              <a:solidFill>
                <a:schemeClr val="accent4"/>
              </a:solidFill>
              <a:latin typeface="Arial Narrow" panose="020B0606020202030204" pitchFamily="34" charset="0"/>
              <a:ea typeface="Tahoma" panose="020B0604030504040204" pitchFamily="34" charset="0"/>
              <a:cs typeface="Segoe UI Semilight" panose="020B0402040204020203" pitchFamily="34" charset="0"/>
              <a:sym typeface="Arial"/>
            </a:endParaRPr>
          </a:p>
        </p:txBody>
      </p:sp>
      <p:pic>
        <p:nvPicPr>
          <p:cNvPr id="59" name="Google Shape;59;p15"/>
          <p:cNvPicPr preferRelativeResize="0"/>
          <p:nvPr/>
        </p:nvPicPr>
        <p:blipFill rotWithShape="1">
          <a:blip r:embed="rId4">
            <a:alphaModFix/>
          </a:blip>
          <a:srcRect l="25302" r="25297"/>
          <a:stretch/>
        </p:blipFill>
        <p:spPr>
          <a:xfrm>
            <a:off x="878903" y="1522051"/>
            <a:ext cx="1957157" cy="22241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57;p15">
            <a:extLst>
              <a:ext uri="{FF2B5EF4-FFF2-40B4-BE49-F238E27FC236}">
                <a16:creationId xmlns:a16="http://schemas.microsoft.com/office/drawing/2014/main" id="{3D4B5626-F9C2-2C00-33EE-F3CBEEC61690}"/>
              </a:ext>
            </a:extLst>
          </p:cNvPr>
          <p:cNvSpPr txBox="1">
            <a:spLocks/>
          </p:cNvSpPr>
          <p:nvPr/>
        </p:nvSpPr>
        <p:spPr>
          <a:xfrm>
            <a:off x="3999039" y="1245764"/>
            <a:ext cx="4359152" cy="112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7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fr-FR" sz="6600" dirty="0"/>
              <a:t>Projet  IA</a:t>
            </a:r>
            <a:endParaRPr lang="fr-FR" sz="4800" dirty="0"/>
          </a:p>
        </p:txBody>
      </p:sp>
      <p:sp>
        <p:nvSpPr>
          <p:cNvPr id="9" name="Freeform 2">
            <a:extLst>
              <a:ext uri="{FF2B5EF4-FFF2-40B4-BE49-F238E27FC236}">
                <a16:creationId xmlns:a16="http://schemas.microsoft.com/office/drawing/2014/main" id="{739A44DF-C0C8-47A0-A556-2700DB117C82}"/>
              </a:ext>
            </a:extLst>
          </p:cNvPr>
          <p:cNvSpPr/>
          <p:nvPr/>
        </p:nvSpPr>
        <p:spPr>
          <a:xfrm>
            <a:off x="15778" y="85526"/>
            <a:ext cx="1528277" cy="750062"/>
          </a:xfrm>
          <a:custGeom>
            <a:avLst/>
            <a:gdLst/>
            <a:ahLst/>
            <a:cxnLst/>
            <a:rect l="l" t="t" r="r" b="b"/>
            <a:pathLst>
              <a:path w="9979783" h="4831840">
                <a:moveTo>
                  <a:pt x="0" y="0"/>
                </a:moveTo>
                <a:lnTo>
                  <a:pt x="9979782" y="0"/>
                </a:lnTo>
                <a:lnTo>
                  <a:pt x="9979782" y="4831840"/>
                </a:lnTo>
                <a:lnTo>
                  <a:pt x="0" y="48318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pic>
        <p:nvPicPr>
          <p:cNvPr id="10" name="Picture 2" descr="GMES AND AFRICA, Workshop 1 : OT pour la surveillance de l'agriculture  saisonnière – Centre Régional Africain des Sciences et Technologies de  l'Espace en Langue Française – Affilié à L'ONU">
            <a:extLst>
              <a:ext uri="{FF2B5EF4-FFF2-40B4-BE49-F238E27FC236}">
                <a16:creationId xmlns:a16="http://schemas.microsoft.com/office/drawing/2014/main" id="{5A446B30-2F06-431A-9B2B-9DF846D13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938" y="85526"/>
            <a:ext cx="750062" cy="75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BCB8F5A-45C7-B6E6-0748-85425A973B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12557" y="3906722"/>
            <a:ext cx="2846427" cy="11512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 Callbacks et entraînement</a:t>
            </a:r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809267" y="1248958"/>
            <a:ext cx="7525466" cy="460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fr-FR" dirty="0"/>
              <a:t> L'entraînement du modèle</a:t>
            </a:r>
          </a:p>
          <a:p>
            <a:endParaRPr lang="fr-FR" dirty="0"/>
          </a:p>
          <a:p>
            <a:pPr marL="139700" indent="0">
              <a:buClr>
                <a:schemeClr val="lt2"/>
              </a:buClr>
              <a:buNone/>
            </a:pPr>
            <a:endParaRPr lang="fr-FR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67" y="1846284"/>
            <a:ext cx="7530301" cy="186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6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720000" y="50184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Évaluation du modèle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99" y="1661753"/>
            <a:ext cx="8611802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7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720000" y="2933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Évaluation du modèle</a:t>
            </a:r>
          </a:p>
        </p:txBody>
      </p:sp>
      <p:sp>
        <p:nvSpPr>
          <p:cNvPr id="7" name="Google Shape;65;p16"/>
          <p:cNvSpPr txBox="1">
            <a:spLocks/>
          </p:cNvSpPr>
          <p:nvPr/>
        </p:nvSpPr>
        <p:spPr>
          <a:xfrm>
            <a:off x="1115100" y="1173161"/>
            <a:ext cx="6913800" cy="470842"/>
          </a:xfrm>
          <a:prstGeom prst="rect">
            <a:avLst/>
          </a:prstGeom>
          <a:solidFill>
            <a:schemeClr val="dk1">
              <a:alpha val="56699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39700" indent="0">
              <a:buClr>
                <a:srgbClr val="F3F3F3"/>
              </a:buClr>
              <a:buFont typeface="Anaheim"/>
              <a:buNone/>
            </a:pPr>
            <a:r>
              <a:rPr lang="fr-FR" dirty="0"/>
              <a:t>Création et affichage de la Matrice de Confusion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7"/>
          <a:stretch>
            <a:fillRect/>
          </a:stretch>
        </p:blipFill>
        <p:spPr>
          <a:xfrm>
            <a:off x="256592" y="1775869"/>
            <a:ext cx="8630816" cy="24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7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5347345" y="661199"/>
            <a:ext cx="37089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Résultats :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988"/>
            <a:ext cx="5102404" cy="452573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106" y="1697341"/>
            <a:ext cx="3877209" cy="170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7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852843" y="1382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Visualisation des résultats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5DD75-5A50-4DC9-959B-27FFDEB5C6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58" b="1558"/>
          <a:stretch/>
        </p:blipFill>
        <p:spPr>
          <a:xfrm>
            <a:off x="590145" y="1370418"/>
            <a:ext cx="8229396" cy="3389585"/>
          </a:xfrm>
          <a:prstGeom prst="rect">
            <a:avLst/>
          </a:prstGeom>
        </p:spPr>
      </p:pic>
      <p:sp>
        <p:nvSpPr>
          <p:cNvPr id="4" name="Google Shape;65;p16">
            <a:extLst>
              <a:ext uri="{FF2B5EF4-FFF2-40B4-BE49-F238E27FC236}">
                <a16:creationId xmlns:a16="http://schemas.microsoft.com/office/drawing/2014/main" id="{6B376A0C-3880-405C-B4A8-CAA16D9805DA}"/>
              </a:ext>
            </a:extLst>
          </p:cNvPr>
          <p:cNvSpPr txBox="1">
            <a:spLocks/>
          </p:cNvSpPr>
          <p:nvPr/>
        </p:nvSpPr>
        <p:spPr>
          <a:xfrm>
            <a:off x="1115100" y="805244"/>
            <a:ext cx="6913800" cy="470842"/>
          </a:xfrm>
          <a:prstGeom prst="rect">
            <a:avLst/>
          </a:prstGeom>
          <a:solidFill>
            <a:schemeClr val="dk1">
              <a:alpha val="56699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39700" indent="0">
              <a:buClr>
                <a:srgbClr val="F3F3F3"/>
              </a:buClr>
              <a:buFont typeface="Anaheim"/>
              <a:buNone/>
            </a:pPr>
            <a:r>
              <a:rPr lang="fr-FR" dirty="0"/>
              <a:t>Analyse de l’apprentissage du modèle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720000" y="1460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Visualisation des résultats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C79355-E47A-4337-A91F-CD907E3795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7" t="6172" r="431"/>
          <a:stretch/>
        </p:blipFill>
        <p:spPr>
          <a:xfrm>
            <a:off x="240424" y="1899745"/>
            <a:ext cx="8663152" cy="22824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62F7F7-ECC1-47AB-A752-021E3EE7F098}"/>
              </a:ext>
            </a:extLst>
          </p:cNvPr>
          <p:cNvSpPr/>
          <p:nvPr/>
        </p:nvSpPr>
        <p:spPr>
          <a:xfrm>
            <a:off x="2025869" y="1899744"/>
            <a:ext cx="1631731" cy="4099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47CBBC-1529-4845-AF68-FE79BBAA0C5B}"/>
              </a:ext>
            </a:extLst>
          </p:cNvPr>
          <p:cNvSpPr/>
          <p:nvPr/>
        </p:nvSpPr>
        <p:spPr>
          <a:xfrm>
            <a:off x="3771899" y="1899744"/>
            <a:ext cx="1623850" cy="4099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65;p16">
            <a:extLst>
              <a:ext uri="{FF2B5EF4-FFF2-40B4-BE49-F238E27FC236}">
                <a16:creationId xmlns:a16="http://schemas.microsoft.com/office/drawing/2014/main" id="{BD456FED-E861-46B3-9BFF-8B22B126313E}"/>
              </a:ext>
            </a:extLst>
          </p:cNvPr>
          <p:cNvSpPr txBox="1">
            <a:spLocks/>
          </p:cNvSpPr>
          <p:nvPr/>
        </p:nvSpPr>
        <p:spPr>
          <a:xfrm>
            <a:off x="1115100" y="1173161"/>
            <a:ext cx="6913800" cy="470842"/>
          </a:xfrm>
          <a:prstGeom prst="rect">
            <a:avLst/>
          </a:prstGeom>
          <a:solidFill>
            <a:schemeClr val="dk1">
              <a:alpha val="56699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39700" indent="0">
              <a:buClr>
                <a:srgbClr val="F3F3F3"/>
              </a:buClr>
              <a:buFont typeface="Anaheim"/>
              <a:buNone/>
            </a:pPr>
            <a:r>
              <a:rPr lang="fr-FR" dirty="0"/>
              <a:t>Visualisation de quelques prédictions</a:t>
            </a:r>
          </a:p>
        </p:txBody>
      </p:sp>
    </p:spTree>
    <p:extLst>
      <p:ext uri="{BB962C8B-B14F-4D97-AF65-F5344CB8AC3E}">
        <p14:creationId xmlns:p14="http://schemas.microsoft.com/office/powerpoint/2010/main" val="203401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720000" y="1460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Sauvegarde et utilisation du modèle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62D3F1-4A25-4766-B9F5-5B538D5ED3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125"/>
          <a:stretch/>
        </p:blipFill>
        <p:spPr>
          <a:xfrm>
            <a:off x="1743075" y="1068626"/>
            <a:ext cx="5657850" cy="300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9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1B43D48D-2AFC-6291-0987-CD27A7DB3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>
            <a:extLst>
              <a:ext uri="{FF2B5EF4-FFF2-40B4-BE49-F238E27FC236}">
                <a16:creationId xmlns:a16="http://schemas.microsoft.com/office/drawing/2014/main" id="{2C1969E6-B4EB-2B8E-953B-1803C8DEBA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87488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89806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9"/>
          <p:cNvSpPr txBox="1">
            <a:spLocks noGrp="1"/>
          </p:cNvSpPr>
          <p:nvPr>
            <p:ph type="title"/>
          </p:nvPr>
        </p:nvSpPr>
        <p:spPr>
          <a:xfrm>
            <a:off x="720000" y="906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Importation des biblioth</a:t>
            </a:r>
            <a:r>
              <a:rPr lang="fr-FR" sz="2400" dirty="0"/>
              <a:t>èque nécessaires:</a:t>
            </a:r>
            <a:endParaRPr sz="2400" dirty="0"/>
          </a:p>
        </p:txBody>
      </p:sp>
      <p:sp>
        <p:nvSpPr>
          <p:cNvPr id="681" name="Google Shape;681;p29"/>
          <p:cNvSpPr/>
          <p:nvPr/>
        </p:nvSpPr>
        <p:spPr>
          <a:xfrm>
            <a:off x="885576" y="2083919"/>
            <a:ext cx="2073768" cy="215230"/>
          </a:xfrm>
          <a:prstGeom prst="hexagon">
            <a:avLst>
              <a:gd name="adj" fmla="val 34374"/>
              <a:gd name="vf" fmla="val 115470"/>
            </a:avLst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Numpy</a:t>
            </a:r>
            <a:endParaRPr sz="18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85" name="Google Shape;685;p29"/>
          <p:cNvSpPr/>
          <p:nvPr/>
        </p:nvSpPr>
        <p:spPr>
          <a:xfrm>
            <a:off x="885576" y="2496575"/>
            <a:ext cx="2073768" cy="215230"/>
          </a:xfrm>
          <a:prstGeom prst="hexagon">
            <a:avLst>
              <a:gd name="adj" fmla="val 34374"/>
              <a:gd name="vf" fmla="val 115470"/>
            </a:avLst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matplotlib</a:t>
            </a:r>
            <a:endParaRPr sz="18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89" name="Google Shape;689;p29"/>
          <p:cNvSpPr/>
          <p:nvPr/>
        </p:nvSpPr>
        <p:spPr>
          <a:xfrm>
            <a:off x="885576" y="2909231"/>
            <a:ext cx="2073768" cy="215230"/>
          </a:xfrm>
          <a:prstGeom prst="hexagon">
            <a:avLst>
              <a:gd name="adj" fmla="val 34374"/>
              <a:gd name="vf" fmla="val 115470"/>
            </a:avLst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sz="16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OpenCV</a:t>
            </a:r>
            <a:r>
              <a:rPr lang="fr-FR" sz="18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sz="18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l="8637" r="15060"/>
          <a:stretch/>
        </p:blipFill>
        <p:spPr>
          <a:xfrm>
            <a:off x="3780678" y="1362194"/>
            <a:ext cx="5191200" cy="31563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3" name="Google Shape;689;p29"/>
          <p:cNvSpPr/>
          <p:nvPr/>
        </p:nvSpPr>
        <p:spPr>
          <a:xfrm>
            <a:off x="885576" y="3321887"/>
            <a:ext cx="2073768" cy="215230"/>
          </a:xfrm>
          <a:prstGeom prst="hexagon">
            <a:avLst>
              <a:gd name="adj" fmla="val 34374"/>
              <a:gd name="vf" fmla="val 115470"/>
            </a:avLst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sz="16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Scikit-learn</a:t>
            </a:r>
            <a:r>
              <a:rPr lang="fr-FR" sz="18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sz="1800"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9" name="Google Shape;689;p29"/>
          <p:cNvSpPr/>
          <p:nvPr/>
        </p:nvSpPr>
        <p:spPr>
          <a:xfrm>
            <a:off x="885576" y="3734543"/>
            <a:ext cx="2073768" cy="215230"/>
          </a:xfrm>
          <a:prstGeom prst="hexagon">
            <a:avLst>
              <a:gd name="adj" fmla="val 34374"/>
              <a:gd name="vf" fmla="val 115470"/>
            </a:avLst>
          </a:prstGeom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TensorFlow et Keras </a:t>
            </a:r>
            <a:endParaRPr b="1" dirty="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  <p:extLst>
      <p:ext uri="{BB962C8B-B14F-4D97-AF65-F5344CB8AC3E}">
        <p14:creationId xmlns:p14="http://schemas.microsoft.com/office/powerpoint/2010/main" val="293000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" grpId="0" animBg="1"/>
      <p:bldP spid="685" grpId="0" animBg="1"/>
      <p:bldP spid="689" grpId="0" animBg="1"/>
      <p:bldP spid="43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0"/>
          <p:cNvSpPr txBox="1">
            <a:spLocks noGrp="1"/>
          </p:cNvSpPr>
          <p:nvPr>
            <p:ph type="title"/>
          </p:nvPr>
        </p:nvSpPr>
        <p:spPr>
          <a:xfrm>
            <a:off x="808345" y="3528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Configuration des paramètres globaux:</a:t>
            </a:r>
            <a:endParaRPr dirty="0"/>
          </a:p>
        </p:txBody>
      </p:sp>
      <p:grpSp>
        <p:nvGrpSpPr>
          <p:cNvPr id="5" name="Groupe 4"/>
          <p:cNvGrpSpPr/>
          <p:nvPr/>
        </p:nvGrpSpPr>
        <p:grpSpPr>
          <a:xfrm>
            <a:off x="425512" y="1402080"/>
            <a:ext cx="8260898" cy="3137860"/>
            <a:chOff x="425512" y="1402080"/>
            <a:chExt cx="8260898" cy="3137860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512" y="1402080"/>
              <a:ext cx="8260898" cy="313786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2735292" y="4042610"/>
              <a:ext cx="3850105" cy="202131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5064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0"/>
          <p:cNvSpPr txBox="1">
            <a:spLocks noGrp="1"/>
          </p:cNvSpPr>
          <p:nvPr>
            <p:ph type="title"/>
          </p:nvPr>
        </p:nvSpPr>
        <p:spPr>
          <a:xfrm>
            <a:off x="577339" y="-70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Préparation des données:</a:t>
            </a:r>
            <a:endParaRPr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42" y="962525"/>
            <a:ext cx="4315881" cy="320521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797" y="962525"/>
            <a:ext cx="4317187" cy="320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4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0"/>
          <p:cNvSpPr txBox="1">
            <a:spLocks noGrp="1"/>
          </p:cNvSpPr>
          <p:nvPr>
            <p:ph type="title"/>
          </p:nvPr>
        </p:nvSpPr>
        <p:spPr>
          <a:xfrm>
            <a:off x="598307" y="2373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Préparation des données: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b="15518"/>
          <a:stretch/>
        </p:blipFill>
        <p:spPr>
          <a:xfrm>
            <a:off x="443453" y="1568918"/>
            <a:ext cx="8013708" cy="119353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4"/>
          <a:srcRect b="48350"/>
          <a:stretch/>
        </p:blipFill>
        <p:spPr>
          <a:xfrm>
            <a:off x="4069543" y="3152031"/>
            <a:ext cx="4944165" cy="54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7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1885977" y="589951"/>
            <a:ext cx="49828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Augmentation de données</a:t>
            </a:r>
            <a:endParaRPr sz="2800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333772DE-069E-2A18-7473-25A1938FB952}"/>
              </a:ext>
            </a:extLst>
          </p:cNvPr>
          <p:cNvGrpSpPr/>
          <p:nvPr/>
        </p:nvGrpSpPr>
        <p:grpSpPr>
          <a:xfrm>
            <a:off x="706212" y="1408112"/>
            <a:ext cx="7731575" cy="2859087"/>
            <a:chOff x="706212" y="1408112"/>
            <a:chExt cx="7731575" cy="2859087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E492039A-762C-8BC5-ABAA-4B6EDE3A9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3225" b="5953"/>
            <a:stretch>
              <a:fillRect/>
            </a:stretch>
          </p:blipFill>
          <p:spPr>
            <a:xfrm>
              <a:off x="706212" y="1408112"/>
              <a:ext cx="7731575" cy="2859087"/>
            </a:xfrm>
            <a:prstGeom prst="rect">
              <a:avLst/>
            </a:prstGeom>
          </p:spPr>
        </p:pic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2F11759E-5B3A-40CD-00A4-980BDBEB1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6358" y="1679821"/>
              <a:ext cx="3991429" cy="1905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fr-FR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A0A1A7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Rotation aléatoire jusqu'à 20°</a:t>
              </a:r>
              <a:r>
                <a:rPr kumimoji="0" lang="fr-FR" altLang="fr-F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94949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fr-FR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A0A1A7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Décalage horizontal de 20%</a:t>
              </a:r>
              <a:r>
                <a:rPr kumimoji="0" lang="fr-FR" altLang="fr-F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94949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fr-FR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A0A1A7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Décalage vertical de 20%</a:t>
              </a:r>
              <a:r>
                <a:rPr kumimoji="0" lang="fr-FR" altLang="fr-F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94949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fr-FR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A0A1A7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Inclinaison de 20%</a:t>
              </a:r>
              <a:r>
                <a:rPr kumimoji="0" lang="fr-FR" altLang="fr-F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94949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fr-FR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A0A1A7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Zoom aléatoire jusqu'à 20%</a:t>
              </a:r>
              <a:r>
                <a:rPr kumimoji="0" lang="fr-FR" altLang="fr-F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94949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fr-FR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A0A1A7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Retournement horizontal aléatoire</a:t>
              </a:r>
              <a:endParaRPr kumimoji="0" lang="fr-FR" alt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494949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fr-FR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A0A1A7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Remplissage des bords avec les pixels voisins</a:t>
              </a:r>
              <a:r>
                <a:rPr kumimoji="0" lang="fr-FR" altLang="fr-F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C343D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105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719999" y="37984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Construction du modèle :</a:t>
            </a:r>
            <a:endParaRPr sz="2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0BCEE24-F379-3A3C-BA64-6B384C89D3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5741"/>
          <a:stretch>
            <a:fillRect/>
          </a:stretch>
        </p:blipFill>
        <p:spPr>
          <a:xfrm>
            <a:off x="624762" y="1112200"/>
            <a:ext cx="7894475" cy="353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81EB639-DB1A-268D-C764-040F330356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3773" r="9497" b="1"/>
          <a:stretch>
            <a:fillRect/>
          </a:stretch>
        </p:blipFill>
        <p:spPr>
          <a:xfrm>
            <a:off x="566331" y="1454150"/>
            <a:ext cx="8011337" cy="22352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4A74FAF-B9B9-FC15-FFAC-4DB08110B904}"/>
              </a:ext>
            </a:extLst>
          </p:cNvPr>
          <p:cNvSpPr txBox="1"/>
          <p:nvPr/>
        </p:nvSpPr>
        <p:spPr>
          <a:xfrm>
            <a:off x="2285999" y="75438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8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Construction du modèle :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72800C8-211D-0CA3-7130-966A354BC955}"/>
              </a:ext>
            </a:extLst>
          </p:cNvPr>
          <p:cNvSpPr txBox="1"/>
          <p:nvPr/>
        </p:nvSpPr>
        <p:spPr>
          <a:xfrm>
            <a:off x="3400425" y="319891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Configure comment le modèle doit apprendre  </a:t>
            </a:r>
          </a:p>
        </p:txBody>
      </p:sp>
    </p:spTree>
    <p:extLst>
      <p:ext uri="{BB962C8B-B14F-4D97-AF65-F5344CB8AC3E}">
        <p14:creationId xmlns:p14="http://schemas.microsoft.com/office/powerpoint/2010/main" val="413144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720000" y="35246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Callbacks et entraînement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7" y="1207716"/>
            <a:ext cx="8888065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5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I Tech Agency Infographics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1435</Words>
  <Application>Microsoft Office PowerPoint</Application>
  <PresentationFormat>Affichage à l'écran (16:9)</PresentationFormat>
  <Paragraphs>141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30" baseType="lpstr">
      <vt:lpstr>Rajdhani</vt:lpstr>
      <vt:lpstr>Fira Sans Condensed Light</vt:lpstr>
      <vt:lpstr>Times New Roman</vt:lpstr>
      <vt:lpstr>Tahoma</vt:lpstr>
      <vt:lpstr>Symbol</vt:lpstr>
      <vt:lpstr>Roboto Condensed Light</vt:lpstr>
      <vt:lpstr>Arial Narrow</vt:lpstr>
      <vt:lpstr>Wingdings</vt:lpstr>
      <vt:lpstr>Fira Sans Condensed</vt:lpstr>
      <vt:lpstr>Arial</vt:lpstr>
      <vt:lpstr>Calibri</vt:lpstr>
      <vt:lpstr>Anaheim</vt:lpstr>
      <vt:lpstr>AI Tech Agency Infographics by Slidesgo</vt:lpstr>
      <vt:lpstr> Détection automatique de la  sécheresse sur des images satellites </vt:lpstr>
      <vt:lpstr>Importation des bibliothèque nécessaires:</vt:lpstr>
      <vt:lpstr>Configuration des paramètres globaux:</vt:lpstr>
      <vt:lpstr>Préparation des données:</vt:lpstr>
      <vt:lpstr>Préparation des données:</vt:lpstr>
      <vt:lpstr>Augmentation de données</vt:lpstr>
      <vt:lpstr>Construction du modèle :</vt:lpstr>
      <vt:lpstr>Présentation PowerPoint</vt:lpstr>
      <vt:lpstr>Callbacks et entraînement</vt:lpstr>
      <vt:lpstr> Callbacks et entraînement</vt:lpstr>
      <vt:lpstr>Évaluation du modèle</vt:lpstr>
      <vt:lpstr>Évaluation du modèle</vt:lpstr>
      <vt:lpstr>Résultats :</vt:lpstr>
      <vt:lpstr>Visualisation des résultats</vt:lpstr>
      <vt:lpstr>Visualisation des résultats</vt:lpstr>
      <vt:lpstr>Sauvegarde et utilisation du modèle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Détection des zones de sécheresse sur des images satellites</dc:title>
  <dc:creator>Amina Ouzouhou</dc:creator>
  <cp:lastModifiedBy>OUZOUHOU AMINA</cp:lastModifiedBy>
  <cp:revision>19</cp:revision>
  <dcterms:modified xsi:type="dcterms:W3CDTF">2025-06-24T16:25:29Z</dcterms:modified>
</cp:coreProperties>
</file>