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F11F42-0B08-40FE-87F0-CBE585BC967F}">
  <a:tblStyle styleId="{44F11F42-0B08-40FE-87F0-CBE585BC967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98ca750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98ca750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98ca750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98ca750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98ca750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98ca750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98ca750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98ca750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98ca7505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98ca7505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98ca7505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98ca7505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2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37550"/>
            <a:ext cx="85206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MongoDB vs SQL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880625" y="4221175"/>
            <a:ext cx="22860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File:Sql data base with logo.svg - Wikimedia Commons" id="56" name="Google Shape;56;p13"/>
          <p:cNvPicPr preferRelativeResize="0"/>
          <p:nvPr/>
        </p:nvPicPr>
        <p:blipFill rotWithShape="1">
          <a:blip r:embed="rId3">
            <a:alphaModFix/>
          </a:blip>
          <a:srcRect b="-196282" l="-97132" r="45386" t="144537"/>
          <a:stretch/>
        </p:blipFill>
        <p:spPr>
          <a:xfrm>
            <a:off x="1629625" y="2797174"/>
            <a:ext cx="5675400" cy="272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Applications-database.svg - Wikimedia Commons"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863" y="1986100"/>
            <a:ext cx="1892275" cy="22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0253"/>
              <a:buFont typeface="Arial"/>
              <a:buNone/>
            </a:pPr>
            <a:r>
              <a:rPr b="1" lang="fr" sz="2188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b="1" sz="2188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Introduction to SQL and NoSQL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1" lang="f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SQL Databases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Structured Query Language (SQL) for managing data.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Relational databases organized in tables with rows and columns.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Examples: MySQL, PostgreSQL, Oracle DB.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1" lang="f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MongoDB (NoSQL)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NoSQL (Not Only SQL) database, schema-less.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Stores data in JSON-like documents (BSON format).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Ideal for unstructured or semi-structured data.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Business man saying hi | Free SVG"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850" y="1152475"/>
            <a:ext cx="3279049" cy="327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SQL Databases: Core Features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593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Structure</a:t>
            </a:r>
            <a:r>
              <a:rPr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Tables with predefined schemas.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Queries</a:t>
            </a:r>
            <a:r>
              <a:rPr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Standardized SQL syntax for CRUD operations.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ACID Compliance</a:t>
            </a:r>
            <a:r>
              <a:rPr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Ensures reliable transactions.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Cases</a:t>
            </a:r>
            <a:r>
              <a:rPr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Financial systems, ERP, inventory management.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Scaling</a:t>
            </a:r>
            <a:r>
              <a:rPr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Vertical scaling (adding resources to a single server).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Databases and people | Free SVG"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73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fr" sz="2100">
                <a:latin typeface="Georgia"/>
                <a:ea typeface="Georgia"/>
                <a:cs typeface="Georgia"/>
                <a:sym typeface="Georgia"/>
              </a:rPr>
              <a:t>Core Functionalities of MongoDB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MongoDB: Core Features</a:t>
            </a:r>
            <a:endParaRPr b="1"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Structure</a:t>
            </a:r>
            <a:r>
              <a:rPr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Flexible, document-oriented (key-value pairs).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Queries</a:t>
            </a:r>
            <a:r>
              <a:rPr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JSON-like syntax, supports dynamic queries.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CAP Theorem</a:t>
            </a:r>
            <a:r>
              <a:rPr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Prioritizes availability and partition tolerance.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Cases</a:t>
            </a:r>
            <a:r>
              <a:rPr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Big data, real-time analytics, content management.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Scaling</a:t>
            </a:r>
            <a:r>
              <a:rPr lang="fr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Horizontal scaling (adding more servers).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ملف:MongoDB Logo.svg - ويكيبيديا"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475" y="3162725"/>
            <a:ext cx="5217050" cy="1406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413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620">
                <a:latin typeface="Georgia"/>
                <a:ea typeface="Georgia"/>
                <a:cs typeface="Georgia"/>
                <a:sym typeface="Georgia"/>
              </a:rPr>
              <a:t>Direct Comparison</a:t>
            </a:r>
            <a:endParaRPr sz="262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9351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{44F11F42-0B08-40FE-87F0-CBE585BC967F}</a:tableStyleId>
              </a:tblPr>
              <a:tblGrid>
                <a:gridCol w="1228725"/>
                <a:gridCol w="2076450"/>
                <a:gridCol w="36290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  <a:endParaRPr b="1"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SQL Databases</a:t>
                      </a:r>
                      <a:endParaRPr b="1"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MongoDB</a:t>
                      </a:r>
                      <a:endParaRPr b="1"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Data Model</a:t>
                      </a:r>
                      <a:endParaRPr b="1"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Relational (tables)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Document-oriented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Schema</a:t>
                      </a:r>
                      <a:endParaRPr b="1"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Fixed, predefined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Dynamic and flexible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Scalability</a:t>
                      </a:r>
                      <a:endParaRPr b="1"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Vertical scaling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Horizontal scaling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ACID Compliance</a:t>
                      </a:r>
                      <a:endParaRPr b="1"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Full ACID transactions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Limited ACID (supports multi-document ACID since v4.0)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Performance</a:t>
                      </a:r>
                      <a:endParaRPr b="1"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Slower for unstructured data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Faster for unstructured data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Query Language</a:t>
                      </a:r>
                      <a:endParaRPr b="1"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SQL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JSON-like queries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Best For</a:t>
                      </a:r>
                      <a:endParaRPr b="1"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Structured, complex relationships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Unstructured, evolving data models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720"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sz="272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Choosing the Right Database</a:t>
            </a:r>
            <a:endParaRPr b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f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SQL Databases</a:t>
            </a:r>
            <a:r>
              <a:rPr lang="f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f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Best suited for structured data, transactional systems.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f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when relationships between data are complex and well-defined.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f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MongoDB</a:t>
            </a:r>
            <a:r>
              <a:rPr lang="f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f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Ideal for flexible, unstructured data with rapid scalability.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f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when high performance and scalability are key requirements.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f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Key Takeaway</a:t>
            </a:r>
            <a:r>
              <a:rPr lang="f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f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choice depends on the project’s data structure, scalability needs, and use cases.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520575"/>
            <a:ext cx="8520600" cy="4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hank You | Free SVG"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938" y="364050"/>
            <a:ext cx="6442125" cy="44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