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8" r:id="rId2"/>
    <p:sldId id="268" r:id="rId3"/>
    <p:sldId id="269" r:id="rId4"/>
    <p:sldId id="270" r:id="rId5"/>
    <p:sldId id="280" r:id="rId6"/>
    <p:sldId id="297" r:id="rId7"/>
    <p:sldId id="284" r:id="rId8"/>
    <p:sldId id="300" r:id="rId9"/>
    <p:sldId id="294" r:id="rId10"/>
    <p:sldId id="293" r:id="rId11"/>
    <p:sldId id="295" r:id="rId12"/>
    <p:sldId id="283" r:id="rId13"/>
    <p:sldId id="285" r:id="rId14"/>
    <p:sldId id="286" r:id="rId15"/>
    <p:sldId id="287" r:id="rId16"/>
    <p:sldId id="296" r:id="rId17"/>
    <p:sldId id="299" r:id="rId18"/>
    <p:sldId id="288" r:id="rId19"/>
    <p:sldId id="290" r:id="rId20"/>
    <p:sldId id="291" r:id="rId21"/>
    <p:sldId id="30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ef" initials="ae" lastIdx="1" clrIdx="0">
    <p:extLst>
      <p:ext uri="{19B8F6BF-5375-455C-9EA6-DF929625EA0E}">
        <p15:presenceInfo xmlns:p15="http://schemas.microsoft.com/office/powerpoint/2012/main" userId="06368d35351235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02"/>
    <a:srgbClr val="FFFFFF"/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31" autoAdjust="0"/>
  </p:normalViewPr>
  <p:slideViewPr>
    <p:cSldViewPr snapToGrid="0">
      <p:cViewPr varScale="1">
        <p:scale>
          <a:sx n="73" d="100"/>
          <a:sy n="73" d="100"/>
        </p:scale>
        <p:origin x="77" y="283"/>
      </p:cViewPr>
      <p:guideLst>
        <p:guide orient="horz" pos="17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BA1-61B7-4D5E-A047-EEFF712B90A7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6E708-0D67-4AAB-8D47-3DDCA784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CA57-DF1A-A2DC-D46F-152FF5E60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21CFA-147A-618F-7C69-490917EB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0215-CB52-326C-66E4-2E0D6A1E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B6D0-E9AB-EAFC-A5C9-E641D781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B5D7-E0F9-01F5-49BC-AA6417A8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D57B-E09C-F4C2-46BE-00CB5CFA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842E6-C990-E19A-06F4-C43F994A2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6697-77A9-F417-11DE-4AD1056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5E29-750E-A956-3225-1A5FFCE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FFCA-DD7B-B102-17F9-7A23F9EB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88CBB-C64E-E9A7-FB7A-B97619A2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2F6CD-5FE9-CF39-0748-D2B2A070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C91AA-2816-727C-E947-7BB24493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B714-2B27-D581-EFF2-A7ACD40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BDCDF-563F-3CA6-19F0-12AB9DA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25B-E1BF-52E4-F1E0-7B9A80F4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12D0-870D-0FE7-42EE-4E6A7B6A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4E49-D08C-3BCE-E106-EF88BC19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B4E8-CD4A-8EA0-5625-7881EE6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79DD-D3C5-4A74-881D-32A55EED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853-C188-55A8-10F4-DAE6A47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23DA4-982E-3419-DBDD-D8DA53C2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7202-8BA3-0A00-17D6-0512F5E4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5298-8322-DEB2-FA3A-E0BBFA90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165DD-FC90-90FD-2BB6-AC7F2322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4520-59D5-6EA3-A847-DDF1E9FB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933F-D5F1-D69E-BB78-3CB552365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73EE-3BCB-3CC2-7F58-1CD15BB9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EFE2-817B-E16C-F283-829BE1BE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13678-3BB4-BD1F-CFBD-E7005D01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7250-3198-2B32-5F9C-E4CBC2FB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6952-18FD-AE62-47BC-B520B3F4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6D30C-0178-7B9E-FE62-413B7DE3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D94F0-2221-1574-9B86-C025E7F3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99060-2B81-669A-BC5C-F39460396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A347C-557E-BE90-602F-2E72CC6D4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59EC8-F285-1DE7-AF10-B8DEDB46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2B4A5-A3BE-8744-6006-3B4E65F5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751C6-E7FE-4AAC-656A-697723B6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4FBB-49E8-9AEF-ABA3-14722D49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B92E2-9212-FC29-A9B2-BC881A42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6B797-C310-64AB-5D91-3A0436C6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B6F8E-C2D8-68BB-689A-2D97E143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66AED-AEC5-BF76-2F3E-5E2C5A9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5591C-3D4E-13DB-02B2-BF534FB3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77FB6-819C-6568-C3B6-F8CC36C8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FE9F-E55C-7130-5D7B-AD93B8E0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C6C9-CE84-176F-580A-2D8D72F7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33067-9D13-BF78-177E-8281D0C6D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9AE3-20BA-BF88-1D18-CDD8A999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D2AB9-AFB8-EEC3-06F3-DBED37DA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EAE2D-9F89-C4FE-0FC5-55B6562C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C271-85C1-001E-4F00-8F7F4EED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85931-D420-BBFB-E711-12642A19B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213F7-B503-601E-4766-C736E10C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5ED77-3401-3E26-AE78-FECB81C2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E91EC-17CF-D34D-D10D-6EED0C1C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28D2-0DA6-336E-A380-312A561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D61FC-02E2-1E36-9F9C-7915A4A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8E689-B3BC-2B65-5B30-C667BF75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EF4B-AF6C-547A-EC2C-E21419C40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3F6E-151B-4A98-B6A5-5249DD6F485E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E639-7AC2-E4AC-1CA7-BDC96A20B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A12D-0AFD-5869-9356-6E82D8F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1741-307D-45E6-B325-D7C06CD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MIRKHANEF" TargetMode="External"/><Relationship Id="rId2" Type="http://schemas.openxmlformats.org/officeDocument/2006/relationships/hyperlink" Target="mailto:amirekbatani75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2851355" y="1263401"/>
            <a:ext cx="648929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Z-Voting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2851355" y="2833061"/>
            <a:ext cx="64892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1AACFA-E428-F1A4-39B5-8C95314EE716}"/>
              </a:ext>
            </a:extLst>
          </p:cNvPr>
          <p:cNvSpPr txBox="1"/>
          <p:nvPr/>
        </p:nvSpPr>
        <p:spPr>
          <a:xfrm>
            <a:off x="1998332" y="3426691"/>
            <a:ext cx="8195336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Developer: </a:t>
            </a:r>
            <a:r>
              <a:rPr lang="en-US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Amir Ekbatanifard</a:t>
            </a:r>
          </a:p>
          <a:p>
            <a:pPr algn="ctr">
              <a:lnSpc>
                <a:spcPct val="2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Mail: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amirekbatani75@gmail.com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www.github.com/AMIRKHANEF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7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D5C9F-A403-85BB-9B8A-F922CD92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80"/>
            <a:ext cx="12192000" cy="561104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8E996F6-8BA5-0C23-935B-AA78036CC880}"/>
              </a:ext>
            </a:extLst>
          </p:cNvPr>
          <p:cNvSpPr/>
          <p:nvPr/>
        </p:nvSpPr>
        <p:spPr>
          <a:xfrm>
            <a:off x="2803598" y="5386673"/>
            <a:ext cx="1635432" cy="63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E0323D-DD99-D1EF-EFFB-2265776027E3}"/>
              </a:ext>
            </a:extLst>
          </p:cNvPr>
          <p:cNvSpPr/>
          <p:nvPr/>
        </p:nvSpPr>
        <p:spPr>
          <a:xfrm>
            <a:off x="1740310" y="1828800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3A967-2725-89ED-E703-9403170A32CF}"/>
              </a:ext>
            </a:extLst>
          </p:cNvPr>
          <p:cNvSpPr/>
          <p:nvPr/>
        </p:nvSpPr>
        <p:spPr>
          <a:xfrm>
            <a:off x="1433945" y="2680855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9362 0.00115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62 0.00116 L 0.01848 0.0004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74662 0.0030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1" y="13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2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4.81481E-6 L 0.7004 -0.00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13" y="-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  <p:bldP spid="5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2197509" y="2584046"/>
            <a:ext cx="779698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Initializing a voting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2197509" y="3692042"/>
            <a:ext cx="77969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3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58A6FB-727B-5420-8888-E310BA9A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542"/>
            <a:ext cx="12192000" cy="549091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BDCACA-EFC5-D7D7-3EB4-52657B09DEA8}"/>
              </a:ext>
            </a:extLst>
          </p:cNvPr>
          <p:cNvSpPr/>
          <p:nvPr/>
        </p:nvSpPr>
        <p:spPr>
          <a:xfrm>
            <a:off x="1061884" y="2477729"/>
            <a:ext cx="2300748" cy="69317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8.88889E-6 L 0.10417 0.00324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17 0.00324 L 0.02904 0.00254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7774B-7B8D-E8C4-F209-3FF8E3E0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933"/>
            <a:ext cx="12192000" cy="55641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A80AE7A-9EBE-12C8-5597-7123CF67219C}"/>
              </a:ext>
            </a:extLst>
          </p:cNvPr>
          <p:cNvSpPr/>
          <p:nvPr/>
        </p:nvSpPr>
        <p:spPr>
          <a:xfrm>
            <a:off x="827315" y="1611086"/>
            <a:ext cx="1635432" cy="63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0ABFD6B-E516-BEF2-5638-198265C07009}"/>
              </a:ext>
            </a:extLst>
          </p:cNvPr>
          <p:cNvSpPr/>
          <p:nvPr/>
        </p:nvSpPr>
        <p:spPr>
          <a:xfrm rot="19277067">
            <a:off x="769257" y="5131268"/>
            <a:ext cx="1330633" cy="63090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3DE5D9-AAB9-87BA-20F6-0CB1EBD7F385}"/>
              </a:ext>
            </a:extLst>
          </p:cNvPr>
          <p:cNvSpPr/>
          <p:nvPr/>
        </p:nvSpPr>
        <p:spPr>
          <a:xfrm rot="10800000">
            <a:off x="8348717" y="4894047"/>
            <a:ext cx="1432844" cy="654269"/>
          </a:xfrm>
          <a:prstGeom prst="rightArrow">
            <a:avLst/>
          </a:prstGeom>
          <a:solidFill>
            <a:srgbClr val="1976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185 L 0.09362 0.00301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9362 0.00115 L 0.01849 0.00046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1.66667E-6 -2.96296E-6 L 0.10013 -0.14236 " pathEditMode="fixed" rAng="0" ptsTypes="AA">
                                      <p:cBhvr>
                                        <p:cTn id="2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3 -0.00137 L -0.10926 -0.0009 " pathEditMode="fixed" rAng="0" ptsTypes="AA">
                                      <p:cBhvr>
                                        <p:cTn id="3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15 0.00023 L -0.03763 -0.00023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1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7B8568-D1AA-B83E-BE3A-F1E8020A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87"/>
            <a:ext cx="12192000" cy="65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3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089441-4AE5-FE27-0F57-8865B02F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674"/>
            <a:ext cx="12192000" cy="55566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D4AA3B-6FA1-CB86-4B24-96890C8FF099}"/>
              </a:ext>
            </a:extLst>
          </p:cNvPr>
          <p:cNvSpPr/>
          <p:nvPr/>
        </p:nvSpPr>
        <p:spPr>
          <a:xfrm>
            <a:off x="2109019" y="2861188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74662 0.0030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1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5110315" y="2584046"/>
            <a:ext cx="197136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Vote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5110315" y="3692042"/>
            <a:ext cx="19713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7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58A6FB-727B-5420-8888-E310BA9A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542"/>
            <a:ext cx="12192000" cy="549091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8BC385-5FA1-011F-C13C-20E09F4ECEB3}"/>
              </a:ext>
            </a:extLst>
          </p:cNvPr>
          <p:cNvSpPr/>
          <p:nvPr/>
        </p:nvSpPr>
        <p:spPr>
          <a:xfrm rot="10800000">
            <a:off x="8450317" y="3428999"/>
            <a:ext cx="2096814" cy="654269"/>
          </a:xfrm>
          <a:prstGeom prst="rightArrow">
            <a:avLst/>
          </a:prstGeom>
          <a:solidFill>
            <a:srgbClr val="1976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1.85185E-6 L -0.07552 0.00046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52 0.00046 L -2.91667E-6 1.85185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A089E7-143E-C725-FCEF-1CB4CC7C1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542"/>
            <a:ext cx="12192000" cy="549091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B033EE8-A830-6670-5F1C-70748A3700A4}"/>
              </a:ext>
            </a:extLst>
          </p:cNvPr>
          <p:cNvSpPr/>
          <p:nvPr/>
        </p:nvSpPr>
        <p:spPr>
          <a:xfrm>
            <a:off x="827315" y="1404609"/>
            <a:ext cx="1635432" cy="63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FAA8B6A-3DA9-070A-F024-438474542E0F}"/>
              </a:ext>
            </a:extLst>
          </p:cNvPr>
          <p:cNvSpPr/>
          <p:nvPr/>
        </p:nvSpPr>
        <p:spPr>
          <a:xfrm>
            <a:off x="2700362" y="5135951"/>
            <a:ext cx="1635432" cy="63090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F3296F-1E0D-858F-7BF3-A10F33DC85C3}"/>
              </a:ext>
            </a:extLst>
          </p:cNvPr>
          <p:cNvSpPr/>
          <p:nvPr/>
        </p:nvSpPr>
        <p:spPr>
          <a:xfrm>
            <a:off x="1283111" y="1991035"/>
            <a:ext cx="1460090" cy="69317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167FAE-A6B3-84A7-7224-82DDA3EA0F79}"/>
              </a:ext>
            </a:extLst>
          </p:cNvPr>
          <p:cNvSpPr/>
          <p:nvPr/>
        </p:nvSpPr>
        <p:spPr>
          <a:xfrm rot="10800000">
            <a:off x="7803028" y="2549054"/>
            <a:ext cx="1432844" cy="654269"/>
          </a:xfrm>
          <a:prstGeom prst="rightArrow">
            <a:avLst/>
          </a:prstGeom>
          <a:solidFill>
            <a:srgbClr val="1976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6F560-8ABC-A5EE-00FA-93B304323242}"/>
              </a:ext>
            </a:extLst>
          </p:cNvPr>
          <p:cNvSpPr/>
          <p:nvPr/>
        </p:nvSpPr>
        <p:spPr>
          <a:xfrm>
            <a:off x="3263333" y="3255453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DFE15-B1F2-E1B4-0993-E0F521B9B359}"/>
              </a:ext>
            </a:extLst>
          </p:cNvPr>
          <p:cNvSpPr/>
          <p:nvPr/>
        </p:nvSpPr>
        <p:spPr>
          <a:xfrm>
            <a:off x="5293245" y="4583397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A499226-4706-9468-604B-79188004A587}"/>
              </a:ext>
            </a:extLst>
          </p:cNvPr>
          <p:cNvSpPr/>
          <p:nvPr/>
        </p:nvSpPr>
        <p:spPr>
          <a:xfrm>
            <a:off x="2560815" y="3890223"/>
            <a:ext cx="1405036" cy="693174"/>
          </a:xfrm>
          <a:prstGeom prst="rightArrow">
            <a:avLst/>
          </a:prstGeom>
          <a:solidFill>
            <a:srgbClr val="ED6C02"/>
          </a:solidFill>
          <a:ln>
            <a:solidFill>
              <a:srgbClr val="ED6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-0.00046 L 0.09362 0.0007 " pathEditMode="fixed" rAng="0" ptsTypes="AA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62 0.00116 L 0.01849 0.00047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0.00023 L 0.075 0.00347 " pathEditMode="fixed" rAng="0" ptsTypes="AA">
                                      <p:cBhvr>
                                        <p:cTn id="2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84 0.00324 L -0.00729 0.00255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0.00209 L -0.09519 0.00023 " pathEditMode="fixed" rAng="0" ptsTypes="AA">
                                      <p:cBhvr>
                                        <p:cTn id="3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00"/>
                            </p:stCondLst>
                            <p:childTnLst>
                              <p:par>
                                <p:cTn id="3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18 0.00024 L -0.01966 -0.00023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5E-6 -1.48148E-6 L 0.43334 -0.00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32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19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1" dur="2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2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1.25E-6 0 L 0.1349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3" nodeType="withEffect">
                                  <p:stCondLst>
                                    <p:cond delay="2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-4.07407E-6 L 0.10677 -0.00046 " pathEditMode="relative" rAng="0" ptsTypes="AA">
                                      <p:cBhvr>
                                        <p:cTn id="6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350"/>
                            </p:stCondLst>
                            <p:childTnLst>
                              <p:par>
                                <p:cTn id="65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77 -0.00046 L 1.875E-6 -4.07407E-6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-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65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541 0.00046 L 0.0582 0.00162 " pathEditMode="fixed" rAng="0" ptsTypes="AA">
                                      <p:cBhvr>
                                        <p:cTn id="7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65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78 0.00115 L -0.02435 0.00046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-4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" grpId="0" animBg="1"/>
      <p:bldP spid="3" grpId="1" animBg="1"/>
      <p:bldP spid="3" grpId="2" animBg="1"/>
      <p:bldP spid="3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599C8-B635-A77D-2800-B0121DA54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03"/>
            <a:ext cx="12192000" cy="64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F28E0-C143-00BA-0520-C6DA5A2F012C}"/>
              </a:ext>
            </a:extLst>
          </p:cNvPr>
          <p:cNvSpPr txBox="1"/>
          <p:nvPr/>
        </p:nvSpPr>
        <p:spPr>
          <a:xfrm>
            <a:off x="1685628" y="1405585"/>
            <a:ext cx="634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Complete anonymous Voting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B60A5-B7B3-9CCA-6642-2B6E51C0E32D}"/>
              </a:ext>
            </a:extLst>
          </p:cNvPr>
          <p:cNvSpPr txBox="1"/>
          <p:nvPr/>
        </p:nvSpPr>
        <p:spPr>
          <a:xfrm>
            <a:off x="1699500" y="1998684"/>
            <a:ext cx="4405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Using zero-knowledge proof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B489F-A4BD-B829-182D-DB2A1B31E508}"/>
              </a:ext>
            </a:extLst>
          </p:cNvPr>
          <p:cNvSpPr txBox="1"/>
          <p:nvPr/>
        </p:nvSpPr>
        <p:spPr>
          <a:xfrm>
            <a:off x="1685627" y="2592541"/>
            <a:ext cx="229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Private Voting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843FF-F970-34E4-F1DB-41CDA70C40A1}"/>
              </a:ext>
            </a:extLst>
          </p:cNvPr>
          <p:cNvSpPr txBox="1"/>
          <p:nvPr/>
        </p:nvSpPr>
        <p:spPr>
          <a:xfrm>
            <a:off x="1685627" y="3774309"/>
            <a:ext cx="2170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Upgradeable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6AEB5-6624-2F59-C094-DBA4DA1DEDAC}"/>
              </a:ext>
            </a:extLst>
          </p:cNvPr>
          <p:cNvSpPr txBox="1"/>
          <p:nvPr/>
        </p:nvSpPr>
        <p:spPr>
          <a:xfrm>
            <a:off x="1685627" y="3175660"/>
            <a:ext cx="598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 in smart contract (SOLIDITY)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B4031-2468-B7A8-C209-4B665BFF824A}"/>
              </a:ext>
            </a:extLst>
          </p:cNvPr>
          <p:cNvSpPr txBox="1"/>
          <p:nvPr/>
        </p:nvSpPr>
        <p:spPr>
          <a:xfrm>
            <a:off x="1699500" y="6069455"/>
            <a:ext cx="1717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BF0EEE-445F-65FA-F6C1-5559FF20B088}"/>
              </a:ext>
            </a:extLst>
          </p:cNvPr>
          <p:cNvSpPr txBox="1"/>
          <p:nvPr/>
        </p:nvSpPr>
        <p:spPr>
          <a:xfrm>
            <a:off x="1699500" y="5475308"/>
            <a:ext cx="378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Can be used on main net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53092-F6F6-44AA-95A7-90624A382FAB}"/>
              </a:ext>
            </a:extLst>
          </p:cNvPr>
          <p:cNvSpPr txBox="1"/>
          <p:nvPr/>
        </p:nvSpPr>
        <p:spPr>
          <a:xfrm>
            <a:off x="1685627" y="4882208"/>
            <a:ext cx="236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High security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11E63-0DCF-E6CE-2006-DBC258B7C22D}"/>
              </a:ext>
            </a:extLst>
          </p:cNvPr>
          <p:cNvSpPr txBox="1"/>
          <p:nvPr/>
        </p:nvSpPr>
        <p:spPr>
          <a:xfrm>
            <a:off x="11464525" y="600996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97219-7C5C-2343-85D8-7014E0422F91}"/>
              </a:ext>
            </a:extLst>
          </p:cNvPr>
          <p:cNvSpPr txBox="1"/>
          <p:nvPr/>
        </p:nvSpPr>
        <p:spPr>
          <a:xfrm>
            <a:off x="1685627" y="4352636"/>
            <a:ext cx="912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Can be used on any blockchain that supports solidity smart contracts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1FD1B8-3956-2AAE-C55F-70EEF687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Z-Voting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59EA42-DAB4-C22F-1F2E-7DBF8BEC2857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9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CE2607-F29E-5791-9CBA-1831CFD3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363"/>
            <a:ext cx="12192000" cy="55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9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1855074" y="2704293"/>
            <a:ext cx="84818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1855074" y="3627623"/>
            <a:ext cx="84818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D293B-22E6-E0E8-016B-C692E9CE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854"/>
            <a:ext cx="12192000" cy="55162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A24E00-EDEC-7C08-A98A-85524C5F7B96}"/>
              </a:ext>
            </a:extLst>
          </p:cNvPr>
          <p:cNvSpPr/>
          <p:nvPr/>
        </p:nvSpPr>
        <p:spPr>
          <a:xfrm>
            <a:off x="5293245" y="4583397"/>
            <a:ext cx="254745" cy="436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9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5E-6 0 L 0.1349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3A9EA2-9EFA-1B1F-D857-AF687F45FE6C}"/>
              </a:ext>
            </a:extLst>
          </p:cNvPr>
          <p:cNvSpPr txBox="1"/>
          <p:nvPr/>
        </p:nvSpPr>
        <p:spPr>
          <a:xfrm>
            <a:off x="1150524" y="2021191"/>
            <a:ext cx="410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Every voter  must have: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85600-6737-9E8E-AE08-8E9BA85DF979}"/>
              </a:ext>
            </a:extLst>
          </p:cNvPr>
          <p:cNvSpPr txBox="1"/>
          <p:nvPr/>
        </p:nvSpPr>
        <p:spPr>
          <a:xfrm>
            <a:off x="2025776" y="3531651"/>
            <a:ext cx="2979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Private Voting KEY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(mnemonic)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0716452-8041-94A2-FB46-1659FEC57505}"/>
              </a:ext>
            </a:extLst>
          </p:cNvPr>
          <p:cNvSpPr/>
          <p:nvPr/>
        </p:nvSpPr>
        <p:spPr>
          <a:xfrm>
            <a:off x="5756662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3F2B3F7-A659-A489-C41C-935B64BDF943}"/>
              </a:ext>
            </a:extLst>
          </p:cNvPr>
          <p:cNvSpPr/>
          <p:nvPr/>
        </p:nvSpPr>
        <p:spPr>
          <a:xfrm>
            <a:off x="5933396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062AB377-345F-507D-3309-C4891035248F}"/>
              </a:ext>
            </a:extLst>
          </p:cNvPr>
          <p:cNvSpPr/>
          <p:nvPr/>
        </p:nvSpPr>
        <p:spPr>
          <a:xfrm>
            <a:off x="6110130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50F5BDFD-26AE-1458-BE49-78516C64D966}"/>
              </a:ext>
            </a:extLst>
          </p:cNvPr>
          <p:cNvSpPr/>
          <p:nvPr/>
        </p:nvSpPr>
        <p:spPr>
          <a:xfrm>
            <a:off x="6286864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070A60F2-E25C-4731-8E14-818B4F534BF0}"/>
              </a:ext>
            </a:extLst>
          </p:cNvPr>
          <p:cNvSpPr/>
          <p:nvPr/>
        </p:nvSpPr>
        <p:spPr>
          <a:xfrm>
            <a:off x="6463598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634B83F9-215D-40DC-52AC-C3955A63DFFC}"/>
              </a:ext>
            </a:extLst>
          </p:cNvPr>
          <p:cNvSpPr/>
          <p:nvPr/>
        </p:nvSpPr>
        <p:spPr>
          <a:xfrm>
            <a:off x="6640332" y="3637387"/>
            <a:ext cx="238395" cy="401225"/>
          </a:xfrm>
          <a:prstGeom prst="chevr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28DBE9-837F-C416-2B76-C6F499D6EA09}"/>
              </a:ext>
            </a:extLst>
          </p:cNvPr>
          <p:cNvSpPr txBox="1"/>
          <p:nvPr/>
        </p:nvSpPr>
        <p:spPr>
          <a:xfrm>
            <a:off x="7596214" y="3637387"/>
            <a:ext cx="252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Voting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3607-B514-99BB-C6B2-D3A199547E62}"/>
              </a:ext>
            </a:extLst>
          </p:cNvPr>
          <p:cNvSpPr txBox="1"/>
          <p:nvPr/>
        </p:nvSpPr>
        <p:spPr>
          <a:xfrm>
            <a:off x="5258301" y="4131257"/>
            <a:ext cx="21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Pedersen Hash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749391-ED23-131D-8074-7F5DD2313045}"/>
              </a:ext>
            </a:extLst>
          </p:cNvPr>
          <p:cNvSpPr txBox="1"/>
          <p:nvPr/>
        </p:nvSpPr>
        <p:spPr>
          <a:xfrm>
            <a:off x="11464525" y="600996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84744B-F339-E316-4D6C-28EC8626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83D266-3606-C8CE-B82D-0457CD2930A1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DD22E56-C86A-3E2C-CB3A-2DB8AB195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2"/>
          <a:stretch/>
        </p:blipFill>
        <p:spPr>
          <a:xfrm>
            <a:off x="376676" y="5119666"/>
            <a:ext cx="10977123" cy="1359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40D16-96FF-1B41-F5D1-3F4578EE2E7F}"/>
              </a:ext>
            </a:extLst>
          </p:cNvPr>
          <p:cNvSpPr txBox="1"/>
          <p:nvPr/>
        </p:nvSpPr>
        <p:spPr>
          <a:xfrm>
            <a:off x="5258301" y="1656770"/>
            <a:ext cx="485943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VotingID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Private VotingKey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(for signing)</a:t>
            </a:r>
          </a:p>
        </p:txBody>
      </p:sp>
    </p:spTree>
    <p:extLst>
      <p:ext uri="{BB962C8B-B14F-4D97-AF65-F5344CB8AC3E}">
        <p14:creationId xmlns:p14="http://schemas.microsoft.com/office/powerpoint/2010/main" val="15295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ACDE55-4DDA-B12D-694D-5AEC193B7C56}"/>
              </a:ext>
            </a:extLst>
          </p:cNvPr>
          <p:cNvSpPr txBox="1"/>
          <p:nvPr/>
        </p:nvSpPr>
        <p:spPr>
          <a:xfrm>
            <a:off x="838199" y="2332161"/>
            <a:ext cx="5416942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Powerful zero-knowledge proof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Immutable verifier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Merkle tree of voters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891F0-123F-63DE-4A31-B32801965B0D}"/>
              </a:ext>
            </a:extLst>
          </p:cNvPr>
          <p:cNvSpPr txBox="1"/>
          <p:nvPr/>
        </p:nvSpPr>
        <p:spPr>
          <a:xfrm>
            <a:off x="6766701" y="5625096"/>
            <a:ext cx="363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LEAF = Public Voting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6D51F-8CA0-6F07-8A45-A293994D423F}"/>
              </a:ext>
            </a:extLst>
          </p:cNvPr>
          <p:cNvSpPr txBox="1"/>
          <p:nvPr/>
        </p:nvSpPr>
        <p:spPr>
          <a:xfrm>
            <a:off x="11464525" y="600996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815B75-4A0D-7A03-402E-D912E650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52" y="1422093"/>
            <a:ext cx="4218899" cy="40138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B4C964-30A7-149E-840D-F65FEC3B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08"/>
            <a:ext cx="10515600" cy="604536"/>
          </a:xfrm>
        </p:spPr>
        <p:txBody>
          <a:bodyPr>
            <a:noAutofit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4BDDF6-5768-0B35-644D-D2492468A1DF}"/>
              </a:ext>
            </a:extLst>
          </p:cNvPr>
          <p:cNvCxnSpPr>
            <a:cxnSpLocks/>
          </p:cNvCxnSpPr>
          <p:nvPr/>
        </p:nvCxnSpPr>
        <p:spPr>
          <a:xfrm flipH="1">
            <a:off x="838199" y="1174579"/>
            <a:ext cx="1051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5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2851355" y="2584046"/>
            <a:ext cx="648929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2851355" y="3692042"/>
            <a:ext cx="64892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0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77BBB18-8B0E-7F44-34C0-39EA1D90927D}"/>
              </a:ext>
            </a:extLst>
          </p:cNvPr>
          <p:cNvSpPr txBox="1"/>
          <p:nvPr/>
        </p:nvSpPr>
        <p:spPr>
          <a:xfrm>
            <a:off x="11464525" y="600996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49D7C74-A093-022C-8053-078BACAD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35" y="0"/>
            <a:ext cx="8870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2609928" y="2584046"/>
            <a:ext cx="697214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Let’s see a demo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2609928" y="3692042"/>
            <a:ext cx="69721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58A6FB-727B-5420-8888-E310BA9A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542"/>
            <a:ext cx="12192000" cy="549091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C035CC-496F-8C8D-884C-64286B6323CD}"/>
              </a:ext>
            </a:extLst>
          </p:cNvPr>
          <p:cNvSpPr/>
          <p:nvPr/>
        </p:nvSpPr>
        <p:spPr>
          <a:xfrm>
            <a:off x="1061884" y="4228374"/>
            <a:ext cx="2300748" cy="693174"/>
          </a:xfrm>
          <a:prstGeom prst="rightArrow">
            <a:avLst/>
          </a:prstGeom>
          <a:solidFill>
            <a:srgbClr val="ED6C02"/>
          </a:solidFill>
          <a:ln>
            <a:solidFill>
              <a:srgbClr val="ED6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10677 -0.00046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94 -0.00046 L -1.45833E-6 3.33333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AC582-D10E-E1BE-3EE7-C011537C02A6}"/>
              </a:ext>
            </a:extLst>
          </p:cNvPr>
          <p:cNvSpPr txBox="1"/>
          <p:nvPr/>
        </p:nvSpPr>
        <p:spPr>
          <a:xfrm>
            <a:off x="2025445" y="2584046"/>
            <a:ext cx="814111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Generate a VotingID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8F30D-E183-7E22-5AA4-C00315575114}"/>
              </a:ext>
            </a:extLst>
          </p:cNvPr>
          <p:cNvCxnSpPr>
            <a:cxnSpLocks/>
          </p:cNvCxnSpPr>
          <p:nvPr/>
        </p:nvCxnSpPr>
        <p:spPr>
          <a:xfrm>
            <a:off x="2025445" y="3692042"/>
            <a:ext cx="81411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8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120</Words>
  <Application>Microsoft Office PowerPoint</Application>
  <PresentationFormat>Widescreen</PresentationFormat>
  <Paragraphs>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Z-Voting</vt:lpstr>
      <vt:lpstr>Privacy</vt:lpstr>
      <vt:lpstr>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ef</dc:creator>
  <cp:lastModifiedBy>amir ef</cp:lastModifiedBy>
  <cp:revision>23</cp:revision>
  <dcterms:created xsi:type="dcterms:W3CDTF">2022-08-31T08:28:32Z</dcterms:created>
  <dcterms:modified xsi:type="dcterms:W3CDTF">2022-09-14T13:14:45Z</dcterms:modified>
</cp:coreProperties>
</file>