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0" r:id="rId6"/>
    <p:sldId id="274" r:id="rId7"/>
    <p:sldId id="261" r:id="rId8"/>
    <p:sldId id="267" r:id="rId9"/>
    <p:sldId id="268" r:id="rId10"/>
    <p:sldId id="262" r:id="rId11"/>
    <p:sldId id="265" r:id="rId12"/>
    <p:sldId id="266" r:id="rId13"/>
    <p:sldId id="269" r:id="rId14"/>
    <p:sldId id="272" r:id="rId15"/>
    <p:sldId id="271" r:id="rId16"/>
    <p:sldId id="270" r:id="rId17"/>
    <p:sldId id="263" r:id="rId18"/>
    <p:sldId id="26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87843" autoAdjust="0"/>
  </p:normalViewPr>
  <p:slideViewPr>
    <p:cSldViewPr snapToGrid="0">
      <p:cViewPr varScale="1">
        <p:scale>
          <a:sx n="72" d="100"/>
          <a:sy n="72" d="100"/>
        </p:scale>
        <p:origin x="94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358440-0D0A-48A9-AB7F-4D59B8FB1E5E}" type="datetimeFigureOut">
              <a:rPr lang="en-IN" smtClean="0"/>
              <a:t>26-03-2024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687802-205D-4712-BBEE-2269E8700951}" type="slidenum">
              <a:rPr lang="en-IN" smtClean="0"/>
              <a:t>‹#›</a:t>
            </a:fld>
            <a:endParaRPr lang="en-IN"/>
          </a:p>
        </p:txBody>
      </p:sp>
    </p:spTree>
    <p:extLst>
      <p:ext uri="{BB962C8B-B14F-4D97-AF65-F5344CB8AC3E}">
        <p14:creationId xmlns:p14="http://schemas.microsoft.com/office/powerpoint/2010/main" val="3148034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C457D-D13B-A8C8-BEFB-048F6507AAA6}"/>
              </a:ext>
            </a:extLst>
          </p:cNvPr>
          <p:cNvSpPr>
            <a:spLocks noGrp="1"/>
          </p:cNvSpPr>
          <p:nvPr>
            <p:ph type="ctrTitle"/>
          </p:nvPr>
        </p:nvSpPr>
        <p:spPr>
          <a:xfrm>
            <a:off x="1524000" y="1122363"/>
            <a:ext cx="9144000" cy="2387600"/>
          </a:xfrm>
        </p:spPr>
        <p:txBody>
          <a:bodyPr anchor="b"/>
          <a:lstStyle>
            <a:lvl1pPr algn="ctr">
              <a:defRPr sz="6000">
                <a:latin typeface="Times New Roman" panose="02020603050405020304" pitchFamily="18" charset="0"/>
                <a:cs typeface="Times New Roman" panose="02020603050405020304" pitchFamily="18" charset="0"/>
              </a:defRPr>
            </a:lvl1pPr>
          </a:lstStyle>
          <a:p>
            <a:r>
              <a:rPr lang="en-US"/>
              <a:t>Click to edit Master title style</a:t>
            </a:r>
            <a:endParaRPr lang="en-IN"/>
          </a:p>
        </p:txBody>
      </p:sp>
      <p:sp>
        <p:nvSpPr>
          <p:cNvPr id="3" name="Subtitle 2">
            <a:extLst>
              <a:ext uri="{FF2B5EF4-FFF2-40B4-BE49-F238E27FC236}">
                <a16:creationId xmlns:a16="http://schemas.microsoft.com/office/drawing/2014/main" id="{4D79919B-FC1E-05AC-6DD1-44A088479137}"/>
              </a:ext>
            </a:extLst>
          </p:cNvPr>
          <p:cNvSpPr>
            <a:spLocks noGrp="1"/>
          </p:cNvSpPr>
          <p:nvPr>
            <p:ph type="subTitle" idx="1"/>
          </p:nvPr>
        </p:nvSpPr>
        <p:spPr>
          <a:xfrm>
            <a:off x="1524000" y="3602038"/>
            <a:ext cx="9144000" cy="1655762"/>
          </a:xfrm>
        </p:spPr>
        <p:txBody>
          <a:bodyPr/>
          <a:lstStyle>
            <a:lvl1pPr marL="0" indent="0" algn="ctr">
              <a:buNone/>
              <a:defRPr sz="240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B7D0183-94F2-42A2-4E8C-387453F64CC4}"/>
              </a:ext>
            </a:extLst>
          </p:cNvPr>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ED2DB45F-930F-45DB-A06C-791FDA8151C7}" type="datetime1">
              <a:rPr lang="en-IN" smtClean="0"/>
              <a:t>26-03-2024</a:t>
            </a:fld>
            <a:endParaRPr lang="en-IN"/>
          </a:p>
        </p:txBody>
      </p:sp>
      <p:sp>
        <p:nvSpPr>
          <p:cNvPr id="5" name="Footer Placeholder 4">
            <a:extLst>
              <a:ext uri="{FF2B5EF4-FFF2-40B4-BE49-F238E27FC236}">
                <a16:creationId xmlns:a16="http://schemas.microsoft.com/office/drawing/2014/main" id="{CF372D52-96D9-F060-5387-3FE7AB4E303E}"/>
              </a:ext>
            </a:extLst>
          </p:cNvPr>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IN"/>
              <a:t>Mini Project – First  Review</a:t>
            </a:r>
          </a:p>
        </p:txBody>
      </p:sp>
      <p:sp>
        <p:nvSpPr>
          <p:cNvPr id="6" name="Slide Number Placeholder 5">
            <a:extLst>
              <a:ext uri="{FF2B5EF4-FFF2-40B4-BE49-F238E27FC236}">
                <a16:creationId xmlns:a16="http://schemas.microsoft.com/office/drawing/2014/main" id="{3ED3BEC7-4FA4-E105-19C9-F669469843B1}"/>
              </a:ext>
            </a:extLst>
          </p:cNvPr>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D27B8FD1-8FDE-438C-B73C-9DA2464FEE45}" type="slidenum">
              <a:rPr lang="en-IN" smtClean="0"/>
              <a:pPr/>
              <a:t>‹#›</a:t>
            </a:fld>
            <a:endParaRPr lang="en-IN"/>
          </a:p>
        </p:txBody>
      </p:sp>
    </p:spTree>
    <p:extLst>
      <p:ext uri="{BB962C8B-B14F-4D97-AF65-F5344CB8AC3E}">
        <p14:creationId xmlns:p14="http://schemas.microsoft.com/office/powerpoint/2010/main" val="2447826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4EDA9-40FD-2863-52BB-82BDBFF245F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1E6BA38-1A78-56B6-7761-03386BE503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5EEF2B-47D8-A30B-0DCA-24FEFEC234C4}"/>
              </a:ext>
            </a:extLst>
          </p:cNvPr>
          <p:cNvSpPr>
            <a:spLocks noGrp="1"/>
          </p:cNvSpPr>
          <p:nvPr>
            <p:ph type="dt" sz="half" idx="10"/>
          </p:nvPr>
        </p:nvSpPr>
        <p:spPr/>
        <p:txBody>
          <a:bodyPr/>
          <a:lstStyle/>
          <a:p>
            <a:fld id="{247A9179-0034-49C3-91FB-A6D4F89AC0A8}" type="datetime1">
              <a:rPr lang="en-IN" smtClean="0"/>
              <a:t>26-03-2024</a:t>
            </a:fld>
            <a:endParaRPr lang="en-IN"/>
          </a:p>
        </p:txBody>
      </p:sp>
      <p:sp>
        <p:nvSpPr>
          <p:cNvPr id="5" name="Footer Placeholder 4">
            <a:extLst>
              <a:ext uri="{FF2B5EF4-FFF2-40B4-BE49-F238E27FC236}">
                <a16:creationId xmlns:a16="http://schemas.microsoft.com/office/drawing/2014/main" id="{CA9435EC-FA40-D107-0A91-F894B61A5ED5}"/>
              </a:ext>
            </a:extLst>
          </p:cNvPr>
          <p:cNvSpPr>
            <a:spLocks noGrp="1"/>
          </p:cNvSpPr>
          <p:nvPr>
            <p:ph type="ftr" sz="quarter" idx="11"/>
          </p:nvPr>
        </p:nvSpPr>
        <p:spPr/>
        <p:txBody>
          <a:bodyPr/>
          <a:lstStyle/>
          <a:p>
            <a:r>
              <a:rPr lang="en-IN"/>
              <a:t>Mini Project – First  Review</a:t>
            </a:r>
          </a:p>
        </p:txBody>
      </p:sp>
      <p:sp>
        <p:nvSpPr>
          <p:cNvPr id="6" name="Slide Number Placeholder 5">
            <a:extLst>
              <a:ext uri="{FF2B5EF4-FFF2-40B4-BE49-F238E27FC236}">
                <a16:creationId xmlns:a16="http://schemas.microsoft.com/office/drawing/2014/main" id="{4652EAF7-FA99-4680-BB15-FCFCEA606BEA}"/>
              </a:ext>
            </a:extLst>
          </p:cNvPr>
          <p:cNvSpPr>
            <a:spLocks noGrp="1"/>
          </p:cNvSpPr>
          <p:nvPr>
            <p:ph type="sldNum" sz="quarter" idx="12"/>
          </p:nvPr>
        </p:nvSpPr>
        <p:spPr/>
        <p:txBody>
          <a:bodyPr/>
          <a:lstStyle/>
          <a:p>
            <a:fld id="{D27B8FD1-8FDE-438C-B73C-9DA2464FEE45}" type="slidenum">
              <a:rPr lang="en-IN" smtClean="0"/>
              <a:t>‹#›</a:t>
            </a:fld>
            <a:endParaRPr lang="en-IN"/>
          </a:p>
        </p:txBody>
      </p:sp>
    </p:spTree>
    <p:extLst>
      <p:ext uri="{BB962C8B-B14F-4D97-AF65-F5344CB8AC3E}">
        <p14:creationId xmlns:p14="http://schemas.microsoft.com/office/powerpoint/2010/main" val="3565259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83566F-7753-C520-5B23-17CCFC967DF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44AAA72-BE9E-CDDE-0375-955808BAC0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D88ED8-7903-BDB5-A567-40E774795B43}"/>
              </a:ext>
            </a:extLst>
          </p:cNvPr>
          <p:cNvSpPr>
            <a:spLocks noGrp="1"/>
          </p:cNvSpPr>
          <p:nvPr>
            <p:ph type="dt" sz="half" idx="10"/>
          </p:nvPr>
        </p:nvSpPr>
        <p:spPr/>
        <p:txBody>
          <a:bodyPr/>
          <a:lstStyle/>
          <a:p>
            <a:fld id="{153B322B-97A9-4FDD-AF57-5B101E669B73}" type="datetime1">
              <a:rPr lang="en-IN" smtClean="0"/>
              <a:t>26-03-2024</a:t>
            </a:fld>
            <a:endParaRPr lang="en-IN"/>
          </a:p>
        </p:txBody>
      </p:sp>
      <p:sp>
        <p:nvSpPr>
          <p:cNvPr id="5" name="Footer Placeholder 4">
            <a:extLst>
              <a:ext uri="{FF2B5EF4-FFF2-40B4-BE49-F238E27FC236}">
                <a16:creationId xmlns:a16="http://schemas.microsoft.com/office/drawing/2014/main" id="{E8B46ECE-6C0D-6FCF-7D47-D3B35AECA073}"/>
              </a:ext>
            </a:extLst>
          </p:cNvPr>
          <p:cNvSpPr>
            <a:spLocks noGrp="1"/>
          </p:cNvSpPr>
          <p:nvPr>
            <p:ph type="ftr" sz="quarter" idx="11"/>
          </p:nvPr>
        </p:nvSpPr>
        <p:spPr/>
        <p:txBody>
          <a:bodyPr/>
          <a:lstStyle/>
          <a:p>
            <a:r>
              <a:rPr lang="en-IN"/>
              <a:t>Mini Project – First  Review</a:t>
            </a:r>
          </a:p>
        </p:txBody>
      </p:sp>
      <p:sp>
        <p:nvSpPr>
          <p:cNvPr id="6" name="Slide Number Placeholder 5">
            <a:extLst>
              <a:ext uri="{FF2B5EF4-FFF2-40B4-BE49-F238E27FC236}">
                <a16:creationId xmlns:a16="http://schemas.microsoft.com/office/drawing/2014/main" id="{1E7054CD-910F-E449-E338-A0E7FC43C121}"/>
              </a:ext>
            </a:extLst>
          </p:cNvPr>
          <p:cNvSpPr>
            <a:spLocks noGrp="1"/>
          </p:cNvSpPr>
          <p:nvPr>
            <p:ph type="sldNum" sz="quarter" idx="12"/>
          </p:nvPr>
        </p:nvSpPr>
        <p:spPr/>
        <p:txBody>
          <a:bodyPr/>
          <a:lstStyle/>
          <a:p>
            <a:fld id="{D27B8FD1-8FDE-438C-B73C-9DA2464FEE45}" type="slidenum">
              <a:rPr lang="en-IN" smtClean="0"/>
              <a:t>‹#›</a:t>
            </a:fld>
            <a:endParaRPr lang="en-IN"/>
          </a:p>
        </p:txBody>
      </p:sp>
    </p:spTree>
    <p:extLst>
      <p:ext uri="{BB962C8B-B14F-4D97-AF65-F5344CB8AC3E}">
        <p14:creationId xmlns:p14="http://schemas.microsoft.com/office/powerpoint/2010/main" val="3177619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292C7-0541-DEB4-0340-EE924151A8A8}"/>
              </a:ext>
            </a:extLst>
          </p:cNvPr>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3457EC8-0861-F125-53C4-7EC331074E9D}"/>
              </a:ext>
            </a:extLst>
          </p:cNvPr>
          <p:cNvSpPr>
            <a:spLocks noGrp="1"/>
          </p:cNvSpPr>
          <p:nvPr>
            <p:ph idx="1"/>
          </p:nvPr>
        </p:nvSpPr>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C93A97-BF3E-B11C-3BC5-B4089FBE2114}"/>
              </a:ext>
            </a:extLst>
          </p:cNvPr>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5175444B-D83B-4A3A-BBC2-EF867E5852FC}" type="datetime1">
              <a:rPr lang="en-IN" smtClean="0"/>
              <a:t>26-03-2024</a:t>
            </a:fld>
            <a:endParaRPr lang="en-IN"/>
          </a:p>
        </p:txBody>
      </p:sp>
      <p:sp>
        <p:nvSpPr>
          <p:cNvPr id="5" name="Footer Placeholder 4">
            <a:extLst>
              <a:ext uri="{FF2B5EF4-FFF2-40B4-BE49-F238E27FC236}">
                <a16:creationId xmlns:a16="http://schemas.microsoft.com/office/drawing/2014/main" id="{A441CB9F-3CC9-9177-541A-B0B87C62A496}"/>
              </a:ext>
            </a:extLst>
          </p:cNvPr>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IN"/>
              <a:t>Mini Project – First  Review</a:t>
            </a:r>
          </a:p>
        </p:txBody>
      </p:sp>
      <p:sp>
        <p:nvSpPr>
          <p:cNvPr id="6" name="Slide Number Placeholder 5">
            <a:extLst>
              <a:ext uri="{FF2B5EF4-FFF2-40B4-BE49-F238E27FC236}">
                <a16:creationId xmlns:a16="http://schemas.microsoft.com/office/drawing/2014/main" id="{A576C510-6EF2-AEEA-AEEF-9212883DE908}"/>
              </a:ext>
            </a:extLst>
          </p:cNvPr>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D27B8FD1-8FDE-438C-B73C-9DA2464FEE45}" type="slidenum">
              <a:rPr lang="en-IN" smtClean="0"/>
              <a:pPr/>
              <a:t>‹#›</a:t>
            </a:fld>
            <a:endParaRPr lang="en-IN"/>
          </a:p>
        </p:txBody>
      </p:sp>
    </p:spTree>
    <p:extLst>
      <p:ext uri="{BB962C8B-B14F-4D97-AF65-F5344CB8AC3E}">
        <p14:creationId xmlns:p14="http://schemas.microsoft.com/office/powerpoint/2010/main" val="1044760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DF29C-ACFE-C74D-F2B6-C7E427D674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5D74BBE-728B-3FA9-BCEF-FBF3A7527E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4391E6-F453-F0F4-5392-790331D1F673}"/>
              </a:ext>
            </a:extLst>
          </p:cNvPr>
          <p:cNvSpPr>
            <a:spLocks noGrp="1"/>
          </p:cNvSpPr>
          <p:nvPr>
            <p:ph type="dt" sz="half" idx="10"/>
          </p:nvPr>
        </p:nvSpPr>
        <p:spPr/>
        <p:txBody>
          <a:bodyPr/>
          <a:lstStyle/>
          <a:p>
            <a:fld id="{485B7779-62A2-4AA3-B0DF-31327AFBE461}" type="datetime1">
              <a:rPr lang="en-IN" smtClean="0"/>
              <a:t>26-03-2024</a:t>
            </a:fld>
            <a:endParaRPr lang="en-IN"/>
          </a:p>
        </p:txBody>
      </p:sp>
      <p:sp>
        <p:nvSpPr>
          <p:cNvPr id="5" name="Footer Placeholder 4">
            <a:extLst>
              <a:ext uri="{FF2B5EF4-FFF2-40B4-BE49-F238E27FC236}">
                <a16:creationId xmlns:a16="http://schemas.microsoft.com/office/drawing/2014/main" id="{4059D591-824A-73DD-633D-5AAFFBCAA9E4}"/>
              </a:ext>
            </a:extLst>
          </p:cNvPr>
          <p:cNvSpPr>
            <a:spLocks noGrp="1"/>
          </p:cNvSpPr>
          <p:nvPr>
            <p:ph type="ftr" sz="quarter" idx="11"/>
          </p:nvPr>
        </p:nvSpPr>
        <p:spPr/>
        <p:txBody>
          <a:bodyPr/>
          <a:lstStyle/>
          <a:p>
            <a:r>
              <a:rPr lang="en-IN"/>
              <a:t>Mini Project – First  Review</a:t>
            </a:r>
          </a:p>
        </p:txBody>
      </p:sp>
      <p:sp>
        <p:nvSpPr>
          <p:cNvPr id="6" name="Slide Number Placeholder 5">
            <a:extLst>
              <a:ext uri="{FF2B5EF4-FFF2-40B4-BE49-F238E27FC236}">
                <a16:creationId xmlns:a16="http://schemas.microsoft.com/office/drawing/2014/main" id="{15606C3C-D0EC-8D26-D333-21684BF1994C}"/>
              </a:ext>
            </a:extLst>
          </p:cNvPr>
          <p:cNvSpPr>
            <a:spLocks noGrp="1"/>
          </p:cNvSpPr>
          <p:nvPr>
            <p:ph type="sldNum" sz="quarter" idx="12"/>
          </p:nvPr>
        </p:nvSpPr>
        <p:spPr/>
        <p:txBody>
          <a:bodyPr/>
          <a:lstStyle/>
          <a:p>
            <a:fld id="{D27B8FD1-8FDE-438C-B73C-9DA2464FEE45}" type="slidenum">
              <a:rPr lang="en-IN" smtClean="0"/>
              <a:t>‹#›</a:t>
            </a:fld>
            <a:endParaRPr lang="en-IN"/>
          </a:p>
        </p:txBody>
      </p:sp>
    </p:spTree>
    <p:extLst>
      <p:ext uri="{BB962C8B-B14F-4D97-AF65-F5344CB8AC3E}">
        <p14:creationId xmlns:p14="http://schemas.microsoft.com/office/powerpoint/2010/main" val="1716526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AEBE8-6298-85B3-F72F-967541D7CFD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D6D47DA-0F8A-6A57-D6D2-D139010EBD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090AEC8-1DC2-3E2B-18A5-804A4F7331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7AE9D9E-946E-5BE3-B66C-C18F10F12F9B}"/>
              </a:ext>
            </a:extLst>
          </p:cNvPr>
          <p:cNvSpPr>
            <a:spLocks noGrp="1"/>
          </p:cNvSpPr>
          <p:nvPr>
            <p:ph type="dt" sz="half" idx="10"/>
          </p:nvPr>
        </p:nvSpPr>
        <p:spPr/>
        <p:txBody>
          <a:bodyPr/>
          <a:lstStyle/>
          <a:p>
            <a:fld id="{9453B0BA-63C9-4C72-A637-B7F7A15A697E}" type="datetime1">
              <a:rPr lang="en-IN" smtClean="0"/>
              <a:t>26-03-2024</a:t>
            </a:fld>
            <a:endParaRPr lang="en-IN"/>
          </a:p>
        </p:txBody>
      </p:sp>
      <p:sp>
        <p:nvSpPr>
          <p:cNvPr id="6" name="Footer Placeholder 5">
            <a:extLst>
              <a:ext uri="{FF2B5EF4-FFF2-40B4-BE49-F238E27FC236}">
                <a16:creationId xmlns:a16="http://schemas.microsoft.com/office/drawing/2014/main" id="{78DA8194-65CA-57B5-06EF-B72DCD3E8C86}"/>
              </a:ext>
            </a:extLst>
          </p:cNvPr>
          <p:cNvSpPr>
            <a:spLocks noGrp="1"/>
          </p:cNvSpPr>
          <p:nvPr>
            <p:ph type="ftr" sz="quarter" idx="11"/>
          </p:nvPr>
        </p:nvSpPr>
        <p:spPr/>
        <p:txBody>
          <a:bodyPr/>
          <a:lstStyle/>
          <a:p>
            <a:r>
              <a:rPr lang="en-IN"/>
              <a:t>Mini Project – First  Review</a:t>
            </a:r>
          </a:p>
        </p:txBody>
      </p:sp>
      <p:sp>
        <p:nvSpPr>
          <p:cNvPr id="7" name="Slide Number Placeholder 6">
            <a:extLst>
              <a:ext uri="{FF2B5EF4-FFF2-40B4-BE49-F238E27FC236}">
                <a16:creationId xmlns:a16="http://schemas.microsoft.com/office/drawing/2014/main" id="{AAD80CE5-676B-F49E-CE83-3F9920A53DC1}"/>
              </a:ext>
            </a:extLst>
          </p:cNvPr>
          <p:cNvSpPr>
            <a:spLocks noGrp="1"/>
          </p:cNvSpPr>
          <p:nvPr>
            <p:ph type="sldNum" sz="quarter" idx="12"/>
          </p:nvPr>
        </p:nvSpPr>
        <p:spPr/>
        <p:txBody>
          <a:bodyPr/>
          <a:lstStyle/>
          <a:p>
            <a:fld id="{D27B8FD1-8FDE-438C-B73C-9DA2464FEE45}" type="slidenum">
              <a:rPr lang="en-IN" smtClean="0"/>
              <a:t>‹#›</a:t>
            </a:fld>
            <a:endParaRPr lang="en-IN"/>
          </a:p>
        </p:txBody>
      </p:sp>
    </p:spTree>
    <p:extLst>
      <p:ext uri="{BB962C8B-B14F-4D97-AF65-F5344CB8AC3E}">
        <p14:creationId xmlns:p14="http://schemas.microsoft.com/office/powerpoint/2010/main" val="3957460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D64AE-11D3-B207-9A69-BC23394E0B3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35DEC60-0076-2F01-0B3C-04C1B08F05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91A0CC-9DF4-9B82-6AD8-3A96B3B52D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1BCFA19-C56C-1755-F814-956AD964F8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813C4A-3E1B-9C43-402B-41E5D1B36E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A7D0201-BE39-A20E-3D61-8D1EC80820A2}"/>
              </a:ext>
            </a:extLst>
          </p:cNvPr>
          <p:cNvSpPr>
            <a:spLocks noGrp="1"/>
          </p:cNvSpPr>
          <p:nvPr>
            <p:ph type="dt" sz="half" idx="10"/>
          </p:nvPr>
        </p:nvSpPr>
        <p:spPr/>
        <p:txBody>
          <a:bodyPr/>
          <a:lstStyle/>
          <a:p>
            <a:fld id="{EE401F0A-3865-41E0-A139-99F42A2FD2AF}" type="datetime1">
              <a:rPr lang="en-IN" smtClean="0"/>
              <a:t>26-03-2024</a:t>
            </a:fld>
            <a:endParaRPr lang="en-IN"/>
          </a:p>
        </p:txBody>
      </p:sp>
      <p:sp>
        <p:nvSpPr>
          <p:cNvPr id="8" name="Footer Placeholder 7">
            <a:extLst>
              <a:ext uri="{FF2B5EF4-FFF2-40B4-BE49-F238E27FC236}">
                <a16:creationId xmlns:a16="http://schemas.microsoft.com/office/drawing/2014/main" id="{69685CC2-F1F4-5937-8540-B464F9857289}"/>
              </a:ext>
            </a:extLst>
          </p:cNvPr>
          <p:cNvSpPr>
            <a:spLocks noGrp="1"/>
          </p:cNvSpPr>
          <p:nvPr>
            <p:ph type="ftr" sz="quarter" idx="11"/>
          </p:nvPr>
        </p:nvSpPr>
        <p:spPr/>
        <p:txBody>
          <a:bodyPr/>
          <a:lstStyle/>
          <a:p>
            <a:r>
              <a:rPr lang="en-IN"/>
              <a:t>Mini Project – First  Review</a:t>
            </a:r>
          </a:p>
        </p:txBody>
      </p:sp>
      <p:sp>
        <p:nvSpPr>
          <p:cNvPr id="9" name="Slide Number Placeholder 8">
            <a:extLst>
              <a:ext uri="{FF2B5EF4-FFF2-40B4-BE49-F238E27FC236}">
                <a16:creationId xmlns:a16="http://schemas.microsoft.com/office/drawing/2014/main" id="{C3A5E4E1-DE43-F007-C63E-F716A0368C86}"/>
              </a:ext>
            </a:extLst>
          </p:cNvPr>
          <p:cNvSpPr>
            <a:spLocks noGrp="1"/>
          </p:cNvSpPr>
          <p:nvPr>
            <p:ph type="sldNum" sz="quarter" idx="12"/>
          </p:nvPr>
        </p:nvSpPr>
        <p:spPr/>
        <p:txBody>
          <a:bodyPr/>
          <a:lstStyle/>
          <a:p>
            <a:fld id="{D27B8FD1-8FDE-438C-B73C-9DA2464FEE45}" type="slidenum">
              <a:rPr lang="en-IN" smtClean="0"/>
              <a:t>‹#›</a:t>
            </a:fld>
            <a:endParaRPr lang="en-IN"/>
          </a:p>
        </p:txBody>
      </p:sp>
    </p:spTree>
    <p:extLst>
      <p:ext uri="{BB962C8B-B14F-4D97-AF65-F5344CB8AC3E}">
        <p14:creationId xmlns:p14="http://schemas.microsoft.com/office/powerpoint/2010/main" val="589612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32046-44D9-255F-1A89-2484CCCFA7C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D258ED3-09A9-5604-921D-46E0E1B29DB9}"/>
              </a:ext>
            </a:extLst>
          </p:cNvPr>
          <p:cNvSpPr>
            <a:spLocks noGrp="1"/>
          </p:cNvSpPr>
          <p:nvPr>
            <p:ph type="dt" sz="half" idx="10"/>
          </p:nvPr>
        </p:nvSpPr>
        <p:spPr/>
        <p:txBody>
          <a:bodyPr/>
          <a:lstStyle/>
          <a:p>
            <a:fld id="{E739A4A7-DC7B-48E6-B417-0C7C7CDDC797}" type="datetime1">
              <a:rPr lang="en-IN" smtClean="0"/>
              <a:t>26-03-2024</a:t>
            </a:fld>
            <a:endParaRPr lang="en-IN"/>
          </a:p>
        </p:txBody>
      </p:sp>
      <p:sp>
        <p:nvSpPr>
          <p:cNvPr id="4" name="Footer Placeholder 3">
            <a:extLst>
              <a:ext uri="{FF2B5EF4-FFF2-40B4-BE49-F238E27FC236}">
                <a16:creationId xmlns:a16="http://schemas.microsoft.com/office/drawing/2014/main" id="{740444D6-0F2A-2E8B-56E4-F51AA53D625C}"/>
              </a:ext>
            </a:extLst>
          </p:cNvPr>
          <p:cNvSpPr>
            <a:spLocks noGrp="1"/>
          </p:cNvSpPr>
          <p:nvPr>
            <p:ph type="ftr" sz="quarter" idx="11"/>
          </p:nvPr>
        </p:nvSpPr>
        <p:spPr/>
        <p:txBody>
          <a:bodyPr/>
          <a:lstStyle/>
          <a:p>
            <a:r>
              <a:rPr lang="en-IN"/>
              <a:t>Mini Project – First  Review</a:t>
            </a:r>
          </a:p>
        </p:txBody>
      </p:sp>
      <p:sp>
        <p:nvSpPr>
          <p:cNvPr id="5" name="Slide Number Placeholder 4">
            <a:extLst>
              <a:ext uri="{FF2B5EF4-FFF2-40B4-BE49-F238E27FC236}">
                <a16:creationId xmlns:a16="http://schemas.microsoft.com/office/drawing/2014/main" id="{809BA44A-E064-828F-8E74-67BAEE2C52CD}"/>
              </a:ext>
            </a:extLst>
          </p:cNvPr>
          <p:cNvSpPr>
            <a:spLocks noGrp="1"/>
          </p:cNvSpPr>
          <p:nvPr>
            <p:ph type="sldNum" sz="quarter" idx="12"/>
          </p:nvPr>
        </p:nvSpPr>
        <p:spPr/>
        <p:txBody>
          <a:bodyPr/>
          <a:lstStyle/>
          <a:p>
            <a:fld id="{D27B8FD1-8FDE-438C-B73C-9DA2464FEE45}" type="slidenum">
              <a:rPr lang="en-IN" smtClean="0"/>
              <a:t>‹#›</a:t>
            </a:fld>
            <a:endParaRPr lang="en-IN"/>
          </a:p>
        </p:txBody>
      </p:sp>
    </p:spTree>
    <p:extLst>
      <p:ext uri="{BB962C8B-B14F-4D97-AF65-F5344CB8AC3E}">
        <p14:creationId xmlns:p14="http://schemas.microsoft.com/office/powerpoint/2010/main" val="3450412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DC3FC3-7373-35BB-B9F7-DEC469EF199C}"/>
              </a:ext>
            </a:extLst>
          </p:cNvPr>
          <p:cNvSpPr>
            <a:spLocks noGrp="1"/>
          </p:cNvSpPr>
          <p:nvPr>
            <p:ph type="dt" sz="half" idx="10"/>
          </p:nvPr>
        </p:nvSpPr>
        <p:spPr/>
        <p:txBody>
          <a:bodyPr/>
          <a:lstStyle/>
          <a:p>
            <a:fld id="{5B1ABFE4-ED25-421C-B343-903B5A54B2B7}" type="datetime1">
              <a:rPr lang="en-IN" smtClean="0"/>
              <a:t>26-03-2024</a:t>
            </a:fld>
            <a:endParaRPr lang="en-IN"/>
          </a:p>
        </p:txBody>
      </p:sp>
      <p:sp>
        <p:nvSpPr>
          <p:cNvPr id="3" name="Footer Placeholder 2">
            <a:extLst>
              <a:ext uri="{FF2B5EF4-FFF2-40B4-BE49-F238E27FC236}">
                <a16:creationId xmlns:a16="http://schemas.microsoft.com/office/drawing/2014/main" id="{37E0AEDF-F41A-DAC9-5CCF-3F0CF4E5F181}"/>
              </a:ext>
            </a:extLst>
          </p:cNvPr>
          <p:cNvSpPr>
            <a:spLocks noGrp="1"/>
          </p:cNvSpPr>
          <p:nvPr>
            <p:ph type="ftr" sz="quarter" idx="11"/>
          </p:nvPr>
        </p:nvSpPr>
        <p:spPr/>
        <p:txBody>
          <a:bodyPr/>
          <a:lstStyle/>
          <a:p>
            <a:r>
              <a:rPr lang="en-IN"/>
              <a:t>Mini Project – First  Review</a:t>
            </a:r>
          </a:p>
        </p:txBody>
      </p:sp>
      <p:sp>
        <p:nvSpPr>
          <p:cNvPr id="4" name="Slide Number Placeholder 3">
            <a:extLst>
              <a:ext uri="{FF2B5EF4-FFF2-40B4-BE49-F238E27FC236}">
                <a16:creationId xmlns:a16="http://schemas.microsoft.com/office/drawing/2014/main" id="{B9DB1A16-C708-BA45-6C13-89072522D0D8}"/>
              </a:ext>
            </a:extLst>
          </p:cNvPr>
          <p:cNvSpPr>
            <a:spLocks noGrp="1"/>
          </p:cNvSpPr>
          <p:nvPr>
            <p:ph type="sldNum" sz="quarter" idx="12"/>
          </p:nvPr>
        </p:nvSpPr>
        <p:spPr/>
        <p:txBody>
          <a:bodyPr/>
          <a:lstStyle/>
          <a:p>
            <a:fld id="{D27B8FD1-8FDE-438C-B73C-9DA2464FEE45}" type="slidenum">
              <a:rPr lang="en-IN" smtClean="0"/>
              <a:t>‹#›</a:t>
            </a:fld>
            <a:endParaRPr lang="en-IN"/>
          </a:p>
        </p:txBody>
      </p:sp>
    </p:spTree>
    <p:extLst>
      <p:ext uri="{BB962C8B-B14F-4D97-AF65-F5344CB8AC3E}">
        <p14:creationId xmlns:p14="http://schemas.microsoft.com/office/powerpoint/2010/main" val="1333833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604E9-DCE1-4764-5522-E947DE54AA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723F225-7EB3-616A-B8C5-AAB5B9773A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75984D5-7F6F-8397-3653-3C18ED09F0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F629D9-E377-850F-9022-0C859FD7BEA3}"/>
              </a:ext>
            </a:extLst>
          </p:cNvPr>
          <p:cNvSpPr>
            <a:spLocks noGrp="1"/>
          </p:cNvSpPr>
          <p:nvPr>
            <p:ph type="dt" sz="half" idx="10"/>
          </p:nvPr>
        </p:nvSpPr>
        <p:spPr/>
        <p:txBody>
          <a:bodyPr/>
          <a:lstStyle/>
          <a:p>
            <a:fld id="{1EB57940-8C19-4584-9E5F-BE0EBCE866AD}" type="datetime1">
              <a:rPr lang="en-IN" smtClean="0"/>
              <a:t>26-03-2024</a:t>
            </a:fld>
            <a:endParaRPr lang="en-IN"/>
          </a:p>
        </p:txBody>
      </p:sp>
      <p:sp>
        <p:nvSpPr>
          <p:cNvPr id="6" name="Footer Placeholder 5">
            <a:extLst>
              <a:ext uri="{FF2B5EF4-FFF2-40B4-BE49-F238E27FC236}">
                <a16:creationId xmlns:a16="http://schemas.microsoft.com/office/drawing/2014/main" id="{FCED0722-EBCB-11DE-B88A-2C6C66354A12}"/>
              </a:ext>
            </a:extLst>
          </p:cNvPr>
          <p:cNvSpPr>
            <a:spLocks noGrp="1"/>
          </p:cNvSpPr>
          <p:nvPr>
            <p:ph type="ftr" sz="quarter" idx="11"/>
          </p:nvPr>
        </p:nvSpPr>
        <p:spPr/>
        <p:txBody>
          <a:bodyPr/>
          <a:lstStyle/>
          <a:p>
            <a:r>
              <a:rPr lang="en-IN"/>
              <a:t>Mini Project – First  Review</a:t>
            </a:r>
          </a:p>
        </p:txBody>
      </p:sp>
      <p:sp>
        <p:nvSpPr>
          <p:cNvPr id="7" name="Slide Number Placeholder 6">
            <a:extLst>
              <a:ext uri="{FF2B5EF4-FFF2-40B4-BE49-F238E27FC236}">
                <a16:creationId xmlns:a16="http://schemas.microsoft.com/office/drawing/2014/main" id="{FE3352D6-E36F-7E20-8D70-7297F2775866}"/>
              </a:ext>
            </a:extLst>
          </p:cNvPr>
          <p:cNvSpPr>
            <a:spLocks noGrp="1"/>
          </p:cNvSpPr>
          <p:nvPr>
            <p:ph type="sldNum" sz="quarter" idx="12"/>
          </p:nvPr>
        </p:nvSpPr>
        <p:spPr/>
        <p:txBody>
          <a:bodyPr/>
          <a:lstStyle/>
          <a:p>
            <a:fld id="{D27B8FD1-8FDE-438C-B73C-9DA2464FEE45}" type="slidenum">
              <a:rPr lang="en-IN" smtClean="0"/>
              <a:t>‹#›</a:t>
            </a:fld>
            <a:endParaRPr lang="en-IN"/>
          </a:p>
        </p:txBody>
      </p:sp>
    </p:spTree>
    <p:extLst>
      <p:ext uri="{BB962C8B-B14F-4D97-AF65-F5344CB8AC3E}">
        <p14:creationId xmlns:p14="http://schemas.microsoft.com/office/powerpoint/2010/main" val="85758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790F3-3D8A-8D3F-ECB5-D0B3BDAD5F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6355C86-40EB-6C02-402A-98501E980A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2702FC9-913A-1677-9320-41585570BC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58042F-A8E7-2D05-0D37-0DB1860E2D2A}"/>
              </a:ext>
            </a:extLst>
          </p:cNvPr>
          <p:cNvSpPr>
            <a:spLocks noGrp="1"/>
          </p:cNvSpPr>
          <p:nvPr>
            <p:ph type="dt" sz="half" idx="10"/>
          </p:nvPr>
        </p:nvSpPr>
        <p:spPr/>
        <p:txBody>
          <a:bodyPr/>
          <a:lstStyle/>
          <a:p>
            <a:fld id="{CEAA0C91-CF66-4A9B-8A27-C32BB9D5CBA1}" type="datetime1">
              <a:rPr lang="en-IN" smtClean="0"/>
              <a:t>26-03-2024</a:t>
            </a:fld>
            <a:endParaRPr lang="en-IN"/>
          </a:p>
        </p:txBody>
      </p:sp>
      <p:sp>
        <p:nvSpPr>
          <p:cNvPr id="6" name="Footer Placeholder 5">
            <a:extLst>
              <a:ext uri="{FF2B5EF4-FFF2-40B4-BE49-F238E27FC236}">
                <a16:creationId xmlns:a16="http://schemas.microsoft.com/office/drawing/2014/main" id="{5BD0158A-FAE1-A872-DA04-212A0C4FDC6C}"/>
              </a:ext>
            </a:extLst>
          </p:cNvPr>
          <p:cNvSpPr>
            <a:spLocks noGrp="1"/>
          </p:cNvSpPr>
          <p:nvPr>
            <p:ph type="ftr" sz="quarter" idx="11"/>
          </p:nvPr>
        </p:nvSpPr>
        <p:spPr/>
        <p:txBody>
          <a:bodyPr/>
          <a:lstStyle/>
          <a:p>
            <a:r>
              <a:rPr lang="en-IN"/>
              <a:t>Mini Project – First  Review</a:t>
            </a:r>
          </a:p>
        </p:txBody>
      </p:sp>
      <p:sp>
        <p:nvSpPr>
          <p:cNvPr id="7" name="Slide Number Placeholder 6">
            <a:extLst>
              <a:ext uri="{FF2B5EF4-FFF2-40B4-BE49-F238E27FC236}">
                <a16:creationId xmlns:a16="http://schemas.microsoft.com/office/drawing/2014/main" id="{60BF9CD1-9564-7E22-A65D-3BD36395C44A}"/>
              </a:ext>
            </a:extLst>
          </p:cNvPr>
          <p:cNvSpPr>
            <a:spLocks noGrp="1"/>
          </p:cNvSpPr>
          <p:nvPr>
            <p:ph type="sldNum" sz="quarter" idx="12"/>
          </p:nvPr>
        </p:nvSpPr>
        <p:spPr/>
        <p:txBody>
          <a:bodyPr/>
          <a:lstStyle/>
          <a:p>
            <a:fld id="{D27B8FD1-8FDE-438C-B73C-9DA2464FEE45}" type="slidenum">
              <a:rPr lang="en-IN" smtClean="0"/>
              <a:t>‹#›</a:t>
            </a:fld>
            <a:endParaRPr lang="en-IN"/>
          </a:p>
        </p:txBody>
      </p:sp>
    </p:spTree>
    <p:extLst>
      <p:ext uri="{BB962C8B-B14F-4D97-AF65-F5344CB8AC3E}">
        <p14:creationId xmlns:p14="http://schemas.microsoft.com/office/powerpoint/2010/main" val="2589122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E951F6-BD85-BA80-E795-8C25875EA3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B8CDC53-D09F-C635-09E7-F822645026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50C73B-6DDD-8A8B-55F7-A26F0C0E44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0F33A7-312C-4AD7-A2E4-294725917CE1}" type="datetime1">
              <a:rPr lang="en-IN" smtClean="0"/>
              <a:t>26-03-2024</a:t>
            </a:fld>
            <a:endParaRPr lang="en-IN"/>
          </a:p>
        </p:txBody>
      </p:sp>
      <p:sp>
        <p:nvSpPr>
          <p:cNvPr id="5" name="Footer Placeholder 4">
            <a:extLst>
              <a:ext uri="{FF2B5EF4-FFF2-40B4-BE49-F238E27FC236}">
                <a16:creationId xmlns:a16="http://schemas.microsoft.com/office/drawing/2014/main" id="{F170A885-13F0-6C25-9FE2-6531B361C7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Mini Project – First  Review</a:t>
            </a:r>
          </a:p>
        </p:txBody>
      </p:sp>
      <p:sp>
        <p:nvSpPr>
          <p:cNvPr id="6" name="Slide Number Placeholder 5">
            <a:extLst>
              <a:ext uri="{FF2B5EF4-FFF2-40B4-BE49-F238E27FC236}">
                <a16:creationId xmlns:a16="http://schemas.microsoft.com/office/drawing/2014/main" id="{9F542571-B6CF-D8F0-EB67-FA19986699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7B8FD1-8FDE-438C-B73C-9DA2464FEE45}" type="slidenum">
              <a:rPr lang="en-IN" smtClean="0"/>
              <a:t>‹#›</a:t>
            </a:fld>
            <a:endParaRPr lang="en-IN"/>
          </a:p>
        </p:txBody>
      </p:sp>
    </p:spTree>
    <p:extLst>
      <p:ext uri="{BB962C8B-B14F-4D97-AF65-F5344CB8AC3E}">
        <p14:creationId xmlns:p14="http://schemas.microsoft.com/office/powerpoint/2010/main" val="36135261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ieeexplore.ieee.org/author/37088959683" TargetMode="External"/><Relationship Id="rId2" Type="http://schemas.openxmlformats.org/officeDocument/2006/relationships/hyperlink" Target="https://ieeexplore.ieee.org/author/37086866295" TargetMode="External"/><Relationship Id="rId1" Type="http://schemas.openxmlformats.org/officeDocument/2006/relationships/slideLayout" Target="../slideLayouts/slideLayout2.xml"/><Relationship Id="rId5" Type="http://schemas.openxmlformats.org/officeDocument/2006/relationships/hyperlink" Target="https://ieeexplore.ieee.org/author/37089920969" TargetMode="External"/><Relationship Id="rId4" Type="http://schemas.openxmlformats.org/officeDocument/2006/relationships/hyperlink" Target="https://ieeexplore.ieee.org/author/37089708009"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0CD80-5CB2-8617-9C21-94CEAE09EA0D}"/>
              </a:ext>
            </a:extLst>
          </p:cNvPr>
          <p:cNvSpPr>
            <a:spLocks noGrp="1"/>
          </p:cNvSpPr>
          <p:nvPr>
            <p:ph type="ctrTitle"/>
          </p:nvPr>
        </p:nvSpPr>
        <p:spPr>
          <a:xfrm>
            <a:off x="1524000" y="1908330"/>
            <a:ext cx="9144000" cy="1189550"/>
          </a:xfrm>
        </p:spPr>
        <p:txBody>
          <a:bodyPr>
            <a:normAutofit/>
          </a:bodyPr>
          <a:lstStyle/>
          <a:p>
            <a:r>
              <a:rPr lang="en-US" sz="4000" b="1" dirty="0"/>
              <a:t>SMART MONITORING SYSTEM FOR SEWAGE WORKERS SAFETY</a:t>
            </a:r>
            <a:endParaRPr lang="en-IN" sz="4000" b="1" dirty="0"/>
          </a:p>
        </p:txBody>
      </p:sp>
      <p:sp>
        <p:nvSpPr>
          <p:cNvPr id="3" name="Subtitle 2">
            <a:extLst>
              <a:ext uri="{FF2B5EF4-FFF2-40B4-BE49-F238E27FC236}">
                <a16:creationId xmlns:a16="http://schemas.microsoft.com/office/drawing/2014/main" id="{C5BE9892-70C4-1681-63B0-AA3EA45976ED}"/>
              </a:ext>
            </a:extLst>
          </p:cNvPr>
          <p:cNvSpPr>
            <a:spLocks noGrp="1"/>
          </p:cNvSpPr>
          <p:nvPr>
            <p:ph type="subTitle" idx="1"/>
          </p:nvPr>
        </p:nvSpPr>
        <p:spPr>
          <a:xfrm>
            <a:off x="754912" y="3602038"/>
            <a:ext cx="11275123" cy="1655762"/>
          </a:xfrm>
        </p:spPr>
        <p:txBody>
          <a:bodyPr>
            <a:normAutofit fontScale="92500" lnSpcReduction="10000"/>
          </a:bodyPr>
          <a:lstStyle/>
          <a:p>
            <a:pPr algn="l"/>
            <a:r>
              <a:rPr lang="en-US" dirty="0"/>
              <a:t>Batch Members:					            Supervisor: </a:t>
            </a:r>
          </a:p>
          <a:p>
            <a:pPr marL="457200" indent="-457200" algn="l">
              <a:buAutoNum type="arabicPeriod"/>
            </a:pPr>
            <a:r>
              <a:rPr lang="en-US" dirty="0"/>
              <a:t>Reg No: 727721EUEC008 </a:t>
            </a:r>
            <a:r>
              <a:rPr lang="en-US" dirty="0" err="1"/>
              <a:t>Name:AMIRTHA</a:t>
            </a:r>
            <a:r>
              <a:rPr lang="en-US" dirty="0"/>
              <a:t> R                     </a:t>
            </a:r>
            <a:r>
              <a:rPr lang="en-US" dirty="0" err="1"/>
              <a:t>Ms.VANITHA</a:t>
            </a:r>
            <a:r>
              <a:rPr lang="en-US" dirty="0"/>
              <a:t> U ,</a:t>
            </a:r>
            <a:r>
              <a:rPr lang="en-US" dirty="0" err="1"/>
              <a:t>Mtech</a:t>
            </a:r>
            <a:r>
              <a:rPr lang="en-US" dirty="0"/>
              <a:t>.,PhD</a:t>
            </a:r>
          </a:p>
          <a:p>
            <a:pPr marL="457200" indent="-457200" algn="l">
              <a:buAutoNum type="arabicPeriod"/>
            </a:pPr>
            <a:r>
              <a:rPr lang="en-US" dirty="0"/>
              <a:t>Reg No: 727721EUEC017 </a:t>
            </a:r>
            <a:r>
              <a:rPr lang="en-US" dirty="0" err="1"/>
              <a:t>Name:DEEPAKARTHIKA</a:t>
            </a:r>
            <a:r>
              <a:rPr lang="en-US" dirty="0"/>
              <a:t> M</a:t>
            </a:r>
          </a:p>
          <a:p>
            <a:pPr marL="457200" indent="-457200" algn="l">
              <a:buAutoNum type="arabicPeriod"/>
            </a:pPr>
            <a:r>
              <a:rPr lang="en-US" dirty="0"/>
              <a:t>Reg No: 727721EUEC035 </a:t>
            </a:r>
            <a:r>
              <a:rPr lang="en-US" dirty="0" err="1"/>
              <a:t>Name:GOKULMATHI</a:t>
            </a:r>
            <a:r>
              <a:rPr lang="en-US" dirty="0"/>
              <a:t> P</a:t>
            </a:r>
          </a:p>
          <a:p>
            <a:pPr algn="l"/>
            <a:endParaRPr lang="en-IN" dirty="0"/>
          </a:p>
        </p:txBody>
      </p:sp>
      <p:pic>
        <p:nvPicPr>
          <p:cNvPr id="1026" name="Picture 2" descr="College Logo">
            <a:extLst>
              <a:ext uri="{FF2B5EF4-FFF2-40B4-BE49-F238E27FC236}">
                <a16:creationId xmlns:a16="http://schemas.microsoft.com/office/drawing/2014/main" id="{8EC7D9CD-8CD3-A215-5695-23079765BC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598" y="448800"/>
            <a:ext cx="927520" cy="917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FE4A929F-4C38-4CA5-5334-385405022F0A}"/>
              </a:ext>
            </a:extLst>
          </p:cNvPr>
          <p:cNvSpPr txBox="1"/>
          <p:nvPr/>
        </p:nvSpPr>
        <p:spPr>
          <a:xfrm>
            <a:off x="1976284" y="375060"/>
            <a:ext cx="8883598" cy="954107"/>
          </a:xfrm>
          <a:prstGeom prst="rect">
            <a:avLst/>
          </a:prstGeom>
          <a:noFill/>
        </p:spPr>
        <p:txBody>
          <a:bodyPr wrap="square">
            <a:spAutoFit/>
          </a:bodyPr>
          <a:lstStyle/>
          <a:p>
            <a:pPr algn="ct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SRI KRISHNA COLLEGE OF ENGINEERING AND TECHNOLOGY, COIMBATORE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BF8B8E8A-AB4A-B6AC-7D1C-28728B4AEA05}"/>
              </a:ext>
            </a:extLst>
          </p:cNvPr>
          <p:cNvSpPr txBox="1"/>
          <p:nvPr/>
        </p:nvSpPr>
        <p:spPr>
          <a:xfrm>
            <a:off x="0" y="1244012"/>
            <a:ext cx="12191999" cy="385362"/>
          </a:xfrm>
          <a:prstGeom prst="rect">
            <a:avLst/>
          </a:prstGeom>
          <a:noFill/>
        </p:spPr>
        <p:txBody>
          <a:bodyPr wrap="square">
            <a:spAutoFit/>
          </a:bodyPr>
          <a:lstStyle/>
          <a:p>
            <a:pPr algn="ctr">
              <a:lnSpc>
                <a:spcPct val="115000"/>
              </a:lnSpc>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DEPARTMENT OF ELECTRONICS &amp; COMMUNICATION ENGINEERING</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 name="Slide Number Placeholder 9">
            <a:extLst>
              <a:ext uri="{FF2B5EF4-FFF2-40B4-BE49-F238E27FC236}">
                <a16:creationId xmlns:a16="http://schemas.microsoft.com/office/drawing/2014/main" id="{6572F6AF-56D7-614E-7119-068287AF51C7}"/>
              </a:ext>
            </a:extLst>
          </p:cNvPr>
          <p:cNvSpPr>
            <a:spLocks noGrp="1"/>
          </p:cNvSpPr>
          <p:nvPr>
            <p:ph type="sldNum" sz="quarter" idx="12"/>
          </p:nvPr>
        </p:nvSpPr>
        <p:spPr/>
        <p:txBody>
          <a:bodyPr/>
          <a:lstStyle/>
          <a:p>
            <a:fld id="{D27B8FD1-8FDE-438C-B73C-9DA2464FEE45}" type="slidenum">
              <a:rPr lang="en-IN" smtClean="0"/>
              <a:pPr/>
              <a:t>1</a:t>
            </a:fld>
            <a:endParaRPr lang="en-IN"/>
          </a:p>
        </p:txBody>
      </p:sp>
      <p:pic>
        <p:nvPicPr>
          <p:cNvPr id="12" name="Picture 11">
            <a:extLst>
              <a:ext uri="{FF2B5EF4-FFF2-40B4-BE49-F238E27FC236}">
                <a16:creationId xmlns:a16="http://schemas.microsoft.com/office/drawing/2014/main" id="{72042FD8-AF0F-C1FB-C6BB-A217D77C22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0" y="370281"/>
            <a:ext cx="1362035" cy="1189550"/>
          </a:xfrm>
          <a:prstGeom prst="rect">
            <a:avLst/>
          </a:prstGeom>
        </p:spPr>
      </p:pic>
    </p:spTree>
    <p:extLst>
      <p:ext uri="{BB962C8B-B14F-4D97-AF65-F5344CB8AC3E}">
        <p14:creationId xmlns:p14="http://schemas.microsoft.com/office/powerpoint/2010/main" val="323246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78246-0C1C-6A0C-9716-829BC4B68727}"/>
              </a:ext>
            </a:extLst>
          </p:cNvPr>
          <p:cNvSpPr>
            <a:spLocks noGrp="1"/>
          </p:cNvSpPr>
          <p:nvPr>
            <p:ph type="title"/>
          </p:nvPr>
        </p:nvSpPr>
        <p:spPr/>
        <p:txBody>
          <a:bodyPr/>
          <a:lstStyle/>
          <a:p>
            <a:r>
              <a:rPr lang="en-US" dirty="0"/>
              <a:t>Block Diagram</a:t>
            </a:r>
            <a:endParaRPr lang="en-IN" dirty="0"/>
          </a:p>
        </p:txBody>
      </p:sp>
      <p:pic>
        <p:nvPicPr>
          <p:cNvPr id="8" name="Content Placeholder 7">
            <a:extLst>
              <a:ext uri="{FF2B5EF4-FFF2-40B4-BE49-F238E27FC236}">
                <a16:creationId xmlns:a16="http://schemas.microsoft.com/office/drawing/2014/main" id="{9A9F0F3D-43D1-6929-7C5D-D9104FCD5315}"/>
              </a:ext>
            </a:extLst>
          </p:cNvPr>
          <p:cNvPicPr>
            <a:picLocks noGrp="1" noChangeAspect="1"/>
          </p:cNvPicPr>
          <p:nvPr>
            <p:ph idx="1"/>
          </p:nvPr>
        </p:nvPicPr>
        <p:blipFill>
          <a:blip r:embed="rId2"/>
          <a:stretch>
            <a:fillRect/>
          </a:stretch>
        </p:blipFill>
        <p:spPr>
          <a:xfrm>
            <a:off x="2764465" y="1446026"/>
            <a:ext cx="7378995" cy="4529469"/>
          </a:xfrm>
        </p:spPr>
      </p:pic>
      <p:sp>
        <p:nvSpPr>
          <p:cNvPr id="6" name="Slide Number Placeholder 5">
            <a:extLst>
              <a:ext uri="{FF2B5EF4-FFF2-40B4-BE49-F238E27FC236}">
                <a16:creationId xmlns:a16="http://schemas.microsoft.com/office/drawing/2014/main" id="{895AC34D-2872-1B1B-8508-FC4829EA59ED}"/>
              </a:ext>
            </a:extLst>
          </p:cNvPr>
          <p:cNvSpPr>
            <a:spLocks noGrp="1"/>
          </p:cNvSpPr>
          <p:nvPr>
            <p:ph type="sldNum" sz="quarter" idx="12"/>
          </p:nvPr>
        </p:nvSpPr>
        <p:spPr/>
        <p:txBody>
          <a:bodyPr/>
          <a:lstStyle/>
          <a:p>
            <a:fld id="{D27B8FD1-8FDE-438C-B73C-9DA2464FEE45}" type="slidenum">
              <a:rPr lang="en-IN" smtClean="0"/>
              <a:pPr/>
              <a:t>10</a:t>
            </a:fld>
            <a:endParaRPr lang="en-IN"/>
          </a:p>
        </p:txBody>
      </p:sp>
    </p:spTree>
    <p:extLst>
      <p:ext uri="{BB962C8B-B14F-4D97-AF65-F5344CB8AC3E}">
        <p14:creationId xmlns:p14="http://schemas.microsoft.com/office/powerpoint/2010/main" val="480976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36A53-D167-2990-0B70-6D2985ECD0B3}"/>
              </a:ext>
            </a:extLst>
          </p:cNvPr>
          <p:cNvSpPr>
            <a:spLocks noGrp="1"/>
          </p:cNvSpPr>
          <p:nvPr>
            <p:ph type="title"/>
          </p:nvPr>
        </p:nvSpPr>
        <p:spPr/>
        <p:txBody>
          <a:bodyPr/>
          <a:lstStyle/>
          <a:p>
            <a:r>
              <a:rPr lang="en-IN" dirty="0"/>
              <a:t>Hardware required</a:t>
            </a:r>
          </a:p>
        </p:txBody>
      </p:sp>
      <p:sp>
        <p:nvSpPr>
          <p:cNvPr id="3" name="Content Placeholder 2">
            <a:extLst>
              <a:ext uri="{FF2B5EF4-FFF2-40B4-BE49-F238E27FC236}">
                <a16:creationId xmlns:a16="http://schemas.microsoft.com/office/drawing/2014/main" id="{6BDE0892-5391-D884-0E73-87B348236881}"/>
              </a:ext>
            </a:extLst>
          </p:cNvPr>
          <p:cNvSpPr>
            <a:spLocks noGrp="1"/>
          </p:cNvSpPr>
          <p:nvPr>
            <p:ph idx="1"/>
          </p:nvPr>
        </p:nvSpPr>
        <p:spPr/>
        <p:txBody>
          <a:bodyPr/>
          <a:lstStyle/>
          <a:p>
            <a:r>
              <a:rPr lang="en-US" dirty="0"/>
              <a:t>NODE MCU</a:t>
            </a:r>
          </a:p>
          <a:p>
            <a:r>
              <a:rPr lang="en-US" dirty="0"/>
              <a:t>LCD</a:t>
            </a:r>
          </a:p>
          <a:p>
            <a:r>
              <a:rPr lang="en-US" dirty="0"/>
              <a:t>GAS SENSOR</a:t>
            </a:r>
          </a:p>
          <a:p>
            <a:r>
              <a:rPr lang="en-US" dirty="0"/>
              <a:t>HEART BEAT SENSOR</a:t>
            </a:r>
          </a:p>
          <a:p>
            <a:r>
              <a:rPr lang="en-US" dirty="0"/>
              <a:t>GPS MODULE</a:t>
            </a:r>
          </a:p>
          <a:p>
            <a:endParaRPr lang="en-IN" dirty="0"/>
          </a:p>
        </p:txBody>
      </p:sp>
      <p:sp>
        <p:nvSpPr>
          <p:cNvPr id="6" name="Slide Number Placeholder 5">
            <a:extLst>
              <a:ext uri="{FF2B5EF4-FFF2-40B4-BE49-F238E27FC236}">
                <a16:creationId xmlns:a16="http://schemas.microsoft.com/office/drawing/2014/main" id="{03CA262D-8503-ADB1-3656-FEC2FDD6F7D3}"/>
              </a:ext>
            </a:extLst>
          </p:cNvPr>
          <p:cNvSpPr>
            <a:spLocks noGrp="1"/>
          </p:cNvSpPr>
          <p:nvPr>
            <p:ph type="sldNum" sz="quarter" idx="12"/>
          </p:nvPr>
        </p:nvSpPr>
        <p:spPr/>
        <p:txBody>
          <a:bodyPr/>
          <a:lstStyle/>
          <a:p>
            <a:fld id="{D27B8FD1-8FDE-438C-B73C-9DA2464FEE45}" type="slidenum">
              <a:rPr lang="en-IN" smtClean="0"/>
              <a:pPr/>
              <a:t>11</a:t>
            </a:fld>
            <a:endParaRPr lang="en-IN"/>
          </a:p>
        </p:txBody>
      </p:sp>
    </p:spTree>
    <p:extLst>
      <p:ext uri="{BB962C8B-B14F-4D97-AF65-F5344CB8AC3E}">
        <p14:creationId xmlns:p14="http://schemas.microsoft.com/office/powerpoint/2010/main" val="3274958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3C404-4EF1-F6CD-FC0D-EF28A44984E6}"/>
              </a:ext>
            </a:extLst>
          </p:cNvPr>
          <p:cNvSpPr>
            <a:spLocks noGrp="1"/>
          </p:cNvSpPr>
          <p:nvPr>
            <p:ph type="title"/>
          </p:nvPr>
        </p:nvSpPr>
        <p:spPr/>
        <p:txBody>
          <a:bodyPr/>
          <a:lstStyle/>
          <a:p>
            <a:r>
              <a:rPr lang="en-IN" dirty="0"/>
              <a:t>Software required</a:t>
            </a:r>
          </a:p>
        </p:txBody>
      </p:sp>
      <p:sp>
        <p:nvSpPr>
          <p:cNvPr id="3" name="Content Placeholder 2">
            <a:extLst>
              <a:ext uri="{FF2B5EF4-FFF2-40B4-BE49-F238E27FC236}">
                <a16:creationId xmlns:a16="http://schemas.microsoft.com/office/drawing/2014/main" id="{5F5C22DD-B465-0D82-917B-98303607CB55}"/>
              </a:ext>
            </a:extLst>
          </p:cNvPr>
          <p:cNvSpPr>
            <a:spLocks noGrp="1"/>
          </p:cNvSpPr>
          <p:nvPr>
            <p:ph idx="1"/>
          </p:nvPr>
        </p:nvSpPr>
        <p:spPr/>
        <p:txBody>
          <a:bodyPr/>
          <a:lstStyle/>
          <a:p>
            <a:r>
              <a:rPr lang="en-US" dirty="0"/>
              <a:t>ARDUINO IDE</a:t>
            </a:r>
          </a:p>
          <a:p>
            <a:r>
              <a:rPr lang="en-US" dirty="0"/>
              <a:t>EMBEDDED C</a:t>
            </a:r>
            <a:endParaRPr lang="en-IN" dirty="0"/>
          </a:p>
          <a:p>
            <a:pPr marL="0" indent="0">
              <a:buNone/>
            </a:pPr>
            <a:endParaRPr lang="en-IN" dirty="0"/>
          </a:p>
        </p:txBody>
      </p:sp>
      <p:sp>
        <p:nvSpPr>
          <p:cNvPr id="6" name="Slide Number Placeholder 5">
            <a:extLst>
              <a:ext uri="{FF2B5EF4-FFF2-40B4-BE49-F238E27FC236}">
                <a16:creationId xmlns:a16="http://schemas.microsoft.com/office/drawing/2014/main" id="{28E8DDC1-86D3-D1BF-598E-19EAF019E5B2}"/>
              </a:ext>
            </a:extLst>
          </p:cNvPr>
          <p:cNvSpPr>
            <a:spLocks noGrp="1"/>
          </p:cNvSpPr>
          <p:nvPr>
            <p:ph type="sldNum" sz="quarter" idx="12"/>
          </p:nvPr>
        </p:nvSpPr>
        <p:spPr/>
        <p:txBody>
          <a:bodyPr/>
          <a:lstStyle/>
          <a:p>
            <a:fld id="{D27B8FD1-8FDE-438C-B73C-9DA2464FEE45}" type="slidenum">
              <a:rPr lang="en-IN" smtClean="0"/>
              <a:pPr/>
              <a:t>12</a:t>
            </a:fld>
            <a:endParaRPr lang="en-IN"/>
          </a:p>
        </p:txBody>
      </p:sp>
    </p:spTree>
    <p:extLst>
      <p:ext uri="{BB962C8B-B14F-4D97-AF65-F5344CB8AC3E}">
        <p14:creationId xmlns:p14="http://schemas.microsoft.com/office/powerpoint/2010/main" val="2169709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F6FAB7D-46BB-D8A5-CF79-BB7E7953CE84}"/>
              </a:ext>
            </a:extLst>
          </p:cNvPr>
          <p:cNvSpPr>
            <a:spLocks noGrp="1"/>
          </p:cNvSpPr>
          <p:nvPr>
            <p:ph type="sldNum" sz="quarter" idx="12"/>
          </p:nvPr>
        </p:nvSpPr>
        <p:spPr/>
        <p:txBody>
          <a:bodyPr/>
          <a:lstStyle/>
          <a:p>
            <a:fld id="{D27B8FD1-8FDE-438C-B73C-9DA2464FEE45}" type="slidenum">
              <a:rPr lang="en-IN" smtClean="0"/>
              <a:pPr/>
              <a:t>13</a:t>
            </a:fld>
            <a:endParaRPr lang="en-IN"/>
          </a:p>
        </p:txBody>
      </p:sp>
      <p:sp>
        <p:nvSpPr>
          <p:cNvPr id="3" name="Content Placeholder 2">
            <a:extLst>
              <a:ext uri="{FF2B5EF4-FFF2-40B4-BE49-F238E27FC236}">
                <a16:creationId xmlns:a16="http://schemas.microsoft.com/office/drawing/2014/main" id="{3126733F-972C-60D0-CA60-1BFC33881516}"/>
              </a:ext>
            </a:extLst>
          </p:cNvPr>
          <p:cNvSpPr>
            <a:spLocks noGrp="1"/>
          </p:cNvSpPr>
          <p:nvPr>
            <p:ph idx="1"/>
          </p:nvPr>
        </p:nvSpPr>
        <p:spPr>
          <a:xfrm>
            <a:off x="838200" y="467833"/>
            <a:ext cx="10515600" cy="5709130"/>
          </a:xfrm>
        </p:spPr>
        <p:txBody>
          <a:bodyPr/>
          <a:lstStyle/>
          <a:p>
            <a:pPr marL="0" indent="0">
              <a:buNone/>
            </a:pPr>
            <a:r>
              <a:rPr lang="en-IN" dirty="0"/>
              <a:t>OUTPUT</a:t>
            </a:r>
          </a:p>
          <a:p>
            <a:pPr marL="0" indent="0">
              <a:buNone/>
            </a:pPr>
            <a:endParaRPr lang="en-IN" dirty="0"/>
          </a:p>
        </p:txBody>
      </p:sp>
      <p:pic>
        <p:nvPicPr>
          <p:cNvPr id="11" name="Picture 10">
            <a:extLst>
              <a:ext uri="{FF2B5EF4-FFF2-40B4-BE49-F238E27FC236}">
                <a16:creationId xmlns:a16="http://schemas.microsoft.com/office/drawing/2014/main" id="{2E8A0A0D-3856-2353-32F3-B3A02446E4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6922" y="1091981"/>
            <a:ext cx="4440865" cy="2438029"/>
          </a:xfrm>
          <a:prstGeom prst="rect">
            <a:avLst/>
          </a:prstGeom>
        </p:spPr>
      </p:pic>
      <p:pic>
        <p:nvPicPr>
          <p:cNvPr id="7" name="Picture 6">
            <a:extLst>
              <a:ext uri="{FF2B5EF4-FFF2-40B4-BE49-F238E27FC236}">
                <a16:creationId xmlns:a16="http://schemas.microsoft.com/office/drawing/2014/main" id="{1251E4A0-9CBD-604B-3792-7831304BA4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7391585" y="-33483"/>
            <a:ext cx="2438029" cy="4688957"/>
          </a:xfrm>
          <a:prstGeom prst="rect">
            <a:avLst/>
          </a:prstGeom>
        </p:spPr>
      </p:pic>
      <p:pic>
        <p:nvPicPr>
          <p:cNvPr id="9" name="Picture 8">
            <a:extLst>
              <a:ext uri="{FF2B5EF4-FFF2-40B4-BE49-F238E27FC236}">
                <a16:creationId xmlns:a16="http://schemas.microsoft.com/office/drawing/2014/main" id="{E733E85E-8846-EE7A-E589-6669D0CCBC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92179" y="3709397"/>
            <a:ext cx="5931196" cy="2571159"/>
          </a:xfrm>
          <a:prstGeom prst="rect">
            <a:avLst/>
          </a:prstGeom>
        </p:spPr>
      </p:pic>
    </p:spTree>
    <p:extLst>
      <p:ext uri="{BB962C8B-B14F-4D97-AF65-F5344CB8AC3E}">
        <p14:creationId xmlns:p14="http://schemas.microsoft.com/office/powerpoint/2010/main" val="3970382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26D1E-209A-FEF9-4AC8-8A009DF68891}"/>
              </a:ext>
            </a:extLst>
          </p:cNvPr>
          <p:cNvSpPr>
            <a:spLocks noGrp="1"/>
          </p:cNvSpPr>
          <p:nvPr>
            <p:ph type="title"/>
          </p:nvPr>
        </p:nvSpPr>
        <p:spPr/>
        <p:txBody>
          <a:bodyPr/>
          <a:lstStyle/>
          <a:p>
            <a:r>
              <a:rPr lang="en-IN" dirty="0"/>
              <a:t>OUTPUT</a:t>
            </a:r>
          </a:p>
        </p:txBody>
      </p:sp>
      <p:pic>
        <p:nvPicPr>
          <p:cNvPr id="8" name="Content Placeholder 7">
            <a:extLst>
              <a:ext uri="{FF2B5EF4-FFF2-40B4-BE49-F238E27FC236}">
                <a16:creationId xmlns:a16="http://schemas.microsoft.com/office/drawing/2014/main" id="{57B41C2D-4BEE-0BA5-DC69-90FE0CFEC8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0173" y="1690688"/>
            <a:ext cx="2102240" cy="4351338"/>
          </a:xfrm>
        </p:spPr>
      </p:pic>
      <p:sp>
        <p:nvSpPr>
          <p:cNvPr id="6" name="Slide Number Placeholder 5">
            <a:extLst>
              <a:ext uri="{FF2B5EF4-FFF2-40B4-BE49-F238E27FC236}">
                <a16:creationId xmlns:a16="http://schemas.microsoft.com/office/drawing/2014/main" id="{5FA82877-EBE8-2326-7CC4-ECBA3AF7D02D}"/>
              </a:ext>
            </a:extLst>
          </p:cNvPr>
          <p:cNvSpPr>
            <a:spLocks noGrp="1"/>
          </p:cNvSpPr>
          <p:nvPr>
            <p:ph type="sldNum" sz="quarter" idx="12"/>
          </p:nvPr>
        </p:nvSpPr>
        <p:spPr/>
        <p:txBody>
          <a:bodyPr/>
          <a:lstStyle/>
          <a:p>
            <a:fld id="{D27B8FD1-8FDE-438C-B73C-9DA2464FEE45}" type="slidenum">
              <a:rPr lang="en-IN" smtClean="0"/>
              <a:pPr/>
              <a:t>14</a:t>
            </a:fld>
            <a:endParaRPr lang="en-IN"/>
          </a:p>
        </p:txBody>
      </p:sp>
      <p:pic>
        <p:nvPicPr>
          <p:cNvPr id="12" name="Picture 11">
            <a:extLst>
              <a:ext uri="{FF2B5EF4-FFF2-40B4-BE49-F238E27FC236}">
                <a16:creationId xmlns:a16="http://schemas.microsoft.com/office/drawing/2014/main" id="{ADC88D1F-4341-3393-69DD-C4E03C00C5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1104" y="1690688"/>
            <a:ext cx="2102241" cy="4351338"/>
          </a:xfrm>
          <a:prstGeom prst="rect">
            <a:avLst/>
          </a:prstGeom>
        </p:spPr>
      </p:pic>
      <p:pic>
        <p:nvPicPr>
          <p:cNvPr id="14" name="Picture 13">
            <a:extLst>
              <a:ext uri="{FF2B5EF4-FFF2-40B4-BE49-F238E27FC236}">
                <a16:creationId xmlns:a16="http://schemas.microsoft.com/office/drawing/2014/main" id="{20216E6D-8E3A-1F33-A522-0798AAAD17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62036" y="1690688"/>
            <a:ext cx="2286001" cy="4351338"/>
          </a:xfrm>
          <a:prstGeom prst="rect">
            <a:avLst/>
          </a:prstGeom>
        </p:spPr>
      </p:pic>
    </p:spTree>
    <p:extLst>
      <p:ext uri="{BB962C8B-B14F-4D97-AF65-F5344CB8AC3E}">
        <p14:creationId xmlns:p14="http://schemas.microsoft.com/office/powerpoint/2010/main" val="3908757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1D312-B9B5-E23B-A0F7-85B2ACAE8E08}"/>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B84F05E5-3F6D-1531-1B3A-DA56A2C77C18}"/>
              </a:ext>
            </a:extLst>
          </p:cNvPr>
          <p:cNvSpPr>
            <a:spLocks noGrp="1"/>
          </p:cNvSpPr>
          <p:nvPr>
            <p:ph idx="1"/>
          </p:nvPr>
        </p:nvSpPr>
        <p:spPr/>
        <p:txBody>
          <a:bodyPr/>
          <a:lstStyle/>
          <a:p>
            <a:r>
              <a:rPr lang="en-US" dirty="0"/>
              <a:t>The suggested practice aids in keeping society clean as well as preventing unexpected workplace accidents. </a:t>
            </a:r>
          </a:p>
          <a:p>
            <a:r>
              <a:rPr lang="en-US" dirty="0"/>
              <a:t>The smart safety gadget has a lower cost and gives an </a:t>
            </a:r>
            <a:r>
              <a:rPr lang="en-US" dirty="0" err="1"/>
              <a:t>message.The</a:t>
            </a:r>
            <a:r>
              <a:rPr lang="en-US" dirty="0"/>
              <a:t> suggested equipment aids the administration in gathering precise information about the number of harmful gases present in the sewage, if any. </a:t>
            </a:r>
          </a:p>
          <a:p>
            <a:r>
              <a:rPr lang="en-US" dirty="0"/>
              <a:t>At some point, the system will notify him/her of any threat to the employees. The smart device can be put into operation anywhere in the world and aids in monitoring sewage water overflows.</a:t>
            </a:r>
            <a:endParaRPr lang="en-IN" dirty="0"/>
          </a:p>
        </p:txBody>
      </p:sp>
      <p:sp>
        <p:nvSpPr>
          <p:cNvPr id="6" name="Slide Number Placeholder 5">
            <a:extLst>
              <a:ext uri="{FF2B5EF4-FFF2-40B4-BE49-F238E27FC236}">
                <a16:creationId xmlns:a16="http://schemas.microsoft.com/office/drawing/2014/main" id="{5860CFCF-2502-37EB-6D1D-594702E4E2D5}"/>
              </a:ext>
            </a:extLst>
          </p:cNvPr>
          <p:cNvSpPr>
            <a:spLocks noGrp="1"/>
          </p:cNvSpPr>
          <p:nvPr>
            <p:ph type="sldNum" sz="quarter" idx="12"/>
          </p:nvPr>
        </p:nvSpPr>
        <p:spPr/>
        <p:txBody>
          <a:bodyPr/>
          <a:lstStyle/>
          <a:p>
            <a:fld id="{D27B8FD1-8FDE-438C-B73C-9DA2464FEE45}" type="slidenum">
              <a:rPr lang="en-IN" smtClean="0"/>
              <a:pPr/>
              <a:t>15</a:t>
            </a:fld>
            <a:endParaRPr lang="en-IN"/>
          </a:p>
        </p:txBody>
      </p:sp>
    </p:spTree>
    <p:extLst>
      <p:ext uri="{BB962C8B-B14F-4D97-AF65-F5344CB8AC3E}">
        <p14:creationId xmlns:p14="http://schemas.microsoft.com/office/powerpoint/2010/main" val="5636207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15459-85A4-B5B8-002F-19D6590AAD6D}"/>
              </a:ext>
            </a:extLst>
          </p:cNvPr>
          <p:cNvSpPr>
            <a:spLocks noGrp="1"/>
          </p:cNvSpPr>
          <p:nvPr>
            <p:ph type="title"/>
          </p:nvPr>
        </p:nvSpPr>
        <p:spPr/>
        <p:txBody>
          <a:bodyPr/>
          <a:lstStyle/>
          <a:p>
            <a:r>
              <a:rPr lang="en-IN" dirty="0"/>
              <a:t>FUTURE SCOPE</a:t>
            </a:r>
          </a:p>
        </p:txBody>
      </p:sp>
      <p:sp>
        <p:nvSpPr>
          <p:cNvPr id="3" name="Content Placeholder 2">
            <a:extLst>
              <a:ext uri="{FF2B5EF4-FFF2-40B4-BE49-F238E27FC236}">
                <a16:creationId xmlns:a16="http://schemas.microsoft.com/office/drawing/2014/main" id="{B67285B5-DF39-357B-FF91-3ACE6D0EDF52}"/>
              </a:ext>
            </a:extLst>
          </p:cNvPr>
          <p:cNvSpPr>
            <a:spLocks noGrp="1"/>
          </p:cNvSpPr>
          <p:nvPr>
            <p:ph idx="1"/>
          </p:nvPr>
        </p:nvSpPr>
        <p:spPr/>
        <p:txBody>
          <a:bodyPr/>
          <a:lstStyle/>
          <a:p>
            <a:r>
              <a:rPr lang="en-IN" dirty="0"/>
              <a:t>Enhanced Sensor Capabilities</a:t>
            </a:r>
          </a:p>
          <a:p>
            <a:r>
              <a:rPr lang="en-US" dirty="0"/>
              <a:t>Predictive Analytics and Machine Learning</a:t>
            </a:r>
          </a:p>
          <a:p>
            <a:r>
              <a:rPr lang="en-IN" dirty="0"/>
              <a:t>Wearable IoT Devices</a:t>
            </a:r>
          </a:p>
          <a:p>
            <a:r>
              <a:rPr lang="en-IN" dirty="0"/>
              <a:t>Remote Monitoring and Control</a:t>
            </a:r>
          </a:p>
          <a:p>
            <a:r>
              <a:rPr lang="en-IN" dirty="0"/>
              <a:t>Blockchain for Data Security</a:t>
            </a:r>
          </a:p>
        </p:txBody>
      </p:sp>
      <p:sp>
        <p:nvSpPr>
          <p:cNvPr id="6" name="Slide Number Placeholder 5">
            <a:extLst>
              <a:ext uri="{FF2B5EF4-FFF2-40B4-BE49-F238E27FC236}">
                <a16:creationId xmlns:a16="http://schemas.microsoft.com/office/drawing/2014/main" id="{0E0DA2EC-B0CB-0D01-9781-D12E9311C531}"/>
              </a:ext>
            </a:extLst>
          </p:cNvPr>
          <p:cNvSpPr>
            <a:spLocks noGrp="1"/>
          </p:cNvSpPr>
          <p:nvPr>
            <p:ph type="sldNum" sz="quarter" idx="12"/>
          </p:nvPr>
        </p:nvSpPr>
        <p:spPr/>
        <p:txBody>
          <a:bodyPr/>
          <a:lstStyle/>
          <a:p>
            <a:fld id="{D27B8FD1-8FDE-438C-B73C-9DA2464FEE45}" type="slidenum">
              <a:rPr lang="en-IN" smtClean="0"/>
              <a:pPr/>
              <a:t>16</a:t>
            </a:fld>
            <a:endParaRPr lang="en-IN"/>
          </a:p>
        </p:txBody>
      </p:sp>
    </p:spTree>
    <p:extLst>
      <p:ext uri="{BB962C8B-B14F-4D97-AF65-F5344CB8AC3E}">
        <p14:creationId xmlns:p14="http://schemas.microsoft.com/office/powerpoint/2010/main" val="39011104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57559-5880-87A0-BCCA-552299B9DCE9}"/>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25A9C596-EC26-BF3F-C59E-1654E62E50A8}"/>
              </a:ext>
            </a:extLst>
          </p:cNvPr>
          <p:cNvSpPr>
            <a:spLocks noGrp="1"/>
          </p:cNvSpPr>
          <p:nvPr>
            <p:ph idx="1"/>
          </p:nvPr>
        </p:nvSpPr>
        <p:spPr>
          <a:xfrm>
            <a:off x="838200" y="1414130"/>
            <a:ext cx="10515600" cy="4593265"/>
          </a:xfrm>
        </p:spPr>
        <p:txBody>
          <a:bodyPr>
            <a:normAutofit fontScale="70000" lnSpcReduction="20000"/>
          </a:bodyPr>
          <a:lstStyle/>
          <a:p>
            <a:pPr marL="0" indent="0" algn="just">
              <a:lnSpc>
                <a:spcPct val="100000"/>
              </a:lnSpc>
              <a:buNone/>
            </a:pPr>
            <a:r>
              <a:rPr lang="en-US" sz="2800" dirty="0">
                <a:latin typeface="Sitka Banner" pitchFamily="2" charset="0"/>
              </a:rPr>
              <a:t>[1] KESHAMONI, K. AND HEMANTH, S. (2017).“SMART GAS LEVEL MONITORING, BOOKINGAMP;AMP; GAS LEAKAGE DETECTOR OVER IOT.”2017 IEEE 7TH INTERNATIONAL ADVANCE COM-PUTTING CONFERENCE (IACC), 330–332 (JAN). </a:t>
            </a:r>
          </a:p>
          <a:p>
            <a:pPr marL="0" indent="0" algn="just">
              <a:lnSpc>
                <a:spcPct val="100000"/>
              </a:lnSpc>
              <a:buNone/>
            </a:pPr>
            <a:r>
              <a:rPr lang="en-US" sz="2800" dirty="0">
                <a:latin typeface="Sitka Banner" pitchFamily="2" charset="0"/>
              </a:rPr>
              <a:t>[2] LIU, Z., WANG, Z., CHEN, R., AND WU, X. (2008). “INTELLIGENT RESIDENTIAL SECURITY ALARM AND REMOTE CONTROL SYSTEM BASED ON SINGLE CHIP COMPUTER.”2008 3RD IEEE CONFERENCE ON INDUSTRIAL ELECTRONICS AND APPLICATIONS, 159–161 (JUNE). </a:t>
            </a:r>
          </a:p>
          <a:p>
            <a:pPr marL="0" indent="0" algn="just">
              <a:lnSpc>
                <a:spcPct val="100000"/>
              </a:lnSpc>
              <a:buNone/>
            </a:pPr>
            <a:r>
              <a:rPr lang="en-US" sz="2800" dirty="0">
                <a:latin typeface="Sitka Banner" pitchFamily="2" charset="0"/>
              </a:rPr>
              <a:t>[3] MANNA, S., BHUNIA, S. S., AND MUKHERJEE, N. (2014). “VEHICULAR POLLUTION MONITORING USING IOT.”INTERNATIONAL CONFERENCE ON RECENT ADVANCES AND INNOVATIONS IN ENGINEERING (ICRAIE-2014), 1–5 (MAY). </a:t>
            </a:r>
          </a:p>
          <a:p>
            <a:pPr marL="0" indent="0" algn="just">
              <a:lnSpc>
                <a:spcPct val="100000"/>
              </a:lnSpc>
              <a:buNone/>
            </a:pPr>
            <a:r>
              <a:rPr lang="en-US" sz="2800" dirty="0">
                <a:latin typeface="Sitka Banner" pitchFamily="2" charset="0"/>
              </a:rPr>
              <a:t>[4] PEIJIANG, C. AND XUEHUA, J. (2008). “DESIGN AND IMPLEMENTATION OF REMOTE MONI-TORING SYSTEM BASED ON GSM.”2008 IEEE PACIFIC-ASIA WORKSHOP ON COMPUTATIONAL INTELLIGENCE AND INDUSTRIAL APPLICATION, VOL. 1, 678–681 (DEC).18 </a:t>
            </a:r>
          </a:p>
          <a:p>
            <a:pPr marL="0" indent="0" algn="just">
              <a:lnSpc>
                <a:spcPct val="100000"/>
              </a:lnSpc>
              <a:buNone/>
            </a:pPr>
            <a:r>
              <a:rPr lang="en-US" sz="2800" dirty="0">
                <a:latin typeface="Sitka Banner" pitchFamily="2" charset="0"/>
              </a:rPr>
              <a:t>[5] RUSHIKESH, R. AND SIVAPPAGARI, C. M. R. (2015). “DEVELOPMENT OF IOT BASED VEHICULAR POLLUTION MONITORING SYSTEM.”2015 INTERNATIONAL CONFERENCE ON GREEN COMPUTING AND INTERNET OF THINGS (ICGCIOT), 779–783 (OCT).</a:t>
            </a:r>
          </a:p>
          <a:p>
            <a:endParaRPr lang="en-IN" dirty="0"/>
          </a:p>
        </p:txBody>
      </p:sp>
      <p:sp>
        <p:nvSpPr>
          <p:cNvPr id="6" name="Slide Number Placeholder 5">
            <a:extLst>
              <a:ext uri="{FF2B5EF4-FFF2-40B4-BE49-F238E27FC236}">
                <a16:creationId xmlns:a16="http://schemas.microsoft.com/office/drawing/2014/main" id="{1AE831CC-BCC6-F43D-B0DD-680A2CA627B8}"/>
              </a:ext>
            </a:extLst>
          </p:cNvPr>
          <p:cNvSpPr>
            <a:spLocks noGrp="1"/>
          </p:cNvSpPr>
          <p:nvPr>
            <p:ph type="sldNum" sz="quarter" idx="12"/>
          </p:nvPr>
        </p:nvSpPr>
        <p:spPr/>
        <p:txBody>
          <a:bodyPr/>
          <a:lstStyle/>
          <a:p>
            <a:fld id="{D27B8FD1-8FDE-438C-B73C-9DA2464FEE45}" type="slidenum">
              <a:rPr lang="en-IN" smtClean="0"/>
              <a:pPr/>
              <a:t>17</a:t>
            </a:fld>
            <a:endParaRPr lang="en-IN"/>
          </a:p>
        </p:txBody>
      </p:sp>
    </p:spTree>
    <p:extLst>
      <p:ext uri="{BB962C8B-B14F-4D97-AF65-F5344CB8AC3E}">
        <p14:creationId xmlns:p14="http://schemas.microsoft.com/office/powerpoint/2010/main" val="7892386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E3386-9930-5728-C540-9397001CDCAD}"/>
              </a:ext>
            </a:extLst>
          </p:cNvPr>
          <p:cNvSpPr>
            <a:spLocks noGrp="1"/>
          </p:cNvSpPr>
          <p:nvPr>
            <p:ph type="title"/>
          </p:nvPr>
        </p:nvSpPr>
        <p:spPr>
          <a:xfrm>
            <a:off x="572729" y="2597047"/>
            <a:ext cx="10515600" cy="1325563"/>
          </a:xfrm>
        </p:spPr>
        <p:txBody>
          <a:bodyPr/>
          <a:lstStyle/>
          <a:p>
            <a:pPr algn="ctr"/>
            <a:r>
              <a:rPr lang="en-US" dirty="0"/>
              <a:t>Thank You</a:t>
            </a:r>
            <a:endParaRPr lang="en-IN" dirty="0"/>
          </a:p>
        </p:txBody>
      </p:sp>
      <p:sp>
        <p:nvSpPr>
          <p:cNvPr id="6" name="Slide Number Placeholder 5">
            <a:extLst>
              <a:ext uri="{FF2B5EF4-FFF2-40B4-BE49-F238E27FC236}">
                <a16:creationId xmlns:a16="http://schemas.microsoft.com/office/drawing/2014/main" id="{ADFAEEC8-F068-91E3-3062-F6D9B15F590A}"/>
              </a:ext>
            </a:extLst>
          </p:cNvPr>
          <p:cNvSpPr>
            <a:spLocks noGrp="1"/>
          </p:cNvSpPr>
          <p:nvPr>
            <p:ph type="sldNum" sz="quarter" idx="12"/>
          </p:nvPr>
        </p:nvSpPr>
        <p:spPr/>
        <p:txBody>
          <a:bodyPr/>
          <a:lstStyle/>
          <a:p>
            <a:fld id="{D27B8FD1-8FDE-438C-B73C-9DA2464FEE45}" type="slidenum">
              <a:rPr lang="en-IN" smtClean="0"/>
              <a:pPr/>
              <a:t>18</a:t>
            </a:fld>
            <a:endParaRPr lang="en-IN"/>
          </a:p>
        </p:txBody>
      </p:sp>
    </p:spTree>
    <p:extLst>
      <p:ext uri="{BB962C8B-B14F-4D97-AF65-F5344CB8AC3E}">
        <p14:creationId xmlns:p14="http://schemas.microsoft.com/office/powerpoint/2010/main" val="4130563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B766E-6684-F1C6-8498-57C081D04035}"/>
              </a:ext>
            </a:extLst>
          </p:cNvPr>
          <p:cNvSpPr>
            <a:spLocks noGrp="1"/>
          </p:cNvSpPr>
          <p:nvPr>
            <p:ph type="title"/>
          </p:nvPr>
        </p:nvSpPr>
        <p:spPr>
          <a:xfrm>
            <a:off x="838200" y="136525"/>
            <a:ext cx="10515600" cy="925033"/>
          </a:xfrm>
        </p:spPr>
        <p:txBody>
          <a:bodyPr>
            <a:normAutofit/>
          </a:bodyPr>
          <a:lstStyle/>
          <a:p>
            <a:r>
              <a:rPr lang="en-US" dirty="0"/>
              <a:t>Content</a:t>
            </a:r>
            <a:endParaRPr lang="en-IN" dirty="0"/>
          </a:p>
        </p:txBody>
      </p:sp>
      <p:sp>
        <p:nvSpPr>
          <p:cNvPr id="3" name="Content Placeholder 2">
            <a:extLst>
              <a:ext uri="{FF2B5EF4-FFF2-40B4-BE49-F238E27FC236}">
                <a16:creationId xmlns:a16="http://schemas.microsoft.com/office/drawing/2014/main" id="{F4AA0BA7-4781-4EDF-B2D1-8DC60224230A}"/>
              </a:ext>
            </a:extLst>
          </p:cNvPr>
          <p:cNvSpPr>
            <a:spLocks noGrp="1"/>
          </p:cNvSpPr>
          <p:nvPr>
            <p:ph idx="1"/>
          </p:nvPr>
        </p:nvSpPr>
        <p:spPr>
          <a:xfrm>
            <a:off x="838200" y="1265275"/>
            <a:ext cx="10515600" cy="4582634"/>
          </a:xfrm>
        </p:spPr>
        <p:txBody>
          <a:bodyPr>
            <a:normAutofit fontScale="92500" lnSpcReduction="20000"/>
          </a:bodyPr>
          <a:lstStyle/>
          <a:p>
            <a:r>
              <a:rPr lang="en-US" dirty="0"/>
              <a:t>Introduction</a:t>
            </a:r>
          </a:p>
          <a:p>
            <a:r>
              <a:rPr lang="en-US" dirty="0"/>
              <a:t>Literature Review</a:t>
            </a:r>
          </a:p>
          <a:p>
            <a:r>
              <a:rPr lang="en-US" dirty="0"/>
              <a:t>Problem Statement</a:t>
            </a:r>
          </a:p>
          <a:p>
            <a:r>
              <a:rPr lang="en-US" dirty="0"/>
              <a:t>Objective</a:t>
            </a:r>
          </a:p>
          <a:p>
            <a:r>
              <a:rPr lang="en-US" dirty="0"/>
              <a:t>Existing Methodologies</a:t>
            </a:r>
          </a:p>
          <a:p>
            <a:r>
              <a:rPr lang="en-US" dirty="0"/>
              <a:t>Proposed Methodologies</a:t>
            </a:r>
          </a:p>
          <a:p>
            <a:r>
              <a:rPr lang="en-US" dirty="0"/>
              <a:t>Block Diagram</a:t>
            </a:r>
          </a:p>
          <a:p>
            <a:r>
              <a:rPr lang="en-US" dirty="0"/>
              <a:t>Hardware &amp; Software Required</a:t>
            </a:r>
          </a:p>
          <a:p>
            <a:r>
              <a:rPr lang="en-US" dirty="0"/>
              <a:t>Conclusion</a:t>
            </a:r>
          </a:p>
          <a:p>
            <a:r>
              <a:rPr lang="en-US" dirty="0"/>
              <a:t>Future scope</a:t>
            </a:r>
          </a:p>
          <a:p>
            <a:r>
              <a:rPr lang="en-US" dirty="0"/>
              <a:t>References</a:t>
            </a:r>
          </a:p>
          <a:p>
            <a:endParaRPr lang="en-IN" dirty="0"/>
          </a:p>
        </p:txBody>
      </p:sp>
      <p:sp>
        <p:nvSpPr>
          <p:cNvPr id="6" name="Slide Number Placeholder 5">
            <a:extLst>
              <a:ext uri="{FF2B5EF4-FFF2-40B4-BE49-F238E27FC236}">
                <a16:creationId xmlns:a16="http://schemas.microsoft.com/office/drawing/2014/main" id="{DF0FA0D0-D16D-B8EA-400F-3770E26FC5EA}"/>
              </a:ext>
            </a:extLst>
          </p:cNvPr>
          <p:cNvSpPr>
            <a:spLocks noGrp="1"/>
          </p:cNvSpPr>
          <p:nvPr>
            <p:ph type="sldNum" sz="quarter" idx="12"/>
          </p:nvPr>
        </p:nvSpPr>
        <p:spPr/>
        <p:txBody>
          <a:bodyPr/>
          <a:lstStyle/>
          <a:p>
            <a:fld id="{D27B8FD1-8FDE-438C-B73C-9DA2464FEE45}" type="slidenum">
              <a:rPr lang="en-IN" smtClean="0"/>
              <a:t>2</a:t>
            </a:fld>
            <a:endParaRPr lang="en-IN"/>
          </a:p>
        </p:txBody>
      </p:sp>
    </p:spTree>
    <p:extLst>
      <p:ext uri="{BB962C8B-B14F-4D97-AF65-F5344CB8AC3E}">
        <p14:creationId xmlns:p14="http://schemas.microsoft.com/office/powerpoint/2010/main" val="2204992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6217F-D1EB-DC7C-3274-CED316EC16BF}"/>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21400739-19CB-729A-C800-EC01B7EAF5D9}"/>
              </a:ext>
            </a:extLst>
          </p:cNvPr>
          <p:cNvSpPr>
            <a:spLocks noGrp="1"/>
          </p:cNvSpPr>
          <p:nvPr>
            <p:ph idx="1"/>
          </p:nvPr>
        </p:nvSpPr>
        <p:spPr/>
        <p:txBody>
          <a:bodyPr/>
          <a:lstStyle/>
          <a:p>
            <a:r>
              <a:rPr lang="en-IN" sz="2800" dirty="0"/>
              <a:t>Sewage maintenance is a critical yet hazardous task that exposes workers to various risks, including toxic gases, physical strain, and confined spaces. </a:t>
            </a:r>
          </a:p>
          <a:p>
            <a:r>
              <a:rPr lang="en-IN" sz="2800" dirty="0"/>
              <a:t>Ensuring the safety and well-being of sewage workers is paramount to prevent accidents and protect public health. Despite safety protocols and equipment, the inherent dangers associated with sewage work persist, underscoring the need for innovative solutions to enhance worker safety.</a:t>
            </a:r>
          </a:p>
          <a:p>
            <a:endParaRPr lang="en-IN" dirty="0"/>
          </a:p>
        </p:txBody>
      </p:sp>
      <p:sp>
        <p:nvSpPr>
          <p:cNvPr id="6" name="Slide Number Placeholder 5">
            <a:extLst>
              <a:ext uri="{FF2B5EF4-FFF2-40B4-BE49-F238E27FC236}">
                <a16:creationId xmlns:a16="http://schemas.microsoft.com/office/drawing/2014/main" id="{5DE24214-A8E8-0E0D-3317-3FD74EB8197E}"/>
              </a:ext>
            </a:extLst>
          </p:cNvPr>
          <p:cNvSpPr>
            <a:spLocks noGrp="1"/>
          </p:cNvSpPr>
          <p:nvPr>
            <p:ph type="sldNum" sz="quarter" idx="12"/>
          </p:nvPr>
        </p:nvSpPr>
        <p:spPr/>
        <p:txBody>
          <a:bodyPr/>
          <a:lstStyle/>
          <a:p>
            <a:fld id="{D27B8FD1-8FDE-438C-B73C-9DA2464FEE45}" type="slidenum">
              <a:rPr lang="en-IN" smtClean="0"/>
              <a:pPr/>
              <a:t>3</a:t>
            </a:fld>
            <a:endParaRPr lang="en-IN"/>
          </a:p>
        </p:txBody>
      </p:sp>
    </p:spTree>
    <p:extLst>
      <p:ext uri="{BB962C8B-B14F-4D97-AF65-F5344CB8AC3E}">
        <p14:creationId xmlns:p14="http://schemas.microsoft.com/office/powerpoint/2010/main" val="2463011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04940-9024-EB29-5F10-8535DDB9F645}"/>
              </a:ext>
            </a:extLst>
          </p:cNvPr>
          <p:cNvSpPr>
            <a:spLocks noGrp="1"/>
          </p:cNvSpPr>
          <p:nvPr>
            <p:ph type="title"/>
          </p:nvPr>
        </p:nvSpPr>
        <p:spPr>
          <a:xfrm>
            <a:off x="838200" y="0"/>
            <a:ext cx="10515600" cy="717756"/>
          </a:xfrm>
        </p:spPr>
        <p:txBody>
          <a:bodyPr/>
          <a:lstStyle/>
          <a:p>
            <a:r>
              <a:rPr lang="en-US" dirty="0"/>
              <a:t>Literature Review</a:t>
            </a:r>
            <a:endParaRPr lang="en-IN" dirty="0"/>
          </a:p>
        </p:txBody>
      </p:sp>
      <p:graphicFrame>
        <p:nvGraphicFramePr>
          <p:cNvPr id="7" name="Table 7">
            <a:extLst>
              <a:ext uri="{FF2B5EF4-FFF2-40B4-BE49-F238E27FC236}">
                <a16:creationId xmlns:a16="http://schemas.microsoft.com/office/drawing/2014/main" id="{F7F9BBC7-A048-1396-9540-3F9BA82BC04A}"/>
              </a:ext>
            </a:extLst>
          </p:cNvPr>
          <p:cNvGraphicFramePr>
            <a:graphicFrameLocks noGrp="1"/>
          </p:cNvGraphicFramePr>
          <p:nvPr>
            <p:ph idx="1"/>
            <p:extLst>
              <p:ext uri="{D42A27DB-BD31-4B8C-83A1-F6EECF244321}">
                <p14:modId xmlns:p14="http://schemas.microsoft.com/office/powerpoint/2010/main" val="4032866209"/>
              </p:ext>
            </p:extLst>
          </p:nvPr>
        </p:nvGraphicFramePr>
        <p:xfrm>
          <a:off x="648585" y="717756"/>
          <a:ext cx="11323676" cy="5878972"/>
        </p:xfrm>
        <a:graphic>
          <a:graphicData uri="http://schemas.openxmlformats.org/drawingml/2006/table">
            <a:tbl>
              <a:tblPr firstRow="1" bandRow="1">
                <a:tableStyleId>{93296810-A885-4BE3-A3E7-6D5BEEA58F35}</a:tableStyleId>
              </a:tblPr>
              <a:tblGrid>
                <a:gridCol w="813268">
                  <a:extLst>
                    <a:ext uri="{9D8B030D-6E8A-4147-A177-3AD203B41FA5}">
                      <a16:colId xmlns:a16="http://schemas.microsoft.com/office/drawing/2014/main" val="1521788584"/>
                    </a:ext>
                  </a:extLst>
                </a:gridCol>
                <a:gridCol w="2843868">
                  <a:extLst>
                    <a:ext uri="{9D8B030D-6E8A-4147-A177-3AD203B41FA5}">
                      <a16:colId xmlns:a16="http://schemas.microsoft.com/office/drawing/2014/main" val="1728441648"/>
                    </a:ext>
                  </a:extLst>
                </a:gridCol>
                <a:gridCol w="3095914">
                  <a:extLst>
                    <a:ext uri="{9D8B030D-6E8A-4147-A177-3AD203B41FA5}">
                      <a16:colId xmlns:a16="http://schemas.microsoft.com/office/drawing/2014/main" val="1902026212"/>
                    </a:ext>
                  </a:extLst>
                </a:gridCol>
                <a:gridCol w="2529470">
                  <a:extLst>
                    <a:ext uri="{9D8B030D-6E8A-4147-A177-3AD203B41FA5}">
                      <a16:colId xmlns:a16="http://schemas.microsoft.com/office/drawing/2014/main" val="3368360547"/>
                    </a:ext>
                  </a:extLst>
                </a:gridCol>
                <a:gridCol w="2041156">
                  <a:extLst>
                    <a:ext uri="{9D8B030D-6E8A-4147-A177-3AD203B41FA5}">
                      <a16:colId xmlns:a16="http://schemas.microsoft.com/office/drawing/2014/main" val="2008778955"/>
                    </a:ext>
                  </a:extLst>
                </a:gridCol>
              </a:tblGrid>
              <a:tr h="656999">
                <a:tc>
                  <a:txBody>
                    <a:bodyPr/>
                    <a:lstStyle/>
                    <a:p>
                      <a:r>
                        <a:rPr lang="en-US" dirty="0" err="1">
                          <a:solidFill>
                            <a:schemeClr val="tx1"/>
                          </a:solidFill>
                          <a:latin typeface="Times New Roman" panose="02020603050405020304" pitchFamily="18" charset="0"/>
                          <a:cs typeface="Times New Roman" panose="02020603050405020304" pitchFamily="18" charset="0"/>
                        </a:rPr>
                        <a:t>S.No</a:t>
                      </a:r>
                      <a:endParaRPr lang="en-IN"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tx1"/>
                          </a:solidFill>
                          <a:latin typeface="Times New Roman" panose="02020603050405020304" pitchFamily="18" charset="0"/>
                          <a:cs typeface="Times New Roman" panose="02020603050405020304" pitchFamily="18" charset="0"/>
                        </a:rPr>
                        <a:t>Title of the paper with details</a:t>
                      </a:r>
                      <a:endParaRPr lang="en-IN"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tx1"/>
                          </a:solidFill>
                          <a:latin typeface="Times New Roman" panose="02020603050405020304" pitchFamily="18" charset="0"/>
                          <a:cs typeface="Times New Roman" panose="02020603050405020304" pitchFamily="18" charset="0"/>
                        </a:rPr>
                        <a:t>Description</a:t>
                      </a:r>
                      <a:endParaRPr lang="en-IN"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tx1"/>
                          </a:solidFill>
                          <a:latin typeface="Times New Roman" panose="02020603050405020304" pitchFamily="18" charset="0"/>
                          <a:cs typeface="Times New Roman" panose="02020603050405020304" pitchFamily="18" charset="0"/>
                        </a:rPr>
                        <a:t>Merits</a:t>
                      </a:r>
                      <a:endParaRPr lang="en-IN"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tx1"/>
                          </a:solidFill>
                          <a:latin typeface="Times New Roman" panose="02020603050405020304" pitchFamily="18" charset="0"/>
                          <a:cs typeface="Times New Roman" panose="02020603050405020304" pitchFamily="18" charset="0"/>
                        </a:rPr>
                        <a:t>Limitations</a:t>
                      </a:r>
                      <a:endParaRPr lang="en-IN"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31289341"/>
                  </a:ext>
                </a:extLst>
              </a:tr>
              <a:tr h="1158205">
                <a:tc>
                  <a:txBody>
                    <a:bodyPr/>
                    <a:lstStyle/>
                    <a:p>
                      <a:r>
                        <a:rPr lang="en-US" dirty="0">
                          <a:solidFill>
                            <a:schemeClr val="tx1"/>
                          </a:solidFill>
                          <a:latin typeface="Times New Roman" panose="02020603050405020304" pitchFamily="18" charset="0"/>
                          <a:cs typeface="Times New Roman" panose="02020603050405020304" pitchFamily="18" charset="0"/>
                        </a:rPr>
                        <a:t>1</a:t>
                      </a:r>
                      <a:endParaRPr lang="en-IN"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i="0" kern="1200" dirty="0">
                          <a:solidFill>
                            <a:schemeClr val="tx1"/>
                          </a:solidFill>
                          <a:effectLst/>
                          <a:latin typeface="Times New Roman" panose="02020603050405020304" pitchFamily="18" charset="0"/>
                          <a:ea typeface="+mn-ea"/>
                          <a:cs typeface="Times New Roman" panose="02020603050405020304" pitchFamily="18" charset="0"/>
                        </a:rPr>
                        <a:t>“</a:t>
                      </a:r>
                      <a:r>
                        <a:rPr lang="en-IN" sz="1800" b="1" i="0" kern="1200" dirty="0">
                          <a:solidFill>
                            <a:schemeClr val="dk1"/>
                          </a:solidFill>
                          <a:effectLst/>
                          <a:latin typeface="+mn-lt"/>
                          <a:ea typeface="+mn-ea"/>
                          <a:cs typeface="+mn-cs"/>
                        </a:rPr>
                        <a:t>IoT Device For Sewage Gas Monitoring And Alert System”</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i="0" kern="1200" dirty="0">
                          <a:solidFill>
                            <a:schemeClr val="dk1"/>
                          </a:solidFill>
                          <a:effectLst/>
                          <a:latin typeface="+mn-lt"/>
                          <a:ea typeface="+mn-ea"/>
                          <a:cs typeface="+mn-cs"/>
                        </a:rPr>
                        <a:t>        -</a:t>
                      </a:r>
                      <a:r>
                        <a:rPr lang="en-IN" sz="1800" b="0" i="0" u="none" strike="noStrike" kern="1200" dirty="0">
                          <a:solidFill>
                            <a:schemeClr val="dk1"/>
                          </a:solidFill>
                          <a:effectLst/>
                          <a:latin typeface="+mn-lt"/>
                          <a:ea typeface="+mn-ea"/>
                          <a:cs typeface="+mn-cs"/>
                          <a:hlinkClick r:id="rId2"/>
                        </a:rPr>
                        <a:t>Nitin Asthana</a:t>
                      </a:r>
                      <a:endParaRPr lang="en-IN" sz="1800" b="1" i="0" kern="1200" dirty="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This project aims at providing smart solutions to monitor poisonous sewage gases.</a:t>
                      </a:r>
                      <a:endParaRPr lang="en-IN"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The proposed system will help sewage workers to protect their lives from risk.</a:t>
                      </a:r>
                      <a:endParaRPr lang="en-IN"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There is no location services, tracking and modified alert system.</a:t>
                      </a:r>
                      <a:endParaRPr lang="en-IN"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46283475"/>
                  </a:ext>
                </a:extLst>
              </a:tr>
              <a:tr h="1163362">
                <a:tc>
                  <a:txBody>
                    <a:bodyPr/>
                    <a:lstStyle/>
                    <a:p>
                      <a:r>
                        <a:rPr lang="en-US" dirty="0">
                          <a:solidFill>
                            <a:schemeClr val="tx1"/>
                          </a:solidFill>
                          <a:latin typeface="Times New Roman" panose="02020603050405020304" pitchFamily="18" charset="0"/>
                          <a:cs typeface="Times New Roman" panose="02020603050405020304" pitchFamily="18" charset="0"/>
                        </a:rPr>
                        <a:t>2</a:t>
                      </a:r>
                      <a:endParaRPr lang="en-IN"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i="0" kern="1200" dirty="0">
                          <a:solidFill>
                            <a:schemeClr val="dk1"/>
                          </a:solidFill>
                          <a:effectLst/>
                          <a:latin typeface="+mn-lt"/>
                          <a:ea typeface="+mn-ea"/>
                          <a:cs typeface="+mn-cs"/>
                        </a:rPr>
                        <a:t>“IoT based smart waste management system”</a:t>
                      </a:r>
                    </a:p>
                    <a:p>
                      <a:r>
                        <a:rPr lang="en-IN" dirty="0">
                          <a:solidFill>
                            <a:schemeClr val="tx1"/>
                          </a:solidFill>
                          <a:latin typeface="Times New Roman" panose="02020603050405020304" pitchFamily="18" charset="0"/>
                          <a:cs typeface="Times New Roman" panose="02020603050405020304" pitchFamily="18" charset="0"/>
                        </a:rPr>
                        <a:t>       -</a:t>
                      </a:r>
                      <a:r>
                        <a:rPr lang="en-IN" sz="1800" b="0" i="0" u="none" strike="noStrike" kern="1200" dirty="0" err="1">
                          <a:solidFill>
                            <a:schemeClr val="dk1"/>
                          </a:solidFill>
                          <a:effectLst/>
                          <a:latin typeface="+mn-lt"/>
                          <a:ea typeface="+mn-ea"/>
                          <a:cs typeface="+mn-cs"/>
                          <a:hlinkClick r:id="rId3"/>
                        </a:rPr>
                        <a:t>Anagha</a:t>
                      </a:r>
                      <a:r>
                        <a:rPr lang="en-IN" sz="1800" b="0" i="0" u="none" strike="noStrike" kern="1200" dirty="0">
                          <a:solidFill>
                            <a:schemeClr val="dk1"/>
                          </a:solidFill>
                          <a:effectLst/>
                          <a:latin typeface="+mn-lt"/>
                          <a:ea typeface="+mn-ea"/>
                          <a:cs typeface="+mn-cs"/>
                          <a:hlinkClick r:id="rId3"/>
                        </a:rPr>
                        <a:t> Gopi</a:t>
                      </a:r>
                      <a:endParaRPr lang="en-IN"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b="0" i="0" kern="1200" dirty="0">
                          <a:solidFill>
                            <a:schemeClr val="dk1"/>
                          </a:solidFill>
                          <a:effectLst/>
                          <a:latin typeface="+mn-lt"/>
                          <a:ea typeface="+mn-ea"/>
                          <a:cs typeface="+mn-cs"/>
                        </a:rPr>
                        <a:t> This paper presents smart waste management using IoT based waste bin for collection and monitoring.</a:t>
                      </a:r>
                      <a:endParaRPr lang="en-IN"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b="0" i="0" kern="1200" dirty="0">
                          <a:solidFill>
                            <a:schemeClr val="dk1"/>
                          </a:solidFill>
                          <a:effectLst/>
                          <a:latin typeface="+mn-lt"/>
                          <a:ea typeface="+mn-ea"/>
                          <a:cs typeface="+mn-cs"/>
                        </a:rPr>
                        <a:t>This detection helps in automatic opening and closing of the lid.</a:t>
                      </a:r>
                      <a:endParaRPr lang="en-IN"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a:solidFill>
                            <a:schemeClr val="tx1"/>
                          </a:solidFill>
                          <a:latin typeface="Times New Roman" panose="02020603050405020304" pitchFamily="18" charset="0"/>
                          <a:cs typeface="Times New Roman" panose="02020603050405020304" pitchFamily="18" charset="0"/>
                        </a:rPr>
                        <a:t>There is no safety measures for the scavengers.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00852100"/>
                  </a:ext>
                </a:extLst>
              </a:tr>
              <a:tr h="1425483">
                <a:tc>
                  <a:txBody>
                    <a:bodyPr/>
                    <a:lstStyle/>
                    <a:p>
                      <a:r>
                        <a:rPr lang="en-US" dirty="0">
                          <a:solidFill>
                            <a:schemeClr val="tx1"/>
                          </a:solidFill>
                          <a:latin typeface="Times New Roman" panose="02020603050405020304" pitchFamily="18" charset="0"/>
                          <a:cs typeface="Times New Roman" panose="02020603050405020304" pitchFamily="18" charset="0"/>
                        </a:rPr>
                        <a:t>3</a:t>
                      </a:r>
                      <a:endParaRPr lang="en-IN"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“IoT-based Automatic Manhole Observant for Sewage Worker’s Safety”</a:t>
                      </a:r>
                    </a:p>
                    <a:p>
                      <a:r>
                        <a:rPr lang="en-IN" dirty="0">
                          <a:solidFill>
                            <a:schemeClr val="tx1"/>
                          </a:solidFill>
                          <a:latin typeface="Times New Roman" panose="02020603050405020304" pitchFamily="18" charset="0"/>
                          <a:cs typeface="Times New Roman" panose="02020603050405020304" pitchFamily="18" charset="0"/>
                        </a:rPr>
                        <a:t>        -</a:t>
                      </a:r>
                      <a:r>
                        <a:rPr lang="en-IN" sz="1800" b="0" i="0" u="none" strike="noStrike" kern="1200" dirty="0">
                          <a:solidFill>
                            <a:schemeClr val="dk1"/>
                          </a:solidFill>
                          <a:effectLst/>
                          <a:latin typeface="+mn-lt"/>
                          <a:ea typeface="+mn-ea"/>
                          <a:cs typeface="+mn-cs"/>
                          <a:hlinkClick r:id="rId4"/>
                        </a:rPr>
                        <a:t>Rakesh </a:t>
                      </a:r>
                      <a:r>
                        <a:rPr lang="en-IN" sz="1800" b="0" i="0" u="none" strike="noStrike" kern="1200" dirty="0" err="1">
                          <a:solidFill>
                            <a:schemeClr val="dk1"/>
                          </a:solidFill>
                          <a:effectLst/>
                          <a:latin typeface="+mn-lt"/>
                          <a:ea typeface="+mn-ea"/>
                          <a:cs typeface="+mn-cs"/>
                          <a:hlinkClick r:id="rId4"/>
                        </a:rPr>
                        <a:t>Dronavalli</a:t>
                      </a:r>
                      <a:endParaRPr lang="en-IN"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This aim to provide an automated manhole system that measures temperature, humidity, and harmful gases </a:t>
                      </a:r>
                      <a:endParaRPr lang="en-IN" dirty="0">
                        <a:solidFill>
                          <a:schemeClr val="tx1"/>
                        </a:solidFill>
                        <a:latin typeface="Times New Roman" panose="02020603050405020304" pitchFamily="18" charset="0"/>
                        <a:cs typeface="Times New Roman" panose="02020603050405020304" pitchFamily="18" charset="0"/>
                      </a:endParaRPr>
                    </a:p>
                    <a:p>
                      <a:endParaRPr lang="en-IN"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If there is any abnormal change in the </a:t>
                      </a:r>
                      <a:r>
                        <a:rPr lang="en-US" sz="1800" b="0" i="0" kern="1200" dirty="0" err="1">
                          <a:solidFill>
                            <a:schemeClr val="dk1"/>
                          </a:solidFill>
                          <a:effectLst/>
                          <a:latin typeface="+mn-lt"/>
                          <a:ea typeface="+mn-ea"/>
                          <a:cs typeface="+mn-cs"/>
                        </a:rPr>
                        <a:t>manhole,it</a:t>
                      </a:r>
                      <a:r>
                        <a:rPr lang="en-US" sz="1800" b="0" i="0" kern="1200" dirty="0">
                          <a:solidFill>
                            <a:schemeClr val="dk1"/>
                          </a:solidFill>
                          <a:effectLst/>
                          <a:latin typeface="+mn-lt"/>
                          <a:ea typeface="+mn-ea"/>
                          <a:cs typeface="+mn-cs"/>
                        </a:rPr>
                        <a:t> transferred the messages to the stations.</a:t>
                      </a:r>
                      <a:endParaRPr lang="en-IN" dirty="0">
                        <a:solidFill>
                          <a:schemeClr val="tx1"/>
                        </a:solidFill>
                        <a:latin typeface="Times New Roman" panose="02020603050405020304" pitchFamily="18" charset="0"/>
                        <a:cs typeface="Times New Roman" panose="02020603050405020304" pitchFamily="18" charset="0"/>
                      </a:endParaRPr>
                    </a:p>
                    <a:p>
                      <a:endParaRPr lang="en-IN"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chemeClr val="tx1"/>
                          </a:solidFill>
                          <a:latin typeface="Times New Roman" panose="02020603050405020304" pitchFamily="18" charset="0"/>
                          <a:cs typeface="Times New Roman" panose="02020603050405020304" pitchFamily="18" charset="0"/>
                        </a:rPr>
                        <a:t>There is no location tracking .</a:t>
                      </a:r>
                    </a:p>
                    <a:p>
                      <a:endParaRPr lang="en-IN"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2508866"/>
                  </a:ext>
                </a:extLst>
              </a:tr>
              <a:tr h="1381493">
                <a:tc>
                  <a:txBody>
                    <a:bodyPr/>
                    <a:lstStyle/>
                    <a:p>
                      <a:r>
                        <a:rPr lang="en-US" dirty="0">
                          <a:solidFill>
                            <a:schemeClr val="tx1"/>
                          </a:solidFill>
                          <a:latin typeface="Times New Roman" panose="02020603050405020304" pitchFamily="18" charset="0"/>
                          <a:cs typeface="Times New Roman" panose="02020603050405020304" pitchFamily="18" charset="0"/>
                        </a:rPr>
                        <a:t>4</a:t>
                      </a:r>
                      <a:endParaRPr lang="en-IN"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“Smart Sewage System for Sewage Workers”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         -</a:t>
                      </a:r>
                      <a:r>
                        <a:rPr lang="en-IN" sz="1800" b="0" i="0" u="none" strike="noStrike" kern="1200" dirty="0">
                          <a:solidFill>
                            <a:schemeClr val="dk1"/>
                          </a:solidFill>
                          <a:effectLst/>
                          <a:latin typeface="+mn-lt"/>
                          <a:ea typeface="+mn-ea"/>
                          <a:cs typeface="+mn-cs"/>
                          <a:hlinkClick r:id="rId5"/>
                        </a:rPr>
                        <a:t>Ayush Kumar</a:t>
                      </a:r>
                      <a:endParaRPr lang="en-US" sz="1800" b="1" i="0" kern="1200" dirty="0">
                        <a:solidFill>
                          <a:schemeClr val="dk1"/>
                        </a:solidFill>
                        <a:effectLst/>
                        <a:latin typeface="+mn-lt"/>
                        <a:ea typeface="+mn-ea"/>
                        <a:cs typeface="+mn-cs"/>
                      </a:endParaRPr>
                    </a:p>
                    <a:p>
                      <a:endParaRPr lang="en-IN"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a:solidFill>
                            <a:schemeClr val="tx1"/>
                          </a:solidFill>
                          <a:latin typeface="Times New Roman" panose="02020603050405020304" pitchFamily="18" charset="0"/>
                          <a:cs typeface="Times New Roman" panose="02020603050405020304" pitchFamily="18" charset="0"/>
                        </a:rPr>
                        <a:t>It gives a warning </a:t>
                      </a:r>
                      <a:r>
                        <a:rPr lang="en-IN" dirty="0" err="1">
                          <a:solidFill>
                            <a:schemeClr val="tx1"/>
                          </a:solidFill>
                          <a:latin typeface="Times New Roman" panose="02020603050405020304" pitchFamily="18" charset="0"/>
                          <a:cs typeface="Times New Roman" panose="02020603050405020304" pitchFamily="18" charset="0"/>
                        </a:rPr>
                        <a:t>message,if</a:t>
                      </a:r>
                      <a:r>
                        <a:rPr lang="en-IN" dirty="0">
                          <a:solidFill>
                            <a:schemeClr val="tx1"/>
                          </a:solidFill>
                          <a:latin typeface="Times New Roman" panose="02020603050405020304" pitchFamily="18" charset="0"/>
                          <a:cs typeface="Times New Roman" panose="02020603050405020304" pitchFamily="18" charset="0"/>
                        </a:rPr>
                        <a:t> the level of dangerous gas exceeds the threshold.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a:solidFill>
                            <a:schemeClr val="tx1"/>
                          </a:solidFill>
                          <a:latin typeface="Times New Roman" panose="02020603050405020304" pitchFamily="18" charset="0"/>
                          <a:cs typeface="Times New Roman" panose="02020603050405020304" pitchFamily="18" charset="0"/>
                        </a:rPr>
                        <a:t>It is cost effective and efficient.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a:solidFill>
                            <a:schemeClr val="tx1"/>
                          </a:solidFill>
                          <a:latin typeface="Times New Roman" panose="02020603050405020304" pitchFamily="18" charset="0"/>
                          <a:cs typeface="Times New Roman" panose="02020603050405020304" pitchFamily="18" charset="0"/>
                        </a:rPr>
                        <a:t>Worker’s location is not included in the message.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7798569"/>
                  </a:ext>
                </a:extLst>
              </a:tr>
            </a:tbl>
          </a:graphicData>
        </a:graphic>
      </p:graphicFrame>
      <p:sp>
        <p:nvSpPr>
          <p:cNvPr id="4" name="Date Placeholder 3">
            <a:extLst>
              <a:ext uri="{FF2B5EF4-FFF2-40B4-BE49-F238E27FC236}">
                <a16:creationId xmlns:a16="http://schemas.microsoft.com/office/drawing/2014/main" id="{6FDF952C-9E12-EB91-71B0-8CBA0A796FD7}"/>
              </a:ext>
            </a:extLst>
          </p:cNvPr>
          <p:cNvSpPr>
            <a:spLocks noGrp="1"/>
          </p:cNvSpPr>
          <p:nvPr>
            <p:ph type="dt" sz="half" idx="10"/>
          </p:nvPr>
        </p:nvSpPr>
        <p:spPr/>
        <p:txBody>
          <a:bodyPr/>
          <a:lstStyle/>
          <a:p>
            <a:fld id="{9F206760-4E73-4F32-9B2C-5D5CF08B6E81}" type="datetime1">
              <a:rPr lang="en-IN" smtClean="0"/>
              <a:t>26-03-2024</a:t>
            </a:fld>
            <a:endParaRPr lang="en-IN"/>
          </a:p>
        </p:txBody>
      </p:sp>
      <p:sp>
        <p:nvSpPr>
          <p:cNvPr id="5" name="Footer Placeholder 4">
            <a:extLst>
              <a:ext uri="{FF2B5EF4-FFF2-40B4-BE49-F238E27FC236}">
                <a16:creationId xmlns:a16="http://schemas.microsoft.com/office/drawing/2014/main" id="{1D9B8405-9934-D23F-96E1-9E817C94F342}"/>
              </a:ext>
            </a:extLst>
          </p:cNvPr>
          <p:cNvSpPr>
            <a:spLocks noGrp="1"/>
          </p:cNvSpPr>
          <p:nvPr>
            <p:ph type="ftr" sz="quarter" idx="11"/>
          </p:nvPr>
        </p:nvSpPr>
        <p:spPr/>
        <p:txBody>
          <a:bodyPr/>
          <a:lstStyle/>
          <a:p>
            <a:r>
              <a:rPr lang="en-IN"/>
              <a:t>Mini Project – First  Review</a:t>
            </a:r>
          </a:p>
        </p:txBody>
      </p:sp>
      <p:sp>
        <p:nvSpPr>
          <p:cNvPr id="6" name="Slide Number Placeholder 5">
            <a:extLst>
              <a:ext uri="{FF2B5EF4-FFF2-40B4-BE49-F238E27FC236}">
                <a16:creationId xmlns:a16="http://schemas.microsoft.com/office/drawing/2014/main" id="{8C061569-1C92-036A-A892-7302537E23D9}"/>
              </a:ext>
            </a:extLst>
          </p:cNvPr>
          <p:cNvSpPr>
            <a:spLocks noGrp="1"/>
          </p:cNvSpPr>
          <p:nvPr>
            <p:ph type="sldNum" sz="quarter" idx="12"/>
          </p:nvPr>
        </p:nvSpPr>
        <p:spPr/>
        <p:txBody>
          <a:bodyPr/>
          <a:lstStyle/>
          <a:p>
            <a:fld id="{D27B8FD1-8FDE-438C-B73C-9DA2464FEE45}" type="slidenum">
              <a:rPr lang="en-IN" smtClean="0"/>
              <a:pPr/>
              <a:t>4</a:t>
            </a:fld>
            <a:endParaRPr lang="en-IN"/>
          </a:p>
        </p:txBody>
      </p:sp>
    </p:spTree>
    <p:extLst>
      <p:ext uri="{BB962C8B-B14F-4D97-AF65-F5344CB8AC3E}">
        <p14:creationId xmlns:p14="http://schemas.microsoft.com/office/powerpoint/2010/main" val="3851388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A476A-87E6-6578-48E3-87427E7C4288}"/>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204AB418-DC6F-474B-8BE3-B9ABDDE865A8}"/>
              </a:ext>
            </a:extLst>
          </p:cNvPr>
          <p:cNvSpPr>
            <a:spLocks noGrp="1"/>
          </p:cNvSpPr>
          <p:nvPr>
            <p:ph idx="1"/>
          </p:nvPr>
        </p:nvSpPr>
        <p:spPr/>
        <p:txBody>
          <a:bodyPr>
            <a:normAutofit/>
          </a:bodyPr>
          <a:lstStyle/>
          <a:p>
            <a:r>
              <a:rPr lang="en-IN" sz="2800" dirty="0"/>
              <a:t>Sewage maintenance and inspection are crucial yet hazardous tasks, often involving exposure to toxic gases and strenuous working conditions. </a:t>
            </a:r>
          </a:p>
          <a:p>
            <a:r>
              <a:rPr lang="en-IN" dirty="0"/>
              <a:t>The major problems that needs an solution:</a:t>
            </a:r>
          </a:p>
          <a:p>
            <a:pPr marL="0" indent="0">
              <a:buNone/>
            </a:pPr>
            <a:r>
              <a:rPr lang="en-IN" dirty="0"/>
              <a:t>         Poor monitoring</a:t>
            </a:r>
          </a:p>
          <a:p>
            <a:pPr marL="0" indent="0">
              <a:buNone/>
            </a:pPr>
            <a:r>
              <a:rPr lang="en-IN" dirty="0"/>
              <a:t>         No immediate actions</a:t>
            </a:r>
          </a:p>
          <a:p>
            <a:pPr marL="0" indent="0">
              <a:buNone/>
            </a:pPr>
            <a:r>
              <a:rPr lang="en-IN" dirty="0"/>
              <a:t>         Lack of safety for workers</a:t>
            </a:r>
          </a:p>
          <a:p>
            <a:pPr marL="0" indent="0">
              <a:buNone/>
            </a:pPr>
            <a:r>
              <a:rPr lang="en-IN" dirty="0"/>
              <a:t>         No location detection</a:t>
            </a:r>
          </a:p>
          <a:p>
            <a:pPr marL="0" indent="0">
              <a:buNone/>
            </a:pPr>
            <a:r>
              <a:rPr lang="en-IN" dirty="0"/>
              <a:t>         </a:t>
            </a:r>
          </a:p>
          <a:p>
            <a:pPr marL="0" indent="0">
              <a:buNone/>
            </a:pPr>
            <a:endParaRPr lang="en-IN" dirty="0"/>
          </a:p>
        </p:txBody>
      </p:sp>
      <p:sp>
        <p:nvSpPr>
          <p:cNvPr id="6" name="Slide Number Placeholder 5">
            <a:extLst>
              <a:ext uri="{FF2B5EF4-FFF2-40B4-BE49-F238E27FC236}">
                <a16:creationId xmlns:a16="http://schemas.microsoft.com/office/drawing/2014/main" id="{EAB266CA-74B4-0153-1384-A0630CA2406A}"/>
              </a:ext>
            </a:extLst>
          </p:cNvPr>
          <p:cNvSpPr>
            <a:spLocks noGrp="1"/>
          </p:cNvSpPr>
          <p:nvPr>
            <p:ph type="sldNum" sz="quarter" idx="12"/>
          </p:nvPr>
        </p:nvSpPr>
        <p:spPr/>
        <p:txBody>
          <a:bodyPr/>
          <a:lstStyle/>
          <a:p>
            <a:fld id="{D27B8FD1-8FDE-438C-B73C-9DA2464FEE45}" type="slidenum">
              <a:rPr lang="en-IN" smtClean="0"/>
              <a:pPr/>
              <a:t>5</a:t>
            </a:fld>
            <a:endParaRPr lang="en-IN"/>
          </a:p>
        </p:txBody>
      </p:sp>
    </p:spTree>
    <p:extLst>
      <p:ext uri="{BB962C8B-B14F-4D97-AF65-F5344CB8AC3E}">
        <p14:creationId xmlns:p14="http://schemas.microsoft.com/office/powerpoint/2010/main" val="846417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AE1FC946-FDA1-22F5-1519-6FE8178F76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1366" y="205510"/>
            <a:ext cx="6765163" cy="6269718"/>
          </a:xfrm>
        </p:spPr>
      </p:pic>
      <p:sp>
        <p:nvSpPr>
          <p:cNvPr id="6" name="Slide Number Placeholder 5">
            <a:extLst>
              <a:ext uri="{FF2B5EF4-FFF2-40B4-BE49-F238E27FC236}">
                <a16:creationId xmlns:a16="http://schemas.microsoft.com/office/drawing/2014/main" id="{B9FB3DE7-ACF2-FDD3-8B37-7910504A1BAB}"/>
              </a:ext>
            </a:extLst>
          </p:cNvPr>
          <p:cNvSpPr>
            <a:spLocks noGrp="1"/>
          </p:cNvSpPr>
          <p:nvPr>
            <p:ph type="sldNum" sz="quarter" idx="12"/>
          </p:nvPr>
        </p:nvSpPr>
        <p:spPr/>
        <p:txBody>
          <a:bodyPr/>
          <a:lstStyle/>
          <a:p>
            <a:fld id="{D27B8FD1-8FDE-438C-B73C-9DA2464FEE45}" type="slidenum">
              <a:rPr lang="en-IN" smtClean="0"/>
              <a:pPr/>
              <a:t>6</a:t>
            </a:fld>
            <a:endParaRPr lang="en-IN"/>
          </a:p>
        </p:txBody>
      </p:sp>
    </p:spTree>
    <p:extLst>
      <p:ext uri="{BB962C8B-B14F-4D97-AF65-F5344CB8AC3E}">
        <p14:creationId xmlns:p14="http://schemas.microsoft.com/office/powerpoint/2010/main" val="1781309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0E59E-BBE8-38C1-E509-878258DCCFFE}"/>
              </a:ext>
            </a:extLst>
          </p:cNvPr>
          <p:cNvSpPr>
            <a:spLocks noGrp="1"/>
          </p:cNvSpPr>
          <p:nvPr>
            <p:ph type="title"/>
          </p:nvPr>
        </p:nvSpPr>
        <p:spPr/>
        <p:txBody>
          <a:bodyPr/>
          <a:lstStyle/>
          <a:p>
            <a:r>
              <a:rPr lang="en-US" dirty="0"/>
              <a:t>Objective</a:t>
            </a:r>
            <a:endParaRPr lang="en-IN" dirty="0"/>
          </a:p>
        </p:txBody>
      </p:sp>
      <p:sp>
        <p:nvSpPr>
          <p:cNvPr id="3" name="Content Placeholder 2">
            <a:extLst>
              <a:ext uri="{FF2B5EF4-FFF2-40B4-BE49-F238E27FC236}">
                <a16:creationId xmlns:a16="http://schemas.microsoft.com/office/drawing/2014/main" id="{7E39E341-17B1-C22B-472A-1C6DD3E45F85}"/>
              </a:ext>
            </a:extLst>
          </p:cNvPr>
          <p:cNvSpPr>
            <a:spLocks noGrp="1"/>
          </p:cNvSpPr>
          <p:nvPr>
            <p:ph idx="1"/>
          </p:nvPr>
        </p:nvSpPr>
        <p:spPr>
          <a:xfrm>
            <a:off x="838200" y="1531088"/>
            <a:ext cx="10515600" cy="4645875"/>
          </a:xfrm>
        </p:spPr>
        <p:txBody>
          <a:bodyPr>
            <a:normAutofit/>
          </a:bodyPr>
          <a:lstStyle/>
          <a:p>
            <a:r>
              <a:rPr lang="en-IN" sz="2800" dirty="0"/>
              <a:t>To mitigate risks and ensure the safety of sewage workers, this project proposes a Smart Monitoring System leveraging Internet of Things (IoT) technology.</a:t>
            </a:r>
          </a:p>
          <a:p>
            <a:r>
              <a:rPr lang="en-IN" sz="2800" dirty="0"/>
              <a:t>The system integrates a </a:t>
            </a:r>
            <a:r>
              <a:rPr lang="en-IN" sz="2800" dirty="0" err="1"/>
              <a:t>NodeMCU</a:t>
            </a:r>
            <a:r>
              <a:rPr lang="en-IN" sz="2800" dirty="0"/>
              <a:t> microcontroller, gas sensor, pulse sensor, GPS module, and IoT connectivity to provide real-time monitoring and analysis of environmental conditions and worker health status. </a:t>
            </a:r>
          </a:p>
          <a:p>
            <a:r>
              <a:rPr lang="en-IN" sz="2800" dirty="0"/>
              <a:t>The gas sensor detects harmful gases found in sewage environments, while the pulse sensor monitors the vital signs of workers, including heart rate and blood oxygen levels.</a:t>
            </a:r>
          </a:p>
          <a:p>
            <a:endParaRPr lang="en-IN" dirty="0"/>
          </a:p>
        </p:txBody>
      </p:sp>
      <p:sp>
        <p:nvSpPr>
          <p:cNvPr id="6" name="Slide Number Placeholder 5">
            <a:extLst>
              <a:ext uri="{FF2B5EF4-FFF2-40B4-BE49-F238E27FC236}">
                <a16:creationId xmlns:a16="http://schemas.microsoft.com/office/drawing/2014/main" id="{26721224-5A59-BF44-534F-D3D28F90634C}"/>
              </a:ext>
            </a:extLst>
          </p:cNvPr>
          <p:cNvSpPr>
            <a:spLocks noGrp="1"/>
          </p:cNvSpPr>
          <p:nvPr>
            <p:ph type="sldNum" sz="quarter" idx="12"/>
          </p:nvPr>
        </p:nvSpPr>
        <p:spPr/>
        <p:txBody>
          <a:bodyPr/>
          <a:lstStyle/>
          <a:p>
            <a:fld id="{D27B8FD1-8FDE-438C-B73C-9DA2464FEE45}" type="slidenum">
              <a:rPr lang="en-IN" smtClean="0"/>
              <a:pPr/>
              <a:t>7</a:t>
            </a:fld>
            <a:endParaRPr lang="en-IN"/>
          </a:p>
        </p:txBody>
      </p:sp>
    </p:spTree>
    <p:extLst>
      <p:ext uri="{BB962C8B-B14F-4D97-AF65-F5344CB8AC3E}">
        <p14:creationId xmlns:p14="http://schemas.microsoft.com/office/powerpoint/2010/main" val="1625223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E0D4F9C-B92A-68EF-55F7-BB4176DBA0AC}"/>
              </a:ext>
            </a:extLst>
          </p:cNvPr>
          <p:cNvSpPr>
            <a:spLocks noGrp="1"/>
          </p:cNvSpPr>
          <p:nvPr>
            <p:ph type="sldNum" sz="quarter" idx="12"/>
          </p:nvPr>
        </p:nvSpPr>
        <p:spPr/>
        <p:txBody>
          <a:bodyPr/>
          <a:lstStyle/>
          <a:p>
            <a:fld id="{D27B8FD1-8FDE-438C-B73C-9DA2464FEE45}" type="slidenum">
              <a:rPr lang="en-IN" smtClean="0"/>
              <a:t>8</a:t>
            </a:fld>
            <a:endParaRPr lang="en-IN"/>
          </a:p>
        </p:txBody>
      </p:sp>
      <p:sp>
        <p:nvSpPr>
          <p:cNvPr id="6" name="TextBox 5">
            <a:extLst>
              <a:ext uri="{FF2B5EF4-FFF2-40B4-BE49-F238E27FC236}">
                <a16:creationId xmlns:a16="http://schemas.microsoft.com/office/drawing/2014/main" id="{E98968A2-0429-F856-FA3B-43E1CEAD6647}"/>
              </a:ext>
            </a:extLst>
          </p:cNvPr>
          <p:cNvSpPr txBox="1"/>
          <p:nvPr/>
        </p:nvSpPr>
        <p:spPr>
          <a:xfrm>
            <a:off x="838200" y="511766"/>
            <a:ext cx="6097772" cy="769441"/>
          </a:xfrm>
          <a:prstGeom prst="rect">
            <a:avLst/>
          </a:prstGeom>
          <a:noFill/>
        </p:spPr>
        <p:txBody>
          <a:bodyPr wrap="square">
            <a:spAutoFit/>
          </a:bodyPr>
          <a:lstStyle/>
          <a:p>
            <a:r>
              <a:rPr lang="en-US" sz="4400" dirty="0">
                <a:latin typeface="Times New Roman" panose="02020603050405020304" pitchFamily="18" charset="0"/>
                <a:cs typeface="Times New Roman" panose="02020603050405020304" pitchFamily="18" charset="0"/>
              </a:rPr>
              <a:t>Existing Methodologies</a:t>
            </a:r>
            <a:endParaRPr lang="en-IN" sz="4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9280C0D5-5A8E-DC73-FEE4-96FCF11D3765}"/>
              </a:ext>
            </a:extLst>
          </p:cNvPr>
          <p:cNvSpPr txBox="1"/>
          <p:nvPr/>
        </p:nvSpPr>
        <p:spPr>
          <a:xfrm>
            <a:off x="912628" y="1813173"/>
            <a:ext cx="10515600" cy="4524315"/>
          </a:xfrm>
          <a:prstGeom prst="rect">
            <a:avLst/>
          </a:prstGeom>
          <a:noFill/>
        </p:spPr>
        <p:txBody>
          <a:bodyPr wrap="square">
            <a:spAutoFit/>
          </a:bodyPr>
          <a:lstStyle/>
          <a:p>
            <a:pPr marL="285750" indent="-285750">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Manual Inspection</a:t>
            </a:r>
            <a:r>
              <a:rPr lang="en-IN" sz="2400" dirty="0">
                <a:latin typeface="Times New Roman" panose="02020603050405020304" pitchFamily="18" charset="0"/>
                <a:cs typeface="Times New Roman" panose="02020603050405020304" pitchFamily="18" charset="0"/>
              </a:rPr>
              <a:t>:</a:t>
            </a:r>
          </a:p>
          <a:p>
            <a:pPr lvl="1"/>
            <a:r>
              <a:rPr lang="en-IN" sz="2400" b="1" dirty="0">
                <a:latin typeface="Times New Roman" panose="02020603050405020304" pitchFamily="18" charset="0"/>
                <a:cs typeface="Times New Roman" panose="02020603050405020304" pitchFamily="18" charset="0"/>
              </a:rPr>
              <a:t>Disadvantages</a:t>
            </a:r>
            <a:r>
              <a:rPr lang="en-IN" sz="2400" dirty="0">
                <a:latin typeface="Times New Roman" panose="02020603050405020304" pitchFamily="18" charset="0"/>
                <a:cs typeface="Times New Roman" panose="02020603050405020304" pitchFamily="18" charset="0"/>
              </a:rPr>
              <a:t>: Lack of real-time data makes it difficult to detect gas leaks promptly, increasing the risk of health hazards and environmental damage.</a:t>
            </a:r>
          </a:p>
          <a:p>
            <a:pPr lvl="1"/>
            <a:endParaRPr lang="en-I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Fixed Gas Detectors</a:t>
            </a:r>
            <a:r>
              <a:rPr lang="en-IN" sz="2400" dirty="0">
                <a:latin typeface="Times New Roman" panose="02020603050405020304" pitchFamily="18" charset="0"/>
                <a:cs typeface="Times New Roman" panose="02020603050405020304" pitchFamily="18" charset="0"/>
              </a:rPr>
              <a:t>:</a:t>
            </a:r>
          </a:p>
          <a:p>
            <a:pPr lvl="1"/>
            <a:r>
              <a:rPr lang="en-IN" sz="2400" b="1" dirty="0">
                <a:latin typeface="Times New Roman" panose="02020603050405020304" pitchFamily="18" charset="0"/>
                <a:cs typeface="Times New Roman" panose="02020603050405020304" pitchFamily="18" charset="0"/>
              </a:rPr>
              <a:t>Disadvantages</a:t>
            </a:r>
            <a:r>
              <a:rPr lang="en-IN" sz="2400" dirty="0">
                <a:latin typeface="Times New Roman" panose="02020603050405020304" pitchFamily="18" charset="0"/>
                <a:cs typeface="Times New Roman" panose="02020603050405020304" pitchFamily="18" charset="0"/>
              </a:rPr>
              <a:t>: Installation and maintenance costs can be high, and the fixed nature of these detectors may not provide sufficient flexibility to adapt to changing conditions or expand coverage as needed.</a:t>
            </a:r>
          </a:p>
          <a:p>
            <a:pPr lvl="1"/>
            <a:endParaRPr lang="en-I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Traditional Sensor Networks</a:t>
            </a:r>
            <a:r>
              <a:rPr lang="en-IN" sz="2400" dirty="0">
                <a:latin typeface="Times New Roman" panose="02020603050405020304" pitchFamily="18" charset="0"/>
                <a:cs typeface="Times New Roman" panose="02020603050405020304" pitchFamily="18" charset="0"/>
              </a:rPr>
              <a:t>:</a:t>
            </a:r>
          </a:p>
          <a:p>
            <a:pPr lvl="1"/>
            <a:r>
              <a:rPr lang="en-IN" sz="2400" b="1" dirty="0">
                <a:latin typeface="Times New Roman" panose="02020603050405020304" pitchFamily="18" charset="0"/>
                <a:cs typeface="Times New Roman" panose="02020603050405020304" pitchFamily="18" charset="0"/>
              </a:rPr>
              <a:t>Disadvantages</a:t>
            </a:r>
            <a:r>
              <a:rPr lang="en-IN" sz="2400" dirty="0">
                <a:latin typeface="Times New Roman" panose="02020603050405020304" pitchFamily="18" charset="0"/>
                <a:cs typeface="Times New Roman" panose="02020603050405020304" pitchFamily="18" charset="0"/>
              </a:rPr>
              <a:t>: Limited scalability and adaptability hinder the system's ability to accommodate evolving requirements or expand to new locations.</a:t>
            </a:r>
          </a:p>
        </p:txBody>
      </p:sp>
    </p:spTree>
    <p:extLst>
      <p:ext uri="{BB962C8B-B14F-4D97-AF65-F5344CB8AC3E}">
        <p14:creationId xmlns:p14="http://schemas.microsoft.com/office/powerpoint/2010/main" val="1683968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ACDB49E-50EE-75AD-EDFA-D6BB02D332C8}"/>
              </a:ext>
            </a:extLst>
          </p:cNvPr>
          <p:cNvSpPr>
            <a:spLocks noGrp="1"/>
          </p:cNvSpPr>
          <p:nvPr>
            <p:ph type="sldNum" sz="quarter" idx="12"/>
          </p:nvPr>
        </p:nvSpPr>
        <p:spPr/>
        <p:txBody>
          <a:bodyPr/>
          <a:lstStyle/>
          <a:p>
            <a:fld id="{D27B8FD1-8FDE-438C-B73C-9DA2464FEE45}" type="slidenum">
              <a:rPr lang="en-IN" smtClean="0"/>
              <a:t>9</a:t>
            </a:fld>
            <a:endParaRPr lang="en-IN"/>
          </a:p>
        </p:txBody>
      </p:sp>
      <p:sp>
        <p:nvSpPr>
          <p:cNvPr id="5" name="TextBox 4">
            <a:extLst>
              <a:ext uri="{FF2B5EF4-FFF2-40B4-BE49-F238E27FC236}">
                <a16:creationId xmlns:a16="http://schemas.microsoft.com/office/drawing/2014/main" id="{C9829BC4-04E8-18A8-DB54-2BE582B9EFF1}"/>
              </a:ext>
            </a:extLst>
          </p:cNvPr>
          <p:cNvSpPr txBox="1"/>
          <p:nvPr/>
        </p:nvSpPr>
        <p:spPr>
          <a:xfrm>
            <a:off x="827568" y="362910"/>
            <a:ext cx="6097772" cy="769441"/>
          </a:xfrm>
          <a:prstGeom prst="rect">
            <a:avLst/>
          </a:prstGeom>
          <a:noFill/>
        </p:spPr>
        <p:txBody>
          <a:bodyPr wrap="square">
            <a:spAutoFit/>
          </a:bodyPr>
          <a:lstStyle/>
          <a:p>
            <a:r>
              <a:rPr lang="en-US" sz="4400" dirty="0">
                <a:latin typeface="Times New Roman" panose="02020603050405020304" pitchFamily="18" charset="0"/>
                <a:cs typeface="Times New Roman" panose="02020603050405020304" pitchFamily="18" charset="0"/>
              </a:rPr>
              <a:t>Proposed Methodologies</a:t>
            </a:r>
            <a:endParaRPr lang="en-IN" sz="4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0448850C-6129-3853-F100-88223D63C0EC}"/>
              </a:ext>
            </a:extLst>
          </p:cNvPr>
          <p:cNvSpPr txBox="1"/>
          <p:nvPr/>
        </p:nvSpPr>
        <p:spPr>
          <a:xfrm>
            <a:off x="1012751" y="1132351"/>
            <a:ext cx="10166498" cy="5816977"/>
          </a:xfrm>
          <a:prstGeom prst="rect">
            <a:avLst/>
          </a:prstGeom>
          <a:noFill/>
        </p:spPr>
        <p:txBody>
          <a:bodyPr wrap="square">
            <a:spAutoFit/>
          </a:bodyPr>
          <a:lstStyle/>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Smart Monitoring System:</a:t>
            </a:r>
          </a:p>
          <a:p>
            <a:pPr lvl="1"/>
            <a:r>
              <a:rPr lang="en-IN" sz="2200" dirty="0">
                <a:latin typeface="Times New Roman" panose="02020603050405020304" pitchFamily="18" charset="0"/>
                <a:cs typeface="Times New Roman" panose="02020603050405020304" pitchFamily="18" charset="0"/>
              </a:rPr>
              <a:t>Utilizes </a:t>
            </a:r>
            <a:r>
              <a:rPr lang="en-IN" sz="2200" dirty="0" err="1">
                <a:latin typeface="Times New Roman" panose="02020603050405020304" pitchFamily="18" charset="0"/>
                <a:cs typeface="Times New Roman" panose="02020603050405020304" pitchFamily="18" charset="0"/>
              </a:rPr>
              <a:t>NodeMCU</a:t>
            </a:r>
            <a:r>
              <a:rPr lang="en-IN" sz="2200" dirty="0">
                <a:latin typeface="Times New Roman" panose="02020603050405020304" pitchFamily="18" charset="0"/>
                <a:cs typeface="Times New Roman" panose="02020603050405020304" pitchFamily="18" charset="0"/>
              </a:rPr>
              <a:t>, gas sensor, pulse sensor, and GPS.</a:t>
            </a:r>
          </a:p>
          <a:p>
            <a:endParaRPr lang="en-IN" sz="22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The </a:t>
            </a:r>
            <a:r>
              <a:rPr lang="en-IN" sz="2200" dirty="0" err="1">
                <a:latin typeface="Times New Roman" panose="02020603050405020304" pitchFamily="18" charset="0"/>
                <a:cs typeface="Times New Roman" panose="02020603050405020304" pitchFamily="18" charset="0"/>
              </a:rPr>
              <a:t>NodeMCU</a:t>
            </a:r>
            <a:r>
              <a:rPr lang="en-IN" sz="2200" dirty="0">
                <a:latin typeface="Times New Roman" panose="02020603050405020304" pitchFamily="18" charset="0"/>
                <a:cs typeface="Times New Roman" panose="02020603050405020304" pitchFamily="18" charset="0"/>
              </a:rPr>
              <a:t> microcontroller serves as the central processing unit, collecting data from the sensors and transmitting it to the cloud via IoT connectivity. The GPS module provides location data, enabling precise tracking of workers' movements within sewage systems.</a:t>
            </a:r>
          </a:p>
          <a:p>
            <a:endParaRPr lang="en-IN" sz="2200" dirty="0">
              <a:latin typeface="Times New Roman" panose="02020603050405020304" pitchFamily="18" charset="0"/>
              <a:cs typeface="Times New Roman" panose="02020603050405020304" pitchFamily="18" charset="0"/>
            </a:endParaRPr>
          </a:p>
          <a:p>
            <a:r>
              <a:rPr lang="en-IN" sz="2200" b="1" dirty="0">
                <a:latin typeface="Times New Roman" panose="02020603050405020304" pitchFamily="18" charset="0"/>
                <a:cs typeface="Times New Roman" panose="02020603050405020304" pitchFamily="18" charset="0"/>
              </a:rPr>
              <a:t>Advantages:</a:t>
            </a:r>
          </a:p>
          <a:p>
            <a:pPr marL="742950" lvl="1"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Real-time monitoring.</a:t>
            </a:r>
          </a:p>
          <a:p>
            <a:pPr marL="742950" lvl="1"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Continuous hazard detection.</a:t>
            </a:r>
          </a:p>
          <a:p>
            <a:pPr marL="742950" lvl="1"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Immediate alerts for gas or health issues.</a:t>
            </a:r>
          </a:p>
          <a:p>
            <a:pPr marL="742950" lvl="1"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Enhanced worker safety.</a:t>
            </a:r>
          </a:p>
          <a:p>
            <a:pPr marL="742950" lvl="1"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Proactive risk management.</a:t>
            </a:r>
          </a:p>
          <a:p>
            <a:pPr marL="742950" lvl="1"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Cost-effective.</a:t>
            </a:r>
          </a:p>
          <a:p>
            <a:pPr marL="742950" lvl="1"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Scalable for different sewage systems</a:t>
            </a:r>
            <a:r>
              <a:rPr lang="en-IN" sz="2400"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IN" sz="1800" dirty="0"/>
          </a:p>
        </p:txBody>
      </p:sp>
    </p:spTree>
    <p:extLst>
      <p:ext uri="{BB962C8B-B14F-4D97-AF65-F5344CB8AC3E}">
        <p14:creationId xmlns:p14="http://schemas.microsoft.com/office/powerpoint/2010/main" val="40559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515</TotalTime>
  <Words>1098</Words>
  <Application>Microsoft Office PowerPoint</Application>
  <PresentationFormat>Widescreen</PresentationFormat>
  <Paragraphs>136</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Sitka Banner</vt:lpstr>
      <vt:lpstr>Times New Roman</vt:lpstr>
      <vt:lpstr>Office Theme</vt:lpstr>
      <vt:lpstr>SMART MONITORING SYSTEM FOR SEWAGE WORKERS SAFETY</vt:lpstr>
      <vt:lpstr>Content</vt:lpstr>
      <vt:lpstr>Introduction</vt:lpstr>
      <vt:lpstr>Literature Review</vt:lpstr>
      <vt:lpstr>Problem Statement</vt:lpstr>
      <vt:lpstr>PowerPoint Presentation</vt:lpstr>
      <vt:lpstr>Objective</vt:lpstr>
      <vt:lpstr>PowerPoint Presentation</vt:lpstr>
      <vt:lpstr>PowerPoint Presentation</vt:lpstr>
      <vt:lpstr>Block Diagram</vt:lpstr>
      <vt:lpstr>Hardware required</vt:lpstr>
      <vt:lpstr>Software required</vt:lpstr>
      <vt:lpstr>PowerPoint Presentation</vt:lpstr>
      <vt:lpstr>OUTPUT</vt:lpstr>
      <vt:lpstr>CONCLUSION</vt:lpstr>
      <vt:lpstr>FUTURE SCOPE</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Project</dc:title>
  <dc:creator>Rejina</dc:creator>
  <cp:lastModifiedBy>Vinothkumar M</cp:lastModifiedBy>
  <cp:revision>16</cp:revision>
  <dcterms:created xsi:type="dcterms:W3CDTF">2023-02-02T04:10:41Z</dcterms:created>
  <dcterms:modified xsi:type="dcterms:W3CDTF">2024-03-26T07:09:25Z</dcterms:modified>
</cp:coreProperties>
</file>