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Trebuchet MS" pitchFamily="34" charset="0"/>
      <p:regular r:id="rId13"/>
      <p:bold r:id="rId14"/>
      <p:italic r:id="rId15"/>
      <p:boldItalic r:id="rId16"/>
    </p:embeddedFont>
    <p:embeddedFont>
      <p:font typeface="Lato Black" charset="0"/>
      <p:bold r:id="rId17"/>
      <p:boldItalic r:id="rId18"/>
    </p:embeddedFont>
    <p:embeddedFont>
      <p:font typeface="Lato"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a:t>
            </a:r>
            <a:r>
              <a:rPr lang="en" sz="2900" b="1" i="0" u="none" strike="noStrike" cap="none" dirty="0" smtClean="0">
                <a:solidFill>
                  <a:schemeClr val="lt1"/>
                </a:solidFill>
                <a:latin typeface="Trebuchet MS"/>
                <a:ea typeface="Trebuchet MS"/>
                <a:cs typeface="Trebuchet MS"/>
                <a:sym typeface="Trebuchet MS"/>
              </a:rPr>
              <a:t>:Tech Tycoons </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95085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a:t>
            </a:r>
            <a:r>
              <a:rPr lang="en" sz="1700" i="0" u="none" strike="noStrike" cap="none" dirty="0" smtClean="0">
                <a:solidFill>
                  <a:schemeClr val="lt1"/>
                </a:solidFill>
                <a:latin typeface="Trebuchet MS"/>
                <a:ea typeface="Trebuchet MS"/>
                <a:cs typeface="Trebuchet MS"/>
                <a:sym typeface="Trebuchet MS"/>
              </a:rPr>
              <a:t>:</a:t>
            </a:r>
            <a:r>
              <a:rPr lang="en" i="0" u="none" strike="noStrike" cap="none" dirty="0" smtClean="0">
                <a:solidFill>
                  <a:schemeClr val="lt1"/>
                </a:solidFill>
                <a:latin typeface="Lato" charset="0"/>
                <a:ea typeface="Trebuchet MS"/>
                <a:cs typeface="Trebuchet MS"/>
                <a:sym typeface="Trebuchet MS"/>
              </a:rPr>
              <a:t>We Make Technology Work For You</a:t>
            </a:r>
            <a:endParaRPr i="0" u="none" strike="noStrike" cap="none" dirty="0">
              <a:solidFill>
                <a:schemeClr val="lt1"/>
              </a:solidFill>
              <a:latin typeface="Lato" charset="0"/>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a:t>
            </a:r>
            <a:r>
              <a:rPr lang="en" sz="1200" i="0" u="none" strike="noStrike" cap="none" dirty="0" smtClean="0">
                <a:solidFill>
                  <a:schemeClr val="lt1"/>
                </a:solidFill>
                <a:latin typeface="Trebuchet MS"/>
                <a:ea typeface="Trebuchet MS"/>
                <a:cs typeface="Trebuchet MS"/>
                <a:sym typeface="Trebuchet MS"/>
              </a:rPr>
              <a:t>:</a:t>
            </a:r>
            <a:r>
              <a:rPr lang="en-US" sz="1200" i="0" u="none" strike="noStrike" cap="none" dirty="0" smtClean="0">
                <a:solidFill>
                  <a:schemeClr val="lt1"/>
                </a:solidFill>
                <a:latin typeface="Trebuchet MS"/>
                <a:ea typeface="Trebuchet MS"/>
                <a:cs typeface="Trebuchet MS"/>
                <a:sym typeface="Trebuchet MS"/>
              </a:rPr>
              <a:t>20/09/2022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57200" y="20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r>
              <a:rPr lang="en" sz="1400" b="0" i="0" u="none" strike="noStrike" cap="none" dirty="0" smtClean="0">
                <a:solidFill>
                  <a:srgbClr val="222222"/>
                </a:solidFill>
                <a:highlight>
                  <a:srgbClr val="FFFFFF"/>
                </a:highlight>
                <a:latin typeface="Lato"/>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lvl="0">
              <a:buSzPts val="1400"/>
            </a:pPr>
            <a:r>
              <a:rPr lang="en-US" dirty="0" smtClean="0">
                <a:solidFill>
                  <a:srgbClr val="222222"/>
                </a:solidFill>
                <a:highlight>
                  <a:srgbClr val="FFFFFF"/>
                </a:highlight>
                <a:latin typeface="Lato"/>
                <a:ea typeface="Lato"/>
                <a:cs typeface="Lato"/>
                <a:sym typeface="Lato"/>
              </a:rPr>
              <a:t>Automated </a:t>
            </a:r>
            <a:r>
              <a:rPr lang="en-US" dirty="0" smtClean="0">
                <a:solidFill>
                  <a:srgbClr val="222222"/>
                </a:solidFill>
                <a:highlight>
                  <a:srgbClr val="FFFFFF"/>
                </a:highlight>
                <a:latin typeface="Lato"/>
                <a:ea typeface="Lato"/>
                <a:cs typeface="Lato"/>
                <a:sym typeface="Lato"/>
              </a:rPr>
              <a:t>Bank </a:t>
            </a:r>
            <a:r>
              <a:rPr lang="en-US" dirty="0" err="1" smtClean="0">
                <a:solidFill>
                  <a:srgbClr val="222222"/>
                </a:solidFill>
                <a:highlight>
                  <a:srgbClr val="FFFFFF"/>
                </a:highlight>
                <a:latin typeface="Lato"/>
                <a:ea typeface="Lato"/>
                <a:cs typeface="Lato"/>
                <a:sym typeface="Lato"/>
              </a:rPr>
              <a:t>C</a:t>
            </a:r>
            <a:r>
              <a:rPr lang="en-US" dirty="0" err="1" smtClean="0">
                <a:solidFill>
                  <a:srgbClr val="222222"/>
                </a:solidFill>
                <a:highlight>
                  <a:srgbClr val="FFFFFF"/>
                </a:highlight>
                <a:latin typeface="Lato"/>
                <a:ea typeface="Lato"/>
                <a:cs typeface="Lato"/>
                <a:sym typeface="Lato"/>
              </a:rPr>
              <a:t>heque</a:t>
            </a:r>
            <a:r>
              <a:rPr lang="en-US" dirty="0" smtClean="0">
                <a:solidFill>
                  <a:srgbClr val="222222"/>
                </a:solidFill>
                <a:highlight>
                  <a:srgbClr val="FFFFFF"/>
                </a:highlight>
                <a:latin typeface="Lato"/>
                <a:ea typeface="Lato"/>
                <a:cs typeface="Lato"/>
                <a:sym typeface="Lato"/>
              </a:rPr>
              <a:t> Verification </a:t>
            </a:r>
            <a:r>
              <a:rPr lang="en-US" dirty="0" smtClean="0">
                <a:solidFill>
                  <a:srgbClr val="222222"/>
                </a:solidFill>
                <a:highlight>
                  <a:srgbClr val="FFFFFF"/>
                </a:highlight>
                <a:latin typeface="Lato"/>
                <a:ea typeface="Lato"/>
                <a:cs typeface="Lato"/>
                <a:sym typeface="Lato"/>
              </a:rPr>
              <a:t>using I</a:t>
            </a:r>
            <a:r>
              <a:rPr lang="en-US" dirty="0" smtClean="0">
                <a:solidFill>
                  <a:srgbClr val="222222"/>
                </a:solidFill>
                <a:highlight>
                  <a:srgbClr val="FFFFFF"/>
                </a:highlight>
                <a:latin typeface="Lato"/>
                <a:ea typeface="Lato"/>
                <a:cs typeface="Lato"/>
                <a:sym typeface="Lato"/>
              </a:rPr>
              <a:t>mage Processing </a:t>
            </a:r>
            <a:r>
              <a:rPr lang="en-US" dirty="0" smtClean="0">
                <a:solidFill>
                  <a:srgbClr val="222222"/>
                </a:solidFill>
                <a:highlight>
                  <a:srgbClr val="FFFFFF"/>
                </a:highlight>
                <a:latin typeface="Lato"/>
                <a:ea typeface="Lato"/>
                <a:cs typeface="Lato"/>
                <a:sym typeface="Lato"/>
              </a:rPr>
              <a:t>is </a:t>
            </a:r>
            <a:r>
              <a:rPr lang="en-US" dirty="0" smtClean="0">
                <a:solidFill>
                  <a:srgbClr val="222222"/>
                </a:solidFill>
                <a:highlight>
                  <a:srgbClr val="FFFFFF"/>
                </a:highlight>
                <a:latin typeface="Lato"/>
                <a:ea typeface="Lato"/>
                <a:cs typeface="Lato"/>
                <a:sym typeface="Lato"/>
              </a:rPr>
              <a:t>an attempt </a:t>
            </a:r>
            <a:r>
              <a:rPr lang="en-US" dirty="0" smtClean="0">
                <a:solidFill>
                  <a:srgbClr val="222222"/>
                </a:solidFill>
                <a:highlight>
                  <a:srgbClr val="FFFFFF"/>
                </a:highlight>
                <a:latin typeface="Lato"/>
                <a:ea typeface="Lato"/>
                <a:cs typeface="Lato"/>
                <a:sym typeface="Lato"/>
              </a:rPr>
              <a:t>to complement the present </a:t>
            </a:r>
            <a:r>
              <a:rPr lang="en-US" dirty="0" err="1" smtClean="0">
                <a:solidFill>
                  <a:srgbClr val="222222"/>
                </a:solidFill>
                <a:highlight>
                  <a:srgbClr val="FFFFFF"/>
                </a:highlight>
                <a:latin typeface="Lato"/>
                <a:ea typeface="Lato"/>
                <a:cs typeface="Lato"/>
                <a:sym typeface="Lato"/>
              </a:rPr>
              <a:t>Cheque</a:t>
            </a:r>
            <a:r>
              <a:rPr lang="en-US" dirty="0" smtClean="0">
                <a:solidFill>
                  <a:srgbClr val="222222"/>
                </a:solidFill>
                <a:highlight>
                  <a:srgbClr val="FFFFFF"/>
                </a:highlight>
                <a:latin typeface="Lato"/>
                <a:ea typeface="Lato"/>
                <a:cs typeface="Lato"/>
                <a:sym typeface="Lato"/>
              </a:rPr>
              <a:t>  </a:t>
            </a:r>
            <a:r>
              <a:rPr lang="en-US" dirty="0" smtClean="0">
                <a:solidFill>
                  <a:srgbClr val="222222"/>
                </a:solidFill>
                <a:highlight>
                  <a:srgbClr val="FFFFFF"/>
                </a:highlight>
                <a:latin typeface="Lato"/>
                <a:ea typeface="Lato"/>
                <a:cs typeface="Lato"/>
                <a:sym typeface="Lato"/>
              </a:rPr>
              <a:t>truncation system, as well as </a:t>
            </a:r>
            <a:r>
              <a:rPr lang="en-US" dirty="0" smtClean="0">
                <a:solidFill>
                  <a:srgbClr val="222222"/>
                </a:solidFill>
                <a:highlight>
                  <a:srgbClr val="FFFFFF"/>
                </a:highlight>
                <a:latin typeface="Lato"/>
                <a:ea typeface="Lato"/>
                <a:cs typeface="Lato"/>
                <a:sym typeface="Lato"/>
              </a:rPr>
              <a:t>to provide </a:t>
            </a:r>
            <a:r>
              <a:rPr lang="en-US" dirty="0" smtClean="0">
                <a:solidFill>
                  <a:srgbClr val="222222"/>
                </a:solidFill>
                <a:highlight>
                  <a:srgbClr val="FFFFFF"/>
                </a:highlight>
                <a:latin typeface="Lato"/>
                <a:ea typeface="Lato"/>
                <a:cs typeface="Lato"/>
                <a:sym typeface="Lato"/>
              </a:rPr>
              <a:t>an alternate methodology for the processing of bank </a:t>
            </a:r>
            <a:r>
              <a:rPr lang="en-US" dirty="0" err="1" smtClean="0">
                <a:solidFill>
                  <a:srgbClr val="222222"/>
                </a:solidFill>
                <a:highlight>
                  <a:srgbClr val="FFFFFF"/>
                </a:highlight>
                <a:latin typeface="Lato"/>
                <a:ea typeface="Lato"/>
                <a:cs typeface="Lato"/>
                <a:sym typeface="Lato"/>
              </a:rPr>
              <a:t>C</a:t>
            </a:r>
            <a:r>
              <a:rPr lang="en-US" dirty="0" err="1" smtClean="0">
                <a:solidFill>
                  <a:srgbClr val="222222"/>
                </a:solidFill>
                <a:highlight>
                  <a:srgbClr val="FFFFFF"/>
                </a:highlight>
                <a:latin typeface="Lato"/>
                <a:ea typeface="Lato"/>
                <a:cs typeface="Lato"/>
                <a:sym typeface="Lato"/>
              </a:rPr>
              <a:t>heques</a:t>
            </a:r>
            <a:r>
              <a:rPr lang="en-US" dirty="0" smtClean="0">
                <a:solidFill>
                  <a:srgbClr val="222222"/>
                </a:solidFill>
                <a:highlight>
                  <a:srgbClr val="FFFFFF"/>
                </a:highlight>
                <a:latin typeface="Lato"/>
                <a:ea typeface="Lato"/>
                <a:cs typeface="Lato"/>
                <a:sym typeface="Lato"/>
              </a:rPr>
              <a:t>  with minimal </a:t>
            </a:r>
            <a:r>
              <a:rPr lang="en-US" dirty="0" smtClean="0">
                <a:solidFill>
                  <a:srgbClr val="222222"/>
                </a:solidFill>
                <a:highlight>
                  <a:srgbClr val="FFFFFF"/>
                </a:highlight>
                <a:latin typeface="Lato"/>
                <a:ea typeface="Lato"/>
                <a:cs typeface="Lato"/>
                <a:sym typeface="Lato"/>
              </a:rPr>
              <a:t>human intervention. When it comes to the clearance of the B</a:t>
            </a:r>
            <a:r>
              <a:rPr lang="en-US" dirty="0" smtClean="0">
                <a:solidFill>
                  <a:srgbClr val="222222"/>
                </a:solidFill>
                <a:highlight>
                  <a:srgbClr val="FFFFFF"/>
                </a:highlight>
                <a:latin typeface="Lato"/>
                <a:ea typeface="Lato"/>
                <a:cs typeface="Lato"/>
                <a:sym typeface="Lato"/>
              </a:rPr>
              <a:t>ank  </a:t>
            </a:r>
            <a:r>
              <a:rPr lang="en-US" dirty="0" err="1" smtClean="0">
                <a:solidFill>
                  <a:srgbClr val="222222"/>
                </a:solidFill>
                <a:highlight>
                  <a:srgbClr val="FFFFFF"/>
                </a:highlight>
                <a:latin typeface="Lato"/>
                <a:ea typeface="Lato"/>
                <a:cs typeface="Lato"/>
                <a:sym typeface="Lato"/>
              </a:rPr>
              <a:t>C</a:t>
            </a:r>
            <a:r>
              <a:rPr lang="en-US" dirty="0" err="1" smtClean="0">
                <a:solidFill>
                  <a:srgbClr val="222222"/>
                </a:solidFill>
                <a:highlight>
                  <a:srgbClr val="FFFFFF"/>
                </a:highlight>
                <a:latin typeface="Lato"/>
                <a:ea typeface="Lato"/>
                <a:cs typeface="Lato"/>
                <a:sym typeface="Lato"/>
              </a:rPr>
              <a:t>heques</a:t>
            </a:r>
            <a:r>
              <a:rPr lang="en-US" dirty="0" smtClean="0">
                <a:solidFill>
                  <a:srgbClr val="222222"/>
                </a:solidFill>
                <a:highlight>
                  <a:srgbClr val="FFFFFF"/>
                </a:highlight>
                <a:latin typeface="Lato"/>
                <a:ea typeface="Lato"/>
                <a:cs typeface="Lato"/>
                <a:sym typeface="Lato"/>
              </a:rPr>
              <a:t>  and </a:t>
            </a:r>
            <a:r>
              <a:rPr lang="en-US" dirty="0" smtClean="0">
                <a:solidFill>
                  <a:srgbClr val="222222"/>
                </a:solidFill>
                <a:highlight>
                  <a:srgbClr val="FFFFFF"/>
                </a:highlight>
                <a:latin typeface="Lato"/>
                <a:ea typeface="Lato"/>
                <a:cs typeface="Lato"/>
                <a:sym typeface="Lato"/>
              </a:rPr>
              <a:t>monetary transactions, this should not only be reliable and robust </a:t>
            </a:r>
            <a:r>
              <a:rPr lang="en-US" dirty="0" smtClean="0">
                <a:solidFill>
                  <a:srgbClr val="222222"/>
                </a:solidFill>
                <a:highlight>
                  <a:srgbClr val="FFFFFF"/>
                </a:highlight>
                <a:latin typeface="Lato"/>
                <a:ea typeface="Lato"/>
                <a:cs typeface="Lato"/>
                <a:sym typeface="Lato"/>
              </a:rPr>
              <a:t>but also </a:t>
            </a:r>
            <a:r>
              <a:rPr lang="en-US" dirty="0" smtClean="0">
                <a:solidFill>
                  <a:srgbClr val="222222"/>
                </a:solidFill>
                <a:highlight>
                  <a:srgbClr val="FFFFFF"/>
                </a:highlight>
                <a:latin typeface="Lato"/>
                <a:ea typeface="Lato"/>
                <a:cs typeface="Lato"/>
                <a:sym typeface="Lato"/>
              </a:rPr>
              <a:t>save time which is one of the major factor for the countries having </a:t>
            </a:r>
            <a:r>
              <a:rPr lang="en-US" dirty="0" smtClean="0">
                <a:solidFill>
                  <a:srgbClr val="222222"/>
                </a:solidFill>
                <a:highlight>
                  <a:srgbClr val="FFFFFF"/>
                </a:highlight>
                <a:latin typeface="Lato"/>
                <a:ea typeface="Lato"/>
                <a:cs typeface="Lato"/>
                <a:sym typeface="Lato"/>
              </a:rPr>
              <a:t>large population</a:t>
            </a:r>
            <a:r>
              <a:rPr lang="en-US" dirty="0" smtClean="0">
                <a:solidFill>
                  <a:srgbClr val="222222"/>
                </a:solidFill>
                <a:highlight>
                  <a:srgbClr val="FFFFFF"/>
                </a:highlight>
                <a:latin typeface="Lato"/>
                <a:ea typeface="Lato"/>
                <a:cs typeface="Lato"/>
                <a:sym typeface="Lato"/>
              </a:rPr>
              <a:t>.</a:t>
            </a: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dirty="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r>
              <a:rPr lang="en" sz="1400" b="0" i="0" u="none" strike="noStrike" cap="none" dirty="0" smtClean="0">
                <a:solidFill>
                  <a:srgbClr val="222222"/>
                </a:solidFill>
                <a:highlight>
                  <a:srgbClr val="FFFFFF"/>
                </a:highlight>
                <a:latin typeface="Lato"/>
                <a:ea typeface="Lato"/>
                <a:cs typeface="Lato"/>
                <a:sym typeface="Lato"/>
              </a:rPr>
              <a:t>?</a:t>
            </a:r>
          </a:p>
          <a:p>
            <a:pPr lvl="0">
              <a:lnSpc>
                <a:spcPct val="115000"/>
              </a:lnSpc>
              <a:spcBef>
                <a:spcPts val="1000"/>
              </a:spcBef>
              <a:buSzPts val="1400"/>
            </a:pPr>
            <a:r>
              <a:rPr lang="en-US" dirty="0" smtClean="0">
                <a:latin typeface="Lato" charset="0"/>
                <a:cs typeface="Times New Roman" pitchFamily="18" charset="0"/>
              </a:rPr>
              <a:t>There were many models and systems developed and published by many developers and authors in the past </a:t>
            </a:r>
            <a:r>
              <a:rPr lang="en-US" dirty="0" smtClean="0">
                <a:latin typeface="Lato" charset="0"/>
                <a:cs typeface="Times New Roman" pitchFamily="18" charset="0"/>
              </a:rPr>
              <a:t>decade. new </a:t>
            </a:r>
            <a:r>
              <a:rPr lang="en-US" dirty="0" smtClean="0">
                <a:latin typeface="Lato" charset="0"/>
                <a:cs typeface="Times New Roman" pitchFamily="18" charset="0"/>
              </a:rPr>
              <a:t>digit recognizer that can automatically retrieve the account number and courtesy amount that is written on </a:t>
            </a:r>
            <a:r>
              <a:rPr lang="en-US" dirty="0" err="1" smtClean="0">
                <a:latin typeface="Lato" charset="0"/>
                <a:cs typeface="Times New Roman" pitchFamily="18" charset="0"/>
              </a:rPr>
              <a:t>cheque</a:t>
            </a:r>
            <a:r>
              <a:rPr lang="en-US" dirty="0" smtClean="0">
                <a:latin typeface="Lato" charset="0"/>
                <a:cs typeface="Times New Roman" pitchFamily="18" charset="0"/>
              </a:rPr>
              <a:t> instead of being inputted manually by customers. Some research in the past introduced different solutions to read the information on the </a:t>
            </a:r>
            <a:r>
              <a:rPr lang="en-US" dirty="0" err="1" smtClean="0">
                <a:latin typeface="Lato" charset="0"/>
                <a:cs typeface="Times New Roman" pitchFamily="18" charset="0"/>
              </a:rPr>
              <a:t>cheque</a:t>
            </a:r>
            <a:r>
              <a:rPr lang="en-US" dirty="0" smtClean="0">
                <a:latin typeface="Lato" charset="0"/>
                <a:cs typeface="Times New Roman" pitchFamily="18" charset="0"/>
              </a:rPr>
              <a:t>, which includes the courtesy amount (numeric), legal amount (textual), signature and particularly written language such as English, French or Korea for </a:t>
            </a:r>
            <a:r>
              <a:rPr lang="en-US" dirty="0" err="1" smtClean="0">
                <a:latin typeface="Lato" charset="0"/>
                <a:cs typeface="Times New Roman" pitchFamily="18" charset="0"/>
              </a:rPr>
              <a:t>cheque</a:t>
            </a:r>
            <a:r>
              <a:rPr lang="en-US" dirty="0" smtClean="0">
                <a:latin typeface="Lato" charset="0"/>
                <a:cs typeface="Times New Roman" pitchFamily="18" charset="0"/>
              </a:rPr>
              <a:t> processing automation or auxiliary </a:t>
            </a:r>
            <a:r>
              <a:rPr lang="en-US" dirty="0" smtClean="0">
                <a:latin typeface="Lato" charset="0"/>
                <a:cs typeface="Times New Roman" pitchFamily="18" charset="0"/>
              </a:rPr>
              <a:t>verification. CNN </a:t>
            </a:r>
            <a:r>
              <a:rPr lang="en-US" dirty="0" smtClean="0">
                <a:latin typeface="Lato" charset="0"/>
                <a:cs typeface="Times New Roman" pitchFamily="18" charset="0"/>
              </a:rPr>
              <a:t>is used as classifier which takes the sample digit images and learns. Once the classifier is trained, then testing can be done. The image size and channels are to be specified for input layer. The size and channel considered for experimentation are 28 × 28 × 1. First two parameters represent row and columns, and third represents the channel: 1 for </a:t>
            </a:r>
            <a:r>
              <a:rPr lang="en-US" dirty="0" err="1" smtClean="0">
                <a:latin typeface="Lato" charset="0"/>
                <a:cs typeface="Times New Roman" pitchFamily="18" charset="0"/>
              </a:rPr>
              <a:t>greyscale</a:t>
            </a:r>
            <a:r>
              <a:rPr lang="en-US" dirty="0" smtClean="0">
                <a:latin typeface="Lato" charset="0"/>
                <a:cs typeface="Times New Roman" pitchFamily="18" charset="0"/>
              </a:rPr>
              <a:t> and 3 for </a:t>
            </a:r>
            <a:r>
              <a:rPr lang="en-US" dirty="0" err="1" smtClean="0">
                <a:latin typeface="Lato" charset="0"/>
                <a:cs typeface="Times New Roman" pitchFamily="18" charset="0"/>
              </a:rPr>
              <a:t>colour</a:t>
            </a:r>
            <a:r>
              <a:rPr lang="en-US" dirty="0" smtClean="0">
                <a:latin typeface="Lato" charset="0"/>
                <a:cs typeface="Times New Roman" pitchFamily="18" charset="0"/>
              </a:rPr>
              <a:t> image. Filter size and number of filters are specified into the </a:t>
            </a:r>
            <a:r>
              <a:rPr lang="en-US" dirty="0" err="1" smtClean="0">
                <a:latin typeface="Lato" charset="0"/>
                <a:cs typeface="Times New Roman" pitchFamily="18" charset="0"/>
              </a:rPr>
              <a:t>convolutional</a:t>
            </a:r>
            <a:r>
              <a:rPr lang="en-US" dirty="0" smtClean="0">
                <a:latin typeface="Lato" charset="0"/>
                <a:cs typeface="Times New Roman" pitchFamily="18" charset="0"/>
              </a:rPr>
              <a:t> layer; the first parameter is filter size. The second parameter is the number of </a:t>
            </a:r>
            <a:r>
              <a:rPr lang="en-US" dirty="0" smtClean="0">
                <a:latin typeface="Lato" charset="0"/>
                <a:cs typeface="Times New Roman" pitchFamily="18" charset="0"/>
              </a:rPr>
              <a:t>filters.</a:t>
            </a:r>
            <a:endParaRPr b="0" i="0" u="none" strike="noStrike" cap="none" dirty="0">
              <a:solidFill>
                <a:srgbClr val="222222"/>
              </a:solidFill>
              <a:highlight>
                <a:srgbClr val="FFFFFF"/>
              </a:highlight>
              <a:latin typeface="Lato" charset="0"/>
              <a:ea typeface="Lato"/>
              <a:cs typeface="Times New Roman" pitchFamily="18" charset="0"/>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r>
              <a:rPr lang="en" sz="1400" b="0" i="0" u="none" strike="noStrike" cap="none" dirty="0" smtClean="0">
                <a:solidFill>
                  <a:srgbClr val="222222"/>
                </a:solidFill>
                <a:highlight>
                  <a:srgbClr val="FFFFFF"/>
                </a:highlight>
                <a:latin typeface="Lato"/>
                <a:ea typeface="Lato"/>
                <a:cs typeface="Lato"/>
                <a:sym typeface="Lato"/>
              </a:rPr>
              <a:t>?</a:t>
            </a:r>
          </a:p>
          <a:p>
            <a:pPr lvl="0">
              <a:lnSpc>
                <a:spcPct val="115000"/>
              </a:lnSpc>
              <a:spcBef>
                <a:spcPts val="1000"/>
              </a:spcBef>
              <a:spcAft>
                <a:spcPts val="1000"/>
              </a:spcAft>
              <a:buSzPts val="1400"/>
            </a:pPr>
            <a:r>
              <a:rPr lang="en-US" dirty="0" smtClean="0"/>
              <a:t>In the first stage of the proposed </a:t>
            </a:r>
            <a:r>
              <a:rPr lang="en-US" dirty="0" err="1" smtClean="0"/>
              <a:t>method,cheque</a:t>
            </a:r>
            <a:r>
              <a:rPr lang="en-US" dirty="0" smtClean="0"/>
              <a:t> </a:t>
            </a:r>
            <a:r>
              <a:rPr lang="en-US" dirty="0" smtClean="0"/>
              <a:t>images are scanned and taken as an input to the pre-processing stage. Areas of the amount block, data block and account number are assessed and </a:t>
            </a:r>
            <a:r>
              <a:rPr lang="en-US" dirty="0" err="1" smtClean="0"/>
              <a:t>identified.Region</a:t>
            </a:r>
            <a:r>
              <a:rPr lang="en-US" dirty="0" smtClean="0"/>
              <a:t> </a:t>
            </a:r>
            <a:r>
              <a:rPr lang="en-US" dirty="0" smtClean="0"/>
              <a:t>of interest (ROI) is defined by creating binary mask with pixel. </a:t>
            </a:r>
            <a:r>
              <a:rPr lang="en-US" dirty="0" err="1" smtClean="0"/>
              <a:t>Convolutional</a:t>
            </a:r>
            <a:r>
              <a:rPr lang="en-US" dirty="0" smtClean="0"/>
              <a:t> Neural Network Approach is used for Extracting remaining portion of the </a:t>
            </a:r>
            <a:r>
              <a:rPr lang="en-US" dirty="0" err="1" smtClean="0"/>
              <a:t>cheque</a:t>
            </a:r>
            <a:r>
              <a:rPr lang="en-US" dirty="0" smtClean="0"/>
              <a:t> leaf . This mask is applied on </a:t>
            </a:r>
            <a:r>
              <a:rPr lang="en-US" dirty="0" err="1" smtClean="0"/>
              <a:t>cheque</a:t>
            </a:r>
            <a:r>
              <a:rPr lang="en-US" dirty="0" smtClean="0"/>
              <a:t> image to extract the account number, date and amount fields. The output image is then converted into </a:t>
            </a:r>
            <a:r>
              <a:rPr lang="en-US" dirty="0" err="1" smtClean="0"/>
              <a:t>greyscale</a:t>
            </a:r>
            <a:r>
              <a:rPr lang="en-US" dirty="0" smtClean="0"/>
              <a:t>, and pre-processing is applied to smooth the </a:t>
            </a:r>
            <a:r>
              <a:rPr lang="en-US" dirty="0" smtClean="0"/>
              <a:t>image.CNN </a:t>
            </a:r>
            <a:r>
              <a:rPr lang="en-US" dirty="0" smtClean="0"/>
              <a:t>layers are followed by a down-sampling operation that reduces the spatial size of the feature map and removes redundant spatial information. We have used 2 × 2 max pooling for down sampling. Fully connected layer is having 10 outputs as it corresponds to 10 digits. Next layer in the CNN </a:t>
            </a:r>
            <a:r>
              <a:rPr lang="en-US" dirty="0" smtClean="0"/>
              <a:t>is a soft </a:t>
            </a:r>
            <a:r>
              <a:rPr lang="en-US" dirty="0" smtClean="0"/>
              <a:t>max which uses activation function to normalize the output of fully connected </a:t>
            </a:r>
            <a:r>
              <a:rPr lang="en-US" dirty="0" err="1" smtClean="0"/>
              <a:t>layer,and</a:t>
            </a:r>
            <a:r>
              <a:rPr lang="en-US" dirty="0" smtClean="0"/>
              <a:t> </a:t>
            </a:r>
            <a:r>
              <a:rPr lang="en-US" dirty="0" smtClean="0"/>
              <a:t>output of this layer is positive numbers that sum to one.</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0" y="438150"/>
            <a:ext cx="8280000" cy="2590800"/>
          </a:xfrm>
          <a:prstGeom prst="rect">
            <a:avLst/>
          </a:prstGeom>
          <a:noFill/>
          <a:ln>
            <a:noFill/>
          </a:ln>
        </p:spPr>
        <p:txBody>
          <a:bodyPr spcFirstLastPara="1" wrap="square" lIns="91425" tIns="91425" rIns="91425" bIns="91425" anchor="t" anchorCtr="0">
            <a:noAutofit/>
          </a:bodyPr>
          <a:lstStyle/>
          <a:p>
            <a:pPr lvl="0"/>
            <a:r>
              <a:rPr lang="en" sz="1400" b="0" dirty="0">
                <a:solidFill>
                  <a:srgbClr val="4A4548"/>
                </a:solidFill>
                <a:highlight>
                  <a:srgbClr val="FFFFFF"/>
                </a:highlight>
              </a:rPr>
              <a:t>Azure tools or resources which are likely to be used by you for the prototype, if your idea gets </a:t>
            </a:r>
            <a:r>
              <a:rPr lang="en" sz="1400" b="0" dirty="0" smtClean="0">
                <a:solidFill>
                  <a:srgbClr val="4A4548"/>
                </a:solidFill>
                <a:highlight>
                  <a:srgbClr val="FFFFFF"/>
                </a:highlight>
              </a:rPr>
              <a:t>selected</a:t>
            </a:r>
            <a:br>
              <a:rPr lang="en" sz="1400" b="0" dirty="0" smtClean="0">
                <a:solidFill>
                  <a:srgbClr val="4A4548"/>
                </a:solidFill>
                <a:highlight>
                  <a:srgbClr val="FFFFFF"/>
                </a:highlight>
              </a:rPr>
            </a:br>
            <a:r>
              <a:rPr lang="en" sz="1400" b="0" dirty="0" smtClean="0">
                <a:solidFill>
                  <a:srgbClr val="4A4548"/>
                </a:solidFill>
                <a:highlight>
                  <a:srgbClr val="FFFFFF"/>
                </a:highlight>
              </a:rPr>
              <a:t/>
            </a:r>
            <a:br>
              <a:rPr lang="en" sz="1400" b="0" dirty="0" smtClean="0">
                <a:solidFill>
                  <a:srgbClr val="4A4548"/>
                </a:solidFill>
                <a:highlight>
                  <a:srgbClr val="FFFFFF"/>
                </a:highlight>
              </a:rPr>
            </a:br>
            <a:r>
              <a:rPr lang="en" sz="1400" b="0" dirty="0" smtClean="0">
                <a:solidFill>
                  <a:srgbClr val="4A4548"/>
                </a:solidFill>
                <a:highlight>
                  <a:srgbClr val="FFFFFF"/>
                </a:highlight>
              </a:rPr>
              <a:t/>
            </a:r>
            <a:br>
              <a:rPr lang="en" sz="1400" b="0" dirty="0" smtClean="0">
                <a:solidFill>
                  <a:srgbClr val="4A4548"/>
                </a:solidFill>
                <a:highlight>
                  <a:srgbClr val="FFFFFF"/>
                </a:highlight>
              </a:rPr>
            </a:br>
            <a:r>
              <a:rPr lang="en" sz="1400" b="0" dirty="0" smtClean="0">
                <a:solidFill>
                  <a:srgbClr val="4A4548"/>
                </a:solidFill>
                <a:highlight>
                  <a:srgbClr val="FFFFFF"/>
                </a:highlight>
              </a:rPr>
              <a:t> </a:t>
            </a:r>
            <a:r>
              <a:rPr lang="en" sz="1400" b="0" dirty="0" smtClean="0">
                <a:solidFill>
                  <a:srgbClr val="4A4548"/>
                </a:solidFill>
                <a:highlight>
                  <a:srgbClr val="FFFFFF"/>
                </a:highlight>
              </a:rPr>
              <a:t/>
            </a:r>
            <a:br>
              <a:rPr lang="en" sz="1400" b="0" dirty="0" smtClean="0">
                <a:solidFill>
                  <a:srgbClr val="4A4548"/>
                </a:solidFill>
                <a:highlight>
                  <a:srgbClr val="FFFFFF"/>
                </a:highlight>
              </a:rPr>
            </a:br>
            <a:r>
              <a:rPr lang="en-US" sz="1400" b="0" dirty="0" err="1" smtClean="0">
                <a:solidFill>
                  <a:srgbClr val="4A4548"/>
                </a:solidFill>
                <a:highlight>
                  <a:srgbClr val="FFFFFF"/>
                </a:highlight>
              </a:rPr>
              <a:t>Cheque</a:t>
            </a:r>
            <a:r>
              <a:rPr lang="en-US" sz="1400" b="0" dirty="0" smtClean="0">
                <a:solidFill>
                  <a:srgbClr val="4A4548"/>
                </a:solidFill>
                <a:highlight>
                  <a:srgbClr val="FFFFFF"/>
                </a:highlight>
              </a:rPr>
              <a:t> Truncation </a:t>
            </a:r>
            <a:r>
              <a:rPr lang="en-US" sz="1400" b="0" dirty="0" smtClean="0">
                <a:solidFill>
                  <a:srgbClr val="4A4548"/>
                </a:solidFill>
                <a:highlight>
                  <a:srgbClr val="FFFFFF"/>
                </a:highlight>
              </a:rPr>
              <a:t>System (CTS) is a way to authenticate the </a:t>
            </a:r>
            <a:r>
              <a:rPr lang="en-US" sz="1400" b="0" dirty="0" err="1" smtClean="0">
                <a:solidFill>
                  <a:srgbClr val="4A4548"/>
                </a:solidFill>
                <a:highlight>
                  <a:srgbClr val="FFFFFF"/>
                </a:highlight>
              </a:rPr>
              <a:t>cheque</a:t>
            </a:r>
            <a:r>
              <a:rPr lang="en-US" sz="1400" b="0" dirty="0" smtClean="0">
                <a:solidFill>
                  <a:srgbClr val="4A4548"/>
                </a:solidFill>
                <a:highlight>
                  <a:srgbClr val="FFFFFF"/>
                </a:highlight>
              </a:rPr>
              <a:t>  clearing  </a:t>
            </a:r>
            <a:r>
              <a:rPr lang="en-US" sz="1400" b="0" dirty="0" err="1" smtClean="0">
                <a:solidFill>
                  <a:srgbClr val="4A4548"/>
                </a:solidFill>
                <a:highlight>
                  <a:srgbClr val="FFFFFF"/>
                </a:highlight>
              </a:rPr>
              <a:t>process.There</a:t>
            </a:r>
            <a:r>
              <a:rPr lang="en-US" sz="1400" b="0" dirty="0" smtClean="0">
                <a:solidFill>
                  <a:srgbClr val="4A4548"/>
                </a:solidFill>
                <a:highlight>
                  <a:srgbClr val="FFFFFF"/>
                </a:highlight>
              </a:rPr>
              <a:t> </a:t>
            </a:r>
            <a:r>
              <a:rPr lang="en-US" sz="1400" b="0" dirty="0" smtClean="0">
                <a:solidFill>
                  <a:srgbClr val="4A4548"/>
                </a:solidFill>
                <a:highlight>
                  <a:srgbClr val="FFFFFF"/>
                </a:highlight>
              </a:rPr>
              <a:t>are </a:t>
            </a:r>
            <a:r>
              <a:rPr lang="en-US" sz="1400" b="0" dirty="0" smtClean="0">
                <a:solidFill>
                  <a:srgbClr val="4A4548"/>
                </a:solidFill>
                <a:highlight>
                  <a:srgbClr val="FFFFFF"/>
                </a:highlight>
              </a:rPr>
              <a:t>two steps </a:t>
            </a:r>
            <a:r>
              <a:rPr lang="en-US" sz="1400" b="0" dirty="0" smtClean="0">
                <a:solidFill>
                  <a:srgbClr val="4A4548"/>
                </a:solidFill>
                <a:highlight>
                  <a:srgbClr val="FFFFFF"/>
                </a:highlight>
              </a:rPr>
              <a:t>authentication of any bank </a:t>
            </a:r>
            <a:r>
              <a:rPr lang="en-US" sz="1400" b="0" dirty="0" err="1" smtClean="0">
                <a:solidFill>
                  <a:srgbClr val="4A4548"/>
                </a:solidFill>
                <a:highlight>
                  <a:srgbClr val="FFFFFF"/>
                </a:highlight>
              </a:rPr>
              <a:t>cheque</a:t>
            </a:r>
            <a:r>
              <a:rPr lang="en-US" sz="1400" b="0" dirty="0" smtClean="0">
                <a:solidFill>
                  <a:srgbClr val="4A4548"/>
                </a:solidFill>
                <a:highlight>
                  <a:srgbClr val="FFFFFF"/>
                </a:highlight>
              </a:rPr>
              <a:t> </a:t>
            </a:r>
            <a:r>
              <a:rPr lang="en-US" sz="1400" b="0" dirty="0" smtClean="0">
                <a:solidFill>
                  <a:srgbClr val="4A4548"/>
                </a:solidFill>
                <a:highlight>
                  <a:srgbClr val="FFFFFF"/>
                </a:highlight>
              </a:rPr>
              <a:t>leaflet  / </a:t>
            </a:r>
            <a:r>
              <a:rPr lang="en-US" sz="1400" b="0" dirty="0" smtClean="0">
                <a:solidFill>
                  <a:srgbClr val="4A4548"/>
                </a:solidFill>
                <a:highlight>
                  <a:srgbClr val="FFFFFF"/>
                </a:highlight>
              </a:rPr>
              <a:t>form before making any </a:t>
            </a:r>
            <a:r>
              <a:rPr lang="en-US" sz="1400" b="0" dirty="0" smtClean="0">
                <a:solidFill>
                  <a:srgbClr val="4A4548"/>
                </a:solidFill>
                <a:highlight>
                  <a:srgbClr val="FFFFFF"/>
                </a:highlight>
              </a:rPr>
              <a:t>financial </a:t>
            </a:r>
            <a:r>
              <a:rPr lang="en-US" sz="1400" b="0" dirty="0" smtClean="0">
                <a:solidFill>
                  <a:srgbClr val="4A4548"/>
                </a:solidFill>
                <a:highlight>
                  <a:srgbClr val="FFFFFF"/>
                </a:highlight>
              </a:rPr>
              <a:t>transaction using </a:t>
            </a:r>
            <a:r>
              <a:rPr lang="en-US" sz="1400" b="0" dirty="0" err="1" smtClean="0">
                <a:solidFill>
                  <a:srgbClr val="4A4548"/>
                </a:solidFill>
                <a:highlight>
                  <a:srgbClr val="FFFFFF"/>
                </a:highlight>
              </a:rPr>
              <a:t>cheques</a:t>
            </a:r>
            <a:r>
              <a:rPr lang="en-US" sz="1400" b="0" dirty="0" smtClean="0">
                <a:solidFill>
                  <a:srgbClr val="4A4548"/>
                </a:solidFill>
                <a:highlight>
                  <a:srgbClr val="FFFFFF"/>
                </a:highlight>
              </a:rPr>
              <a:t>.  </a:t>
            </a:r>
            <a:r>
              <a:rPr lang="en-US" sz="1400" b="0" dirty="0" smtClean="0">
                <a:solidFill>
                  <a:srgbClr val="4A4548"/>
                </a:solidFill>
                <a:highlight>
                  <a:srgbClr val="FFFFFF"/>
                </a:highlight>
              </a:rPr>
              <a:t>First step is to validate whether the </a:t>
            </a:r>
            <a:r>
              <a:rPr lang="en-US" sz="1400" b="0" dirty="0" smtClean="0">
                <a:solidFill>
                  <a:srgbClr val="4A4548"/>
                </a:solidFill>
                <a:highlight>
                  <a:srgbClr val="FFFFFF"/>
                </a:highlight>
              </a:rPr>
              <a:t>leaflet used</a:t>
            </a:r>
            <a:r>
              <a:rPr lang="en-US" sz="1400" b="0" dirty="0" smtClean="0">
                <a:solidFill>
                  <a:srgbClr val="4A4548"/>
                </a:solidFill>
                <a:highlight>
                  <a:srgbClr val="FFFFFF"/>
                </a:highlight>
              </a:rPr>
              <a:t>, is genuine or fake. Deepak at al (2019</a:t>
            </a:r>
            <a:r>
              <a:rPr lang="en-US" sz="1400" b="0" dirty="0" smtClean="0">
                <a:solidFill>
                  <a:srgbClr val="4A4548"/>
                </a:solidFill>
                <a:highlight>
                  <a:srgbClr val="FFFFFF"/>
                </a:highlight>
              </a:rPr>
              <a:t>) [6]  </a:t>
            </a:r>
            <a:r>
              <a:rPr lang="en-US" sz="1400" b="0" dirty="0" smtClean="0">
                <a:solidFill>
                  <a:srgbClr val="4A4548"/>
                </a:solidFill>
                <a:highlight>
                  <a:srgbClr val="FFFFFF"/>
                </a:highlight>
              </a:rPr>
              <a:t>proposed some methods </a:t>
            </a:r>
            <a:r>
              <a:rPr lang="en-US" sz="1400" b="0" dirty="0" smtClean="0">
                <a:solidFill>
                  <a:srgbClr val="4A4548"/>
                </a:solidFill>
                <a:highlight>
                  <a:srgbClr val="FFFFFF"/>
                </a:highlight>
              </a:rPr>
              <a:t>to validate </a:t>
            </a:r>
            <a:r>
              <a:rPr lang="en-US" sz="1400" b="0" dirty="0" smtClean="0">
                <a:solidFill>
                  <a:srgbClr val="4A4548"/>
                </a:solidFill>
                <a:highlight>
                  <a:srgbClr val="FFFFFF"/>
                </a:highlight>
              </a:rPr>
              <a:t>the bank </a:t>
            </a:r>
            <a:r>
              <a:rPr lang="en-US" sz="1400" b="0" dirty="0" err="1" smtClean="0">
                <a:solidFill>
                  <a:srgbClr val="4A4548"/>
                </a:solidFill>
                <a:highlight>
                  <a:srgbClr val="FFFFFF"/>
                </a:highlight>
              </a:rPr>
              <a:t>cheque</a:t>
            </a:r>
            <a:r>
              <a:rPr lang="en-US" sz="1400" b="0" dirty="0" smtClean="0">
                <a:solidFill>
                  <a:srgbClr val="4A4548"/>
                </a:solidFill>
                <a:highlight>
                  <a:srgbClr val="FFFFFF"/>
                </a:highlight>
              </a:rPr>
              <a:t> leaflet. Second step to authenticate the </a:t>
            </a:r>
            <a:r>
              <a:rPr lang="en-US" sz="1400" b="0" dirty="0" err="1" smtClean="0">
                <a:solidFill>
                  <a:srgbClr val="4A4548"/>
                </a:solidFill>
                <a:highlight>
                  <a:srgbClr val="FFFFFF"/>
                </a:highlight>
              </a:rPr>
              <a:t>cheque</a:t>
            </a:r>
            <a:r>
              <a:rPr lang="en-US" sz="1400" b="0" dirty="0" smtClean="0">
                <a:solidFill>
                  <a:srgbClr val="4A4548"/>
                </a:solidFill>
                <a:highlight>
                  <a:srgbClr val="FFFFFF"/>
                </a:highlight>
              </a:rPr>
              <a:t> </a:t>
            </a:r>
            <a:r>
              <a:rPr lang="en-US" sz="1400" b="0" dirty="0" smtClean="0">
                <a:solidFill>
                  <a:srgbClr val="4A4548"/>
                </a:solidFill>
                <a:highlight>
                  <a:srgbClr val="FFFFFF"/>
                </a:highlight>
              </a:rPr>
              <a:t> is to </a:t>
            </a:r>
            <a:r>
              <a:rPr lang="en-US" sz="1400" b="0" dirty="0" smtClean="0">
                <a:solidFill>
                  <a:srgbClr val="4A4548"/>
                </a:solidFill>
                <a:highlight>
                  <a:srgbClr val="FFFFFF"/>
                </a:highlight>
              </a:rPr>
              <a:t>verify about the details filled on that leaflet. </a:t>
            </a:r>
            <a:r>
              <a:rPr lang="en-US" sz="1400" b="0" dirty="0" smtClean="0">
                <a:solidFill>
                  <a:srgbClr val="4A4548"/>
                </a:solidFill>
                <a:highlight>
                  <a:srgbClr val="FFFFFF"/>
                </a:highlight>
              </a:rPr>
              <a:t/>
            </a:r>
            <a:br>
              <a:rPr lang="en-US" sz="1400" b="0" dirty="0" smtClean="0">
                <a:solidFill>
                  <a:srgbClr val="4A4548"/>
                </a:solidFill>
                <a:highlight>
                  <a:srgbClr val="FFFFFF"/>
                </a:highlight>
              </a:rPr>
            </a:br>
            <a:r>
              <a:rPr lang="en-US" sz="1400" b="0" dirty="0" smtClean="0">
                <a:solidFill>
                  <a:srgbClr val="4A4548"/>
                </a:solidFill>
                <a:highlight>
                  <a:srgbClr val="FFFFFF"/>
                </a:highlight>
              </a:rPr>
              <a:t> </a:t>
            </a:r>
            <a:r>
              <a:rPr lang="en-US" sz="1400" b="0" dirty="0" smtClean="0">
                <a:solidFill>
                  <a:srgbClr val="4A4548"/>
                </a:solidFill>
                <a:highlight>
                  <a:srgbClr val="FFFFFF"/>
                </a:highlight>
              </a:rPr>
              <a:t>                                                        In </a:t>
            </a:r>
            <a:r>
              <a:rPr lang="en-US" sz="1400" b="0" dirty="0" smtClean="0">
                <a:solidFill>
                  <a:srgbClr val="4A4548"/>
                </a:solidFill>
                <a:highlight>
                  <a:srgbClr val="FFFFFF"/>
                </a:highlight>
              </a:rPr>
              <a:t>our research work, we </a:t>
            </a:r>
            <a:r>
              <a:rPr lang="en-US" sz="1400" b="0" dirty="0" smtClean="0">
                <a:solidFill>
                  <a:srgbClr val="4A4548"/>
                </a:solidFill>
                <a:highlight>
                  <a:srgbClr val="FFFFFF"/>
                </a:highlight>
              </a:rPr>
              <a:t>focused </a:t>
            </a:r>
            <a:r>
              <a:rPr lang="en-US" sz="1400" b="0" dirty="0" smtClean="0">
                <a:solidFill>
                  <a:srgbClr val="4A4548"/>
                </a:solidFill>
                <a:highlight>
                  <a:srgbClr val="FFFFFF"/>
                </a:highlight>
              </a:rPr>
              <a:t>on proposing some novel methods to automate the verification of </a:t>
            </a:r>
            <a:r>
              <a:rPr lang="en-US" sz="1400" b="0" dirty="0" smtClean="0">
                <a:solidFill>
                  <a:srgbClr val="4A4548"/>
                </a:solidFill>
                <a:highlight>
                  <a:srgbClr val="FFFFFF"/>
                </a:highlight>
              </a:rPr>
              <a:t>the bank </a:t>
            </a:r>
            <a:r>
              <a:rPr lang="en-US" sz="1400" b="0" dirty="0" err="1" smtClean="0">
                <a:solidFill>
                  <a:srgbClr val="4A4548"/>
                </a:solidFill>
                <a:highlight>
                  <a:srgbClr val="FFFFFF"/>
                </a:highlight>
              </a:rPr>
              <a:t>cheques</a:t>
            </a:r>
            <a:r>
              <a:rPr lang="en-US" sz="1400" b="0" dirty="0" smtClean="0">
                <a:solidFill>
                  <a:srgbClr val="4A4548"/>
                </a:solidFill>
                <a:highlight>
                  <a:srgbClr val="FFFFFF"/>
                </a:highlight>
              </a:rPr>
              <a:t>. For this, we extracted the key information from the </a:t>
            </a:r>
            <a:r>
              <a:rPr lang="en-US" sz="1400" b="0" dirty="0" err="1" smtClean="0">
                <a:solidFill>
                  <a:srgbClr val="4A4548"/>
                </a:solidFill>
                <a:highlight>
                  <a:srgbClr val="FFFFFF"/>
                </a:highlight>
              </a:rPr>
              <a:t>cheque</a:t>
            </a:r>
            <a:r>
              <a:rPr lang="en-US" sz="1400" b="0" dirty="0" smtClean="0">
                <a:solidFill>
                  <a:srgbClr val="4A4548"/>
                </a:solidFill>
                <a:highlight>
                  <a:srgbClr val="FFFFFF"/>
                </a:highlight>
              </a:rPr>
              <a:t> leaflet </a:t>
            </a:r>
            <a:r>
              <a:rPr lang="en-US" sz="1400" b="0" dirty="0" smtClean="0">
                <a:solidFill>
                  <a:srgbClr val="4A4548"/>
                </a:solidFill>
                <a:highlight>
                  <a:srgbClr val="FFFFFF"/>
                </a:highlight>
              </a:rPr>
              <a:t>which were required for verification of bank </a:t>
            </a:r>
            <a:r>
              <a:rPr lang="en-US" sz="1400" b="0" dirty="0" err="1" smtClean="0">
                <a:solidFill>
                  <a:srgbClr val="4A4548"/>
                </a:solidFill>
                <a:highlight>
                  <a:srgbClr val="FFFFFF"/>
                </a:highlight>
              </a:rPr>
              <a:t>cheque</a:t>
            </a:r>
            <a:r>
              <a:rPr lang="en-US" sz="1400" b="0" dirty="0" smtClean="0">
                <a:solidFill>
                  <a:srgbClr val="4A4548"/>
                </a:solidFill>
                <a:highlight>
                  <a:srgbClr val="FFFFFF"/>
                </a:highlight>
              </a:rPr>
              <a:t> and </a:t>
            </a:r>
            <a:r>
              <a:rPr lang="en-US" sz="1400" b="0" dirty="0" smtClean="0">
                <a:solidFill>
                  <a:srgbClr val="4A4548"/>
                </a:solidFill>
                <a:highlight>
                  <a:srgbClr val="FFFFFF"/>
                </a:highlight>
              </a:rPr>
              <a:t>represented these </a:t>
            </a:r>
            <a:r>
              <a:rPr lang="en-US" sz="1400" b="0" dirty="0" smtClean="0">
                <a:solidFill>
                  <a:srgbClr val="4A4548"/>
                </a:solidFill>
                <a:highlight>
                  <a:srgbClr val="FFFFFF"/>
                </a:highlight>
              </a:rPr>
              <a:t>features in the highlighted using bounding boxes.</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a:t>
            </a:r>
            <a:r>
              <a:rPr lang="en" sz="1400" b="0" i="0" u="none" strike="noStrike" cap="none" dirty="0" smtClean="0">
                <a:solidFill>
                  <a:srgbClr val="222222"/>
                </a:solidFill>
                <a:highlight>
                  <a:srgbClr val="FFFFFF"/>
                </a:highlight>
                <a:latin typeface="Lato"/>
                <a:ea typeface="Lato"/>
                <a:cs typeface="Lato"/>
                <a:sym typeface="Lato"/>
              </a:rPr>
              <a:t>scalability</a:t>
            </a: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dirty="0" smtClean="0">
                <a:latin typeface="Lato" charset="0"/>
              </a:rPr>
              <a:t>The </a:t>
            </a:r>
            <a:r>
              <a:rPr lang="en-US" dirty="0" smtClean="0">
                <a:latin typeface="Lato" charset="0"/>
              </a:rPr>
              <a:t>image acquisition of a bank </a:t>
            </a:r>
            <a:r>
              <a:rPr lang="en-US" dirty="0" err="1" smtClean="0">
                <a:latin typeface="Lato" charset="0"/>
              </a:rPr>
              <a:t>cheque</a:t>
            </a:r>
            <a:r>
              <a:rPr lang="en-US" dirty="0" smtClean="0">
                <a:latin typeface="Lato" charset="0"/>
              </a:rPr>
              <a:t> is crucial for the CTS (</a:t>
            </a:r>
            <a:r>
              <a:rPr lang="en-US" dirty="0" err="1" smtClean="0">
                <a:latin typeface="Lato" charset="0"/>
              </a:rPr>
              <a:t>Cheque</a:t>
            </a:r>
            <a:r>
              <a:rPr lang="en-US" dirty="0" smtClean="0">
                <a:latin typeface="Lato" charset="0"/>
              </a:rPr>
              <a:t> Truncating System). Generally, flatbed scanners are used to acquire such images. Due to orientation and irregularities presented in the scanned image(s), As we are unable to use the acquired image(s) directly for the image processing operations therefore it requires some pre-processing step. Image pre-processing Image </a:t>
            </a:r>
            <a:r>
              <a:rPr lang="en-US" dirty="0" smtClean="0">
                <a:latin typeface="Lato" charset="0"/>
              </a:rPr>
              <a:t> preprocessing </a:t>
            </a:r>
            <a:r>
              <a:rPr lang="en-US" dirty="0" smtClean="0">
                <a:latin typeface="Lato" charset="0"/>
              </a:rPr>
              <a:t>is a technique used to scan </a:t>
            </a:r>
            <a:r>
              <a:rPr lang="en-US" dirty="0" err="1" smtClean="0">
                <a:latin typeface="Lato" charset="0"/>
              </a:rPr>
              <a:t>cheque</a:t>
            </a:r>
            <a:r>
              <a:rPr lang="en-US" dirty="0" smtClean="0">
                <a:latin typeface="Lato" charset="0"/>
              </a:rPr>
              <a:t> images. As a scanned image obtained from the scanner cannot be directly used thus it is in need of preprocessing, which involves two primary operations, </a:t>
            </a:r>
            <a:r>
              <a:rPr lang="en-US" dirty="0" err="1" smtClean="0">
                <a:latin typeface="Lato" charset="0"/>
              </a:rPr>
              <a:t>i.e</a:t>
            </a:r>
            <a:r>
              <a:rPr lang="en-US" dirty="0" smtClean="0">
                <a:latin typeface="Lato" charset="0"/>
              </a:rPr>
              <a:t>, rotation and removal of unnecessary background information. In first step, scanned image is rotated with respect to the </a:t>
            </a:r>
            <a:r>
              <a:rPr lang="en-US" dirty="0" smtClean="0">
                <a:latin typeface="Lato" charset="0"/>
              </a:rPr>
              <a:t> Date Box and </a:t>
            </a:r>
            <a:r>
              <a:rPr lang="en-US" dirty="0" smtClean="0">
                <a:latin typeface="Lato" charset="0"/>
              </a:rPr>
              <a:t>then removed the background noise and extra information. Efficiency of application. The model extracted the sentences by making use of </a:t>
            </a:r>
            <a:r>
              <a:rPr lang="en-US" dirty="0" err="1" smtClean="0">
                <a:latin typeface="Lato" charset="0"/>
              </a:rPr>
              <a:t>OpenCv</a:t>
            </a:r>
            <a:r>
              <a:rPr lang="en-US" dirty="0" smtClean="0">
                <a:latin typeface="Lato" charset="0"/>
              </a:rPr>
              <a:t> to crop out handwritten texts from certain parts of the </a:t>
            </a:r>
            <a:r>
              <a:rPr lang="en-US" dirty="0" err="1" smtClean="0">
                <a:latin typeface="Lato" charset="0"/>
              </a:rPr>
              <a:t>cheque</a:t>
            </a:r>
            <a:r>
              <a:rPr lang="en-US" dirty="0" smtClean="0">
                <a:latin typeface="Lato" charset="0"/>
              </a:rPr>
              <a:t> and then we have split the sentences into words based on space character between them. Each of the words are then passed into the model which comprises of 5 layers of Neural Network followed by 3 layers of Recurrent Neural Network and eventually retrieving the digital text by making use of Connectionist Temporal Classification</a:t>
            </a:r>
            <a:r>
              <a:rPr lang="en-US" sz="1200" dirty="0" smtClean="0"/>
              <a:t>. </a:t>
            </a: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r>
              <a:rPr lang="en" sz="1400" b="0" i="0" u="none" strike="noStrike" cap="none" dirty="0" smtClean="0">
                <a:solidFill>
                  <a:srgbClr val="222222"/>
                </a:solidFill>
                <a:highlight>
                  <a:srgbClr val="FFFFFF"/>
                </a:highlight>
                <a:latin typeface="Lato"/>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lvl="0">
              <a:buSzPts val="1400"/>
            </a:pPr>
            <a:r>
              <a:rPr lang="en-US" dirty="0" smtClean="0">
                <a:solidFill>
                  <a:srgbClr val="222222"/>
                </a:solidFill>
                <a:highlight>
                  <a:srgbClr val="FFFFFF"/>
                </a:highlight>
                <a:latin typeface="Lato"/>
                <a:ea typeface="Lato"/>
                <a:cs typeface="Lato"/>
                <a:sym typeface="Lato"/>
              </a:rPr>
              <a:t>Our </a:t>
            </a:r>
            <a:r>
              <a:rPr lang="en-US" dirty="0" smtClean="0">
                <a:solidFill>
                  <a:srgbClr val="222222"/>
                </a:solidFill>
                <a:highlight>
                  <a:srgbClr val="FFFFFF"/>
                </a:highlight>
                <a:latin typeface="Lato"/>
                <a:ea typeface="Lato"/>
                <a:cs typeface="Lato"/>
                <a:sym typeface="Lato"/>
              </a:rPr>
              <a:t>innovation will help the banking </a:t>
            </a:r>
            <a:r>
              <a:rPr lang="en-US" dirty="0" smtClean="0">
                <a:solidFill>
                  <a:srgbClr val="222222"/>
                </a:solidFill>
                <a:highlight>
                  <a:srgbClr val="FFFFFF"/>
                </a:highlight>
                <a:latin typeface="Lato"/>
                <a:ea typeface="Lato"/>
                <a:cs typeface="Lato"/>
                <a:sym typeface="Lato"/>
              </a:rPr>
              <a:t>organizations to </a:t>
            </a:r>
            <a:r>
              <a:rPr lang="en-US" dirty="0" smtClean="0">
                <a:solidFill>
                  <a:srgbClr val="222222"/>
                </a:solidFill>
                <a:highlight>
                  <a:srgbClr val="FFFFFF"/>
                </a:highlight>
                <a:latin typeface="Lato"/>
                <a:ea typeface="Lato"/>
                <a:cs typeface="Lato"/>
                <a:sym typeface="Lato"/>
              </a:rPr>
              <a:t>automate the process of </a:t>
            </a:r>
            <a:r>
              <a:rPr lang="en-US" dirty="0" err="1" smtClean="0">
                <a:solidFill>
                  <a:srgbClr val="222222"/>
                </a:solidFill>
                <a:highlight>
                  <a:srgbClr val="FFFFFF"/>
                </a:highlight>
                <a:latin typeface="Lato"/>
                <a:ea typeface="Lato"/>
                <a:cs typeface="Lato"/>
                <a:sym typeface="Lato"/>
              </a:rPr>
              <a:t>cheques</a:t>
            </a:r>
            <a:r>
              <a:rPr lang="en-US" dirty="0" smtClean="0">
                <a:solidFill>
                  <a:srgbClr val="222222"/>
                </a:solidFill>
                <a:highlight>
                  <a:srgbClr val="FFFFFF"/>
                </a:highlight>
                <a:latin typeface="Lato"/>
                <a:ea typeface="Lato"/>
                <a:cs typeface="Lato"/>
                <a:sym typeface="Lato"/>
              </a:rPr>
              <a:t> clearance in faster and easier way in </a:t>
            </a:r>
            <a:r>
              <a:rPr lang="en-US" dirty="0" smtClean="0">
                <a:solidFill>
                  <a:srgbClr val="222222"/>
                </a:solidFill>
                <a:highlight>
                  <a:srgbClr val="FFFFFF"/>
                </a:highlight>
                <a:latin typeface="Lato"/>
                <a:ea typeface="Lato"/>
                <a:cs typeface="Lato"/>
                <a:sym typeface="Lato"/>
              </a:rPr>
              <a:t>comparison </a:t>
            </a:r>
            <a:r>
              <a:rPr lang="en-US" dirty="0" smtClean="0">
                <a:solidFill>
                  <a:srgbClr val="222222"/>
                </a:solidFill>
                <a:highlight>
                  <a:srgbClr val="FFFFFF"/>
                </a:highlight>
                <a:latin typeface="Lato"/>
                <a:ea typeface="Lato"/>
                <a:cs typeface="Lato"/>
                <a:sym typeface="Lato"/>
              </a:rPr>
              <a:t>to conventional and manual approach by saving time and </a:t>
            </a:r>
            <a:r>
              <a:rPr lang="en-US" dirty="0" smtClean="0">
                <a:solidFill>
                  <a:srgbClr val="222222"/>
                </a:solidFill>
                <a:highlight>
                  <a:srgbClr val="FFFFFF"/>
                </a:highlight>
                <a:latin typeface="Lato"/>
                <a:ea typeface="Lato"/>
                <a:cs typeface="Lato"/>
                <a:sym typeface="Lato"/>
              </a:rPr>
              <a:t>manpower. In </a:t>
            </a:r>
            <a:r>
              <a:rPr lang="en-US" dirty="0" smtClean="0">
                <a:solidFill>
                  <a:srgbClr val="222222"/>
                </a:solidFill>
                <a:highlight>
                  <a:srgbClr val="FFFFFF"/>
                </a:highlight>
                <a:latin typeface="Lato"/>
                <a:ea typeface="Lato"/>
                <a:cs typeface="Lato"/>
                <a:sym typeface="Lato"/>
              </a:rPr>
              <a:t>our research work, we performed the verification of bank </a:t>
            </a:r>
            <a:r>
              <a:rPr lang="en-US" dirty="0" err="1" smtClean="0">
                <a:solidFill>
                  <a:srgbClr val="222222"/>
                </a:solidFill>
                <a:highlight>
                  <a:srgbClr val="FFFFFF"/>
                </a:highlight>
                <a:latin typeface="Lato"/>
                <a:ea typeface="Lato"/>
                <a:cs typeface="Lato"/>
                <a:sym typeface="Lato"/>
              </a:rPr>
              <a:t>cheques</a:t>
            </a:r>
            <a:r>
              <a:rPr lang="en-US" dirty="0" smtClean="0">
                <a:solidFill>
                  <a:srgbClr val="222222"/>
                </a:solidFill>
                <a:highlight>
                  <a:srgbClr val="FFFFFF"/>
                </a:highlight>
                <a:latin typeface="Lato"/>
                <a:ea typeface="Lato"/>
                <a:cs typeface="Lato"/>
                <a:sym typeface="Lato"/>
              </a:rPr>
              <a:t> </a:t>
            </a:r>
            <a:r>
              <a:rPr lang="en-US" dirty="0" smtClean="0">
                <a:solidFill>
                  <a:srgbClr val="222222"/>
                </a:solidFill>
                <a:highlight>
                  <a:srgbClr val="FFFFFF"/>
                </a:highlight>
                <a:latin typeface="Lato"/>
                <a:ea typeface="Lato"/>
                <a:cs typeface="Lato"/>
                <a:sym typeface="Lato"/>
              </a:rPr>
              <a:t>using </a:t>
            </a:r>
            <a:r>
              <a:rPr lang="en-US" dirty="0" smtClean="0">
                <a:solidFill>
                  <a:srgbClr val="222222"/>
                </a:solidFill>
                <a:highlight>
                  <a:srgbClr val="FFFFFF"/>
                </a:highlight>
                <a:latin typeface="Lato"/>
                <a:ea typeface="Lato"/>
                <a:cs typeface="Lato"/>
                <a:sym typeface="Lato"/>
              </a:rPr>
              <a:t>the CNN</a:t>
            </a:r>
            <a:r>
              <a:rPr lang="en-US" dirty="0" smtClean="0">
                <a:solidFill>
                  <a:srgbClr val="222222"/>
                </a:solidFill>
                <a:highlight>
                  <a:srgbClr val="FFFFFF"/>
                </a:highlight>
                <a:latin typeface="Lato"/>
                <a:ea typeface="Lato"/>
                <a:cs typeface="Lato"/>
                <a:sym typeface="Lato"/>
              </a:rPr>
              <a:t>, in an effort to automate the process of verification of the bank </a:t>
            </a:r>
            <a:r>
              <a:rPr lang="en-US" dirty="0" err="1" smtClean="0">
                <a:solidFill>
                  <a:srgbClr val="222222"/>
                </a:solidFill>
                <a:highlight>
                  <a:srgbClr val="FFFFFF"/>
                </a:highlight>
                <a:latin typeface="Lato"/>
                <a:ea typeface="Lato"/>
                <a:cs typeface="Lato"/>
                <a:sym typeface="Lato"/>
              </a:rPr>
              <a:t>Cheques</a:t>
            </a:r>
            <a:r>
              <a:rPr lang="en-US" dirty="0" smtClean="0">
                <a:solidFill>
                  <a:srgbClr val="222222"/>
                </a:solidFill>
                <a:highlight>
                  <a:srgbClr val="FFFFFF"/>
                </a:highlight>
                <a:latin typeface="Lato"/>
                <a:ea typeface="Lato"/>
                <a:cs typeface="Lato"/>
                <a:sym typeface="Lato"/>
              </a:rPr>
              <a:t>  based </a:t>
            </a:r>
            <a:r>
              <a:rPr lang="en-US" dirty="0" smtClean="0">
                <a:solidFill>
                  <a:srgbClr val="222222"/>
                </a:solidFill>
                <a:highlight>
                  <a:srgbClr val="FFFFFF"/>
                </a:highlight>
                <a:latin typeface="Lato"/>
                <a:ea typeface="Lato"/>
                <a:cs typeface="Lato"/>
                <a:sym typeface="Lato"/>
              </a:rPr>
              <a:t>on the identification of the handwritten numeric digits.</a:t>
            </a:r>
            <a:endParaRPr lang="en" sz="1400" b="0" i="0" u="none" strike="noStrike" cap="none" dirty="0" smtClean="0">
              <a:solidFill>
                <a:srgbClr val="222222"/>
              </a:solidFill>
              <a:highlight>
                <a:srgbClr val="FFFFFF"/>
              </a:highlight>
              <a:latin typeface="Lato"/>
              <a:ea typeface="Lato"/>
              <a:cs typeface="Lato"/>
              <a:sym typeface="Lato"/>
            </a:endParaRPr>
          </a:p>
          <a:p>
            <a:pPr lvl="0">
              <a:buSzPts val="1400"/>
            </a:pPr>
            <a:r>
              <a:rPr lang="en-US" dirty="0" smtClean="0">
                <a:latin typeface="Lato"/>
                <a:ea typeface="Lato"/>
                <a:cs typeface="Lato"/>
                <a:sym typeface="Lato"/>
              </a:rPr>
              <a:t>                 We will develop </a:t>
            </a:r>
            <a:r>
              <a:rPr lang="en-US" dirty="0" smtClean="0">
                <a:latin typeface="Lato"/>
                <a:ea typeface="Lato"/>
                <a:cs typeface="Lato"/>
                <a:sym typeface="Lato"/>
              </a:rPr>
              <a:t>the model to verify the bank </a:t>
            </a:r>
            <a:r>
              <a:rPr lang="en-US" dirty="0" err="1" smtClean="0">
                <a:latin typeface="Lato"/>
                <a:ea typeface="Lato"/>
                <a:cs typeface="Lato"/>
                <a:sym typeface="Lato"/>
              </a:rPr>
              <a:t>cheques</a:t>
            </a:r>
            <a:r>
              <a:rPr lang="en-US" dirty="0" smtClean="0">
                <a:latin typeface="Lato"/>
                <a:ea typeface="Lato"/>
                <a:cs typeface="Lato"/>
                <a:sym typeface="Lato"/>
              </a:rPr>
              <a:t> using OCR, CNN, </a:t>
            </a:r>
            <a:r>
              <a:rPr lang="en-US" dirty="0" smtClean="0">
                <a:latin typeface="Lato"/>
                <a:ea typeface="Lato"/>
                <a:cs typeface="Lato"/>
                <a:sym typeface="Lato"/>
              </a:rPr>
              <a:t>SIFT and </a:t>
            </a:r>
            <a:r>
              <a:rPr lang="en-US" dirty="0" smtClean="0">
                <a:latin typeface="Lato"/>
                <a:ea typeface="Lato"/>
                <a:cs typeface="Lato"/>
                <a:sym typeface="Lato"/>
              </a:rPr>
              <a:t>SVM. We used OCR method to identify the machine typographic </a:t>
            </a:r>
            <a:r>
              <a:rPr lang="en-US" dirty="0" smtClean="0">
                <a:latin typeface="Lato"/>
                <a:ea typeface="Lato"/>
                <a:cs typeface="Lato"/>
                <a:sym typeface="Lato"/>
              </a:rPr>
              <a:t>characters </a:t>
            </a:r>
            <a:r>
              <a:rPr lang="en-US" dirty="0" smtClean="0">
                <a:latin typeface="Lato"/>
                <a:ea typeface="Lato"/>
                <a:cs typeface="Lato"/>
                <a:sym typeface="Lato"/>
              </a:rPr>
              <a:t>with desirable accuracy and efficiency, whereas, we performed CNN </a:t>
            </a:r>
            <a:r>
              <a:rPr lang="en-US" dirty="0" smtClean="0">
                <a:latin typeface="Lato"/>
                <a:ea typeface="Lato"/>
                <a:cs typeface="Lato"/>
                <a:sym typeface="Lato"/>
              </a:rPr>
              <a:t>to give </a:t>
            </a:r>
            <a:r>
              <a:rPr lang="en-US" dirty="0" smtClean="0">
                <a:latin typeface="Lato"/>
                <a:ea typeface="Lato"/>
                <a:cs typeface="Lato"/>
                <a:sym typeface="Lato"/>
              </a:rPr>
              <a:t>precise output for the handwritten digits written on the </a:t>
            </a:r>
            <a:r>
              <a:rPr lang="en-US" dirty="0" err="1" smtClean="0">
                <a:latin typeface="Lato"/>
                <a:ea typeface="Lato"/>
                <a:cs typeface="Lato"/>
                <a:sym typeface="Lato"/>
              </a:rPr>
              <a:t>cheque</a:t>
            </a:r>
            <a:r>
              <a:rPr lang="en-US" dirty="0" smtClean="0">
                <a:latin typeface="Lato"/>
                <a:ea typeface="Lato"/>
                <a:cs typeface="Lato"/>
                <a:sym typeface="Lato"/>
              </a:rPr>
              <a:t> </a:t>
            </a:r>
            <a:r>
              <a:rPr lang="en-US" dirty="0" smtClean="0">
                <a:latin typeface="Lato"/>
                <a:ea typeface="Lato"/>
                <a:cs typeface="Lato"/>
                <a:sym typeface="Lato"/>
              </a:rPr>
              <a:t>leaflet. We </a:t>
            </a:r>
            <a:r>
              <a:rPr lang="en-US" dirty="0" smtClean="0">
                <a:latin typeface="Lato"/>
                <a:ea typeface="Lato"/>
                <a:cs typeface="Lato"/>
                <a:sym typeface="Lato"/>
              </a:rPr>
              <a:t>proposed and implemented the algorithm to convert numbers into </a:t>
            </a:r>
            <a:r>
              <a:rPr lang="en-US" dirty="0" smtClean="0">
                <a:latin typeface="Lato"/>
                <a:ea typeface="Lato"/>
                <a:cs typeface="Lato"/>
                <a:sym typeface="Lato"/>
              </a:rPr>
              <a:t>words to </a:t>
            </a:r>
            <a:r>
              <a:rPr lang="en-US" dirty="0" smtClean="0">
                <a:latin typeface="Lato"/>
                <a:ea typeface="Lato"/>
                <a:cs typeface="Lato"/>
                <a:sym typeface="Lato"/>
              </a:rPr>
              <a:t>verify the </a:t>
            </a:r>
            <a:r>
              <a:rPr lang="en-US" dirty="0" err="1" smtClean="0">
                <a:latin typeface="Lato"/>
                <a:ea typeface="Lato"/>
                <a:cs typeface="Lato"/>
                <a:sym typeface="Lato"/>
              </a:rPr>
              <a:t>cheque</a:t>
            </a:r>
            <a:r>
              <a:rPr lang="en-US" dirty="0" smtClean="0">
                <a:latin typeface="Lato"/>
                <a:ea typeface="Lato"/>
                <a:cs typeface="Lato"/>
                <a:sym typeface="Lato"/>
              </a:rPr>
              <a:t>  </a:t>
            </a:r>
            <a:r>
              <a:rPr lang="en-US" dirty="0" smtClean="0">
                <a:latin typeface="Lato"/>
                <a:ea typeface="Lato"/>
                <a:cs typeface="Lato"/>
                <a:sym typeface="Lato"/>
              </a:rPr>
              <a:t>which is one of the major reason of its bounce-off and </a:t>
            </a:r>
            <a:r>
              <a:rPr lang="en-US" dirty="0" smtClean="0">
                <a:latin typeface="Lato"/>
                <a:ea typeface="Lato"/>
                <a:cs typeface="Lato"/>
                <a:sym typeface="Lato"/>
              </a:rPr>
              <a:t>of halt </a:t>
            </a:r>
            <a:r>
              <a:rPr lang="en-US" dirty="0" smtClean="0">
                <a:latin typeface="Lato"/>
                <a:ea typeface="Lato"/>
                <a:cs typeface="Lato"/>
                <a:sym typeface="Lato"/>
              </a:rPr>
              <a:t>the monetary transaction. In order to achieve this, we applied OCR </a:t>
            </a:r>
            <a:r>
              <a:rPr lang="en-US" dirty="0" smtClean="0">
                <a:latin typeface="Lato"/>
                <a:ea typeface="Lato"/>
                <a:cs typeface="Lato"/>
                <a:sym typeface="Lato"/>
              </a:rPr>
              <a:t>technique </a:t>
            </a:r>
            <a:r>
              <a:rPr lang="en-US" dirty="0" smtClean="0">
                <a:latin typeface="Lato"/>
                <a:ea typeface="Lato"/>
                <a:cs typeface="Lato"/>
                <a:sym typeface="Lato"/>
              </a:rPr>
              <a:t>to </a:t>
            </a:r>
            <a:r>
              <a:rPr lang="en-US" dirty="0" smtClean="0">
                <a:latin typeface="Lato"/>
                <a:ea typeface="Lato"/>
                <a:cs typeface="Lato"/>
                <a:sym typeface="Lato"/>
              </a:rPr>
              <a:t>recognize </a:t>
            </a:r>
            <a:r>
              <a:rPr lang="en-US" dirty="0" smtClean="0">
                <a:latin typeface="Lato"/>
                <a:ea typeface="Lato"/>
                <a:cs typeface="Lato"/>
                <a:sym typeface="Lato"/>
              </a:rPr>
              <a:t>the machine printing digits and achieved 97.7% </a:t>
            </a:r>
            <a:r>
              <a:rPr lang="en-US" dirty="0" smtClean="0">
                <a:latin typeface="Lato"/>
                <a:ea typeface="Lato"/>
                <a:cs typeface="Lato"/>
                <a:sym typeface="Lato"/>
              </a:rPr>
              <a:t>accurate matching</a:t>
            </a:r>
            <a:r>
              <a:rPr lang="en-US" dirty="0" smtClean="0">
                <a:latin typeface="Lato"/>
                <a:ea typeface="Lato"/>
                <a:cs typeface="Lato"/>
                <a:sym typeface="Lato"/>
              </a:rPr>
              <a:t>.</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7750"/>
            <a:ext cx="8386200" cy="384717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r>
              <a:rPr lang="en" sz="1400" b="0" i="0" u="none" strike="noStrike" cap="none" dirty="0" smtClean="0">
                <a:solidFill>
                  <a:srgbClr val="222222"/>
                </a:solidFill>
                <a:highlight>
                  <a:srgbClr val="FFFFFF"/>
                </a:highlight>
                <a:latin typeface="Lato"/>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smtClean="0">
                <a:solidFill>
                  <a:srgbClr val="222222"/>
                </a:solidFill>
                <a:highlight>
                  <a:srgbClr val="FFFFFF"/>
                </a:highlight>
                <a:latin typeface="Lato"/>
                <a:ea typeface="Lato"/>
                <a:cs typeface="Lato"/>
                <a:sym typeface="Lato"/>
              </a:rPr>
              <a:t>                                                                        </a:t>
            </a:r>
            <a:r>
              <a:rPr lang="en" dirty="0" smtClean="0">
                <a:solidFill>
                  <a:srgbClr val="222222"/>
                </a:solidFill>
                <a:highlight>
                  <a:srgbClr val="FFFFFF"/>
                </a:highlight>
                <a:latin typeface="Lato"/>
                <a:ea typeface="Lato"/>
                <a:cs typeface="Lato"/>
                <a:sym typeface="Lato"/>
              </a:rPr>
              <a:t>B</a:t>
            </a:r>
            <a:r>
              <a:rPr lang="en" dirty="0" smtClean="0">
                <a:solidFill>
                  <a:srgbClr val="222222"/>
                </a:solidFill>
                <a:highlight>
                  <a:srgbClr val="FFFFFF"/>
                </a:highlight>
                <a:latin typeface="Lato"/>
                <a:ea typeface="Lato"/>
                <a:cs typeface="Lato"/>
                <a:sym typeface="Lato"/>
              </a:rPr>
              <a:t>lock </a:t>
            </a:r>
            <a:r>
              <a:rPr lang="en" dirty="0" smtClean="0">
                <a:solidFill>
                  <a:srgbClr val="222222"/>
                </a:solidFill>
                <a:highlight>
                  <a:srgbClr val="FFFFFF"/>
                </a:highlight>
                <a:latin typeface="Lato"/>
                <a:ea typeface="Lato"/>
                <a:cs typeface="Lato"/>
                <a:sym typeface="Lato"/>
              </a:rPr>
              <a:t>D</a:t>
            </a:r>
            <a:r>
              <a:rPr lang="en" dirty="0" smtClean="0">
                <a:solidFill>
                  <a:srgbClr val="222222"/>
                </a:solidFill>
                <a:highlight>
                  <a:srgbClr val="FFFFFF"/>
                </a:highlight>
                <a:latin typeface="Lato"/>
                <a:ea typeface="Lato"/>
                <a:cs typeface="Lato"/>
                <a:sym typeface="Lato"/>
              </a:rPr>
              <a:t>iagram of Bank </a:t>
            </a:r>
            <a:r>
              <a:rPr lang="en" dirty="0" smtClean="0">
                <a:solidFill>
                  <a:srgbClr val="222222"/>
                </a:solidFill>
                <a:highlight>
                  <a:srgbClr val="FFFFFF"/>
                </a:highlight>
                <a:latin typeface="Lato"/>
                <a:ea typeface="Lato"/>
                <a:cs typeface="Lato"/>
                <a:sym typeface="Lato"/>
              </a:rPr>
              <a:t>C</a:t>
            </a:r>
            <a:r>
              <a:rPr lang="en" dirty="0" smtClean="0">
                <a:solidFill>
                  <a:srgbClr val="222222"/>
                </a:solidFill>
                <a:highlight>
                  <a:srgbClr val="FFFFFF"/>
                </a:highlight>
                <a:latin typeface="Lato"/>
                <a:ea typeface="Lato"/>
                <a:cs typeface="Lato"/>
                <a:sym typeface="Lato"/>
              </a:rPr>
              <a:t>heque </a:t>
            </a:r>
            <a:r>
              <a:rPr lang="en" dirty="0" smtClean="0">
                <a:solidFill>
                  <a:srgbClr val="222222"/>
                </a:solidFill>
                <a:highlight>
                  <a:srgbClr val="FFFFFF"/>
                </a:highlight>
                <a:latin typeface="Lato"/>
                <a:ea typeface="Lato"/>
                <a:cs typeface="Lato"/>
                <a:sym typeface="Lato"/>
              </a:rPr>
              <a:t>V</a:t>
            </a:r>
            <a:r>
              <a:rPr lang="en" dirty="0" smtClean="0">
                <a:solidFill>
                  <a:srgbClr val="222222"/>
                </a:solidFill>
                <a:highlight>
                  <a:srgbClr val="FFFFFF"/>
                </a:highlight>
                <a:latin typeface="Lato"/>
                <a:ea typeface="Lato"/>
                <a:cs typeface="Lato"/>
                <a:sym typeface="Lato"/>
              </a:rPr>
              <a:t>erification </a:t>
            </a:r>
            <a:r>
              <a:rPr lang="en" dirty="0" smtClean="0">
                <a:solidFill>
                  <a:srgbClr val="222222"/>
                </a:solidFill>
                <a:highlight>
                  <a:srgbClr val="FFFFFF"/>
                </a:highlight>
                <a:latin typeface="Lato"/>
                <a:ea typeface="Lato"/>
                <a:cs typeface="Lato"/>
                <a:sym typeface="Lato"/>
              </a:rPr>
              <a:t>P</a:t>
            </a:r>
            <a:r>
              <a:rPr lang="en" dirty="0" smtClean="0">
                <a:solidFill>
                  <a:srgbClr val="222222"/>
                </a:solidFill>
                <a:highlight>
                  <a:srgbClr val="FFFFFF"/>
                </a:highlight>
                <a:latin typeface="Lato"/>
                <a:ea typeface="Lato"/>
                <a:cs typeface="Lato"/>
                <a:sym typeface="Lato"/>
              </a:rPr>
              <a:t>rocess</a:t>
            </a:r>
            <a:endParaRPr lang="en" sz="1400" b="0" i="0" u="none" strike="noStrike" cap="none" dirty="0" smtClean="0">
              <a:solidFill>
                <a:srgbClr val="222222"/>
              </a:solidFill>
              <a:highlight>
                <a:srgbClr val="FFFFFF"/>
              </a:highlight>
              <a:latin typeface="Lato"/>
              <a:ea typeface="Lato"/>
              <a:cs typeface="Lato"/>
              <a:sym typeface="Lato"/>
            </a:endParaRPr>
          </a:p>
        </p:txBody>
      </p:sp>
      <p:pic>
        <p:nvPicPr>
          <p:cNvPr id="1026" name="Picture 2"/>
          <p:cNvPicPr>
            <a:picLocks noChangeAspect="1" noChangeArrowheads="1"/>
          </p:cNvPicPr>
          <p:nvPr/>
        </p:nvPicPr>
        <p:blipFill>
          <a:blip r:embed="rId3"/>
          <a:srcRect/>
          <a:stretch>
            <a:fillRect/>
          </a:stretch>
        </p:blipFill>
        <p:spPr bwMode="auto">
          <a:xfrm>
            <a:off x="1371600" y="1504950"/>
            <a:ext cx="6019800" cy="3048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123951"/>
            <a:ext cx="8649300" cy="838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339712" y="1885950"/>
            <a:ext cx="4559100" cy="2895599"/>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a:t>
            </a:r>
            <a:r>
              <a:rPr lang="en" sz="1500" dirty="0" smtClean="0"/>
              <a:t>names</a:t>
            </a:r>
            <a:r>
              <a:rPr lang="en" sz="1500" dirty="0" smtClean="0"/>
              <a:t>:</a:t>
            </a:r>
          </a:p>
          <a:p>
            <a:pPr marL="0" lvl="0" indent="0" algn="l" rtl="0">
              <a:lnSpc>
                <a:spcPct val="150000"/>
              </a:lnSpc>
              <a:spcBef>
                <a:spcPts val="0"/>
              </a:spcBef>
              <a:spcAft>
                <a:spcPts val="1600"/>
              </a:spcAft>
              <a:buSzPts val="1800"/>
              <a:buNone/>
            </a:pPr>
            <a:r>
              <a:rPr lang="en" sz="1500" dirty="0" smtClean="0"/>
              <a:t>AMIRTHAVARSHINI.P</a:t>
            </a:r>
          </a:p>
          <a:p>
            <a:pPr marL="0" lvl="0" indent="0" algn="l" rtl="0">
              <a:lnSpc>
                <a:spcPct val="150000"/>
              </a:lnSpc>
              <a:spcBef>
                <a:spcPts val="0"/>
              </a:spcBef>
              <a:spcAft>
                <a:spcPts val="1600"/>
              </a:spcAft>
              <a:buSzPts val="1800"/>
              <a:buNone/>
            </a:pPr>
            <a:r>
              <a:rPr lang="en" sz="1500" dirty="0" smtClean="0"/>
              <a:t>PRABHADEVI.S</a:t>
            </a:r>
          </a:p>
          <a:p>
            <a:pPr marL="0" lvl="0" indent="0" algn="l" rtl="0">
              <a:lnSpc>
                <a:spcPct val="150000"/>
              </a:lnSpc>
              <a:spcBef>
                <a:spcPts val="0"/>
              </a:spcBef>
              <a:spcAft>
                <a:spcPts val="1600"/>
              </a:spcAft>
              <a:buSzPts val="1800"/>
              <a:buNone/>
            </a:pPr>
            <a:r>
              <a:rPr lang="en" sz="1500" dirty="0" smtClean="0"/>
              <a:t>MONISRI.R</a:t>
            </a:r>
          </a:p>
          <a:p>
            <a:pPr marL="0" lvl="0" indent="0" algn="l" rtl="0">
              <a:lnSpc>
                <a:spcPct val="150000"/>
              </a:lnSpc>
              <a:spcBef>
                <a:spcPts val="0"/>
              </a:spcBef>
              <a:spcAft>
                <a:spcPts val="1600"/>
              </a:spcAft>
              <a:buSzPts val="1800"/>
              <a:buNone/>
            </a:pPr>
            <a:r>
              <a:rPr lang="en" sz="1500" dirty="0" smtClean="0"/>
              <a:t>MIRUDUBHASHINI.D</a:t>
            </a:r>
          </a:p>
          <a:p>
            <a:pPr marL="0" lvl="0" indent="0" algn="l" rtl="0">
              <a:lnSpc>
                <a:spcPct val="150000"/>
              </a:lnSpc>
              <a:spcBef>
                <a:spcPts val="0"/>
              </a:spcBef>
              <a:spcAft>
                <a:spcPts val="1600"/>
              </a:spcAft>
              <a:buSzPts val="1800"/>
              <a:buNone/>
            </a:pPr>
            <a:endParaRPr lang="en" sz="1500" dirty="0" smtClean="0"/>
          </a:p>
          <a:p>
            <a:pPr marL="0" lvl="0" indent="0" algn="l" rtl="0">
              <a:lnSpc>
                <a:spcPct val="150000"/>
              </a:lnSpc>
              <a:spcBef>
                <a:spcPts val="0"/>
              </a:spcBef>
              <a:spcAft>
                <a:spcPts val="1600"/>
              </a:spcAft>
              <a:buSzPts val="1800"/>
              <a:buNone/>
            </a:pPr>
            <a:r>
              <a:rPr lang="en" sz="1500" dirty="0" smtClean="0"/>
              <a:t> </a:t>
            </a:r>
            <a:r>
              <a:rPr lang="en" sz="1500" dirty="0" smtClean="0"/>
              <a:t>          </a:t>
            </a: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1024</Words>
  <Application>Microsoft Office PowerPoint</Application>
  <PresentationFormat>On-screen Show (16:9)</PresentationFormat>
  <Paragraphs>52</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Trebuchet MS</vt:lpstr>
      <vt:lpstr>Lato Black</vt:lpstr>
      <vt:lpstr>Lato</vt:lpstr>
      <vt:lpstr>Times New Roman</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Slide 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user</dc:creator>
  <cp:lastModifiedBy>user</cp:lastModifiedBy>
  <cp:revision>36</cp:revision>
  <dcterms:modified xsi:type="dcterms:W3CDTF">2022-09-20T10:06:38Z</dcterms:modified>
</cp:coreProperties>
</file>