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85" r:id="rId6"/>
    <p:sldId id="283" r:id="rId7"/>
    <p:sldId id="286" r:id="rId8"/>
    <p:sldId id="282" r:id="rId9"/>
    <p:sldId id="280" r:id="rId10"/>
    <p:sldId id="261" r:id="rId11"/>
    <p:sldId id="279" r:id="rId12"/>
    <p:sldId id="262" r:id="rId13"/>
    <p:sldId id="278" r:id="rId14"/>
    <p:sldId id="269" r:id="rId15"/>
    <p:sldId id="273" r:id="rId16"/>
    <p:sldId id="270" r:id="rId17"/>
    <p:sldId id="274" r:id="rId18"/>
    <p:sldId id="275" r:id="rId19"/>
    <p:sldId id="277" r:id="rId20"/>
    <p:sldId id="276" r:id="rId21"/>
    <p:sldId id="293" r:id="rId22"/>
    <p:sldId id="292" r:id="rId23"/>
    <p:sldId id="295" r:id="rId24"/>
    <p:sldId id="294" r:id="rId25"/>
    <p:sldId id="287" r:id="rId26"/>
    <p:sldId id="288" r:id="rId27"/>
    <p:sldId id="289" r:id="rId28"/>
    <p:sldId id="290" r:id="rId29"/>
    <p:sldId id="29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potlight" id="{DDE8DD22-B65B-4E28-9F29-690797D3DB05}">
          <p14:sldIdLst>
            <p14:sldId id="256"/>
            <p14:sldId id="272"/>
            <p14:sldId id="257"/>
            <p14:sldId id="258"/>
            <p14:sldId id="285"/>
            <p14:sldId id="283"/>
            <p14:sldId id="286"/>
          </p14:sldIdLst>
        </p14:section>
        <p14:section name="Auto-animate" id="{6FDF723C-725B-43A9-867B-50B5C5A22F3E}">
          <p14:sldIdLst>
            <p14:sldId id="282"/>
            <p14:sldId id="280"/>
            <p14:sldId id="261"/>
            <p14:sldId id="279"/>
            <p14:sldId id="262"/>
            <p14:sldId id="278"/>
            <p14:sldId id="269"/>
            <p14:sldId id="273"/>
            <p14:sldId id="270"/>
            <p14:sldId id="274"/>
            <p14:sldId id="275"/>
            <p14:sldId id="277"/>
            <p14:sldId id="276"/>
            <p14:sldId id="293"/>
            <p14:sldId id="292"/>
            <p14:sldId id="295"/>
            <p14:sldId id="294"/>
          </p14:sldIdLst>
        </p14:section>
        <p14:section name="Zoom to area" id="{5BBA1A93-B239-4917-BAC7-9CBE7A60C0BF}">
          <p14:sldIdLst>
            <p14:sldId id="287"/>
            <p14:sldId id="288"/>
            <p14:sldId id="289"/>
            <p14:sldId id="290"/>
            <p14:sldId id="29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8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7" d="100"/>
        <a:sy n="5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>
            <a:noAutofit/>
          </a:bodyPr>
          <a:lstStyle/>
          <a:p>
            <a:r>
              <a:rPr lang="en-US" sz="11500" dirty="0" smtClean="0">
                <a:solidFill>
                  <a:srgbClr val="FFFF00"/>
                </a:solidFill>
              </a:rPr>
              <a:t>Spotlight</a:t>
            </a:r>
            <a:endParaRPr lang="en-SG" sz="115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3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 rot="19804930">
            <a:off x="1752600" y="1752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Notched Right Arrow 4"/>
          <p:cNvSpPr/>
          <p:nvPr/>
        </p:nvSpPr>
        <p:spPr>
          <a:xfrm rot="20389402">
            <a:off x="3962400" y="3276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Notched Right Arrow 5"/>
          <p:cNvSpPr/>
          <p:nvPr/>
        </p:nvSpPr>
        <p:spPr>
          <a:xfrm rot="1690524">
            <a:off x="6172200" y="4800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353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12314525818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 rot="19804930">
            <a:off x="1752600" y="1752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Notched Right Arrow 4"/>
          <p:cNvSpPr/>
          <p:nvPr/>
        </p:nvSpPr>
        <p:spPr>
          <a:xfrm rot="20389402">
            <a:off x="3962400" y="3276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Notched Right Arrow 5"/>
          <p:cNvSpPr/>
          <p:nvPr/>
        </p:nvSpPr>
        <p:spPr>
          <a:xfrm rot="1690524">
            <a:off x="6172200" y="4800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3314" name="PPIndicator2013112314525821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525" y="0"/>
            <a:ext cx="1450975" cy="136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0003793"/>
      </p:ext>
    </p:extLst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416667 0.1111111 0.05416667 0.1111111 0.1083333 0.2222222 E" pathEditMode="relative" ptsTypes="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795071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10598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5471609 -0.1111111 -0.05471609 -0.1111111 -0.1094322 -0.2222222 E" pathEditMode="relative" ptsTypes="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690524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6" grpId="0" animBg="1"/>
      <p:bldP spid="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>
            <a:off x="2743200" y="3276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Notched Right Arrow 4"/>
          <p:cNvSpPr/>
          <p:nvPr/>
        </p:nvSpPr>
        <p:spPr>
          <a:xfrm>
            <a:off x="3962400" y="3276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Notched Right Arrow 5"/>
          <p:cNvSpPr/>
          <p:nvPr/>
        </p:nvSpPr>
        <p:spPr>
          <a:xfrm>
            <a:off x="5171552" y="3276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6357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Normal object with text</a:t>
            </a:r>
            <a:r>
              <a:rPr lang="en-US" sz="6000" dirty="0">
                <a:solidFill>
                  <a:schemeClr val="bg1"/>
                </a:solidFill>
              </a:rPr>
              <a:t>.</a:t>
            </a:r>
            <a:r>
              <a:rPr lang="en-US" sz="6000" dirty="0" smtClean="0">
                <a:solidFill>
                  <a:schemeClr val="bg1"/>
                </a:solidFill>
              </a:rPr>
              <a:t> </a:t>
            </a:r>
            <a:br>
              <a:rPr lang="en-US" sz="6000" dirty="0" smtClean="0">
                <a:solidFill>
                  <a:schemeClr val="bg1"/>
                </a:solidFill>
              </a:rPr>
            </a:br>
            <a:r>
              <a:rPr lang="en-US" sz="6000" dirty="0" smtClean="0">
                <a:solidFill>
                  <a:schemeClr val="bg1"/>
                </a:solidFill>
              </a:rPr>
              <a:t>grow/shrink + move.</a:t>
            </a:r>
            <a:endParaRPr lang="en-SG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24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1430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1137138"/>
            <a:ext cx="3657600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93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12314473696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1430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1137138"/>
            <a:ext cx="3657600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11266" name="PPIndicator2013112314473700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525" y="0"/>
            <a:ext cx="1450975" cy="136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8609958"/>
      </p:ext>
    </p:extLst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25 0.275 0.0125 0.275 0.025 0.55 E" pathEditMode="relative" ptsTypes="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  <p:to x="141667" y="175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to="1.3333" calcmode="lin" valueType="num">
                                      <p:cBhvr override="childStyl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041667 0.3032052 0.01041667 0.3032052 0.02083333 0.6064103 E" pathEditMode="relative" ptsTypes="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  <p:to x="68750" y="91667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to="0.6667" calcmode="lin" valueType="num">
                                      <p:cBhvr override="childStyl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/>
      <p:bldP spid="6" grpId="0" animBg="1"/>
      <p:bldP spid="6" grpId="1" animBg="1"/>
      <p:bldP spid="6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4572000"/>
            <a:ext cx="5181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bg1"/>
                </a:solidFill>
              </a:rPr>
              <a:t>Lorem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ipsum</a:t>
            </a:r>
            <a:r>
              <a:rPr lang="en-US" sz="2400" dirty="0">
                <a:solidFill>
                  <a:schemeClr val="bg1"/>
                </a:solidFill>
              </a:rPr>
              <a:t> dolor sit </a:t>
            </a:r>
            <a:r>
              <a:rPr lang="en-US" sz="2400" dirty="0" err="1">
                <a:solidFill>
                  <a:schemeClr val="bg1"/>
                </a:solidFill>
              </a:rPr>
              <a:t>amet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consectetur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adipiscing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elit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Sed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accumsan</a:t>
            </a:r>
            <a:r>
              <a:rPr lang="en-US" sz="2400" dirty="0">
                <a:solidFill>
                  <a:schemeClr val="bg1"/>
                </a:solidFill>
              </a:rPr>
              <a:t> vitae </a:t>
            </a:r>
            <a:r>
              <a:rPr lang="en-US" sz="2400" dirty="0" err="1">
                <a:solidFill>
                  <a:schemeClr val="bg1"/>
                </a:solidFill>
              </a:rPr>
              <a:t>eros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luctus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Aenean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3" name="Rectangle 5"/>
          <p:cNvSpPr/>
          <p:nvPr/>
        </p:nvSpPr>
        <p:spPr>
          <a:xfrm>
            <a:off x="5638800" y="5334000"/>
            <a:ext cx="2514600" cy="8382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ipsum</a:t>
            </a:r>
            <a:r>
              <a:rPr lang="en-US" sz="1200" dirty="0">
                <a:solidFill>
                  <a:schemeClr val="bg1"/>
                </a:solidFill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accumsan</a:t>
            </a:r>
            <a:r>
              <a:rPr lang="en-US" sz="1200" dirty="0">
                <a:solidFill>
                  <a:schemeClr val="bg1"/>
                </a:solidFill>
              </a:rPr>
              <a:t> vitae </a:t>
            </a:r>
            <a:r>
              <a:rPr lang="en-US" sz="1200" dirty="0" err="1">
                <a:solidFill>
                  <a:schemeClr val="bg1"/>
                </a:solidFill>
              </a:rPr>
              <a:t>eros</a:t>
            </a:r>
            <a:r>
              <a:rPr lang="en-US" sz="1200" dirty="0">
                <a:solidFill>
                  <a:schemeClr val="bg1"/>
                </a:solidFill>
              </a:rPr>
              <a:t> a </a:t>
            </a:r>
            <a:r>
              <a:rPr lang="en-US" sz="1200" dirty="0" err="1">
                <a:solidFill>
                  <a:schemeClr val="bg1"/>
                </a:solidFill>
              </a:rPr>
              <a:t>luctus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Aenean</a:t>
            </a:r>
            <a:endParaRPr lang="en-SG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063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Text box. </a:t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7200" dirty="0" smtClean="0">
                <a:solidFill>
                  <a:schemeClr val="bg1"/>
                </a:solidFill>
              </a:rPr>
              <a:t>grow/shrink + move.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31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1137138"/>
            <a:ext cx="3657600" cy="92333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6800" y="1137138"/>
            <a:ext cx="3657600" cy="923330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02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12314514618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1137138"/>
            <a:ext cx="3657600" cy="92333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6800" y="1137138"/>
            <a:ext cx="3657600" cy="923330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12290" name="PPIndicator2013112314514623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525" y="0"/>
            <a:ext cx="1450975" cy="136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3006009"/>
      </p:ext>
    </p:extLst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2083333 0.3017663 -0.002083333 0.3017663 -0.004166667 0.6035327 E" pathEditMode="relative" ptsTypes="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1.3333" calcmode="lin" valueType="num">
                                      <p:cBhvr override="childStyl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8333334 0.3320593 -0.008333334 0.3320593 -0.01666667 0.6641186 E" pathEditMode="relative" ptsTypes="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0.7778" calcmode="lin" valueType="num">
                                      <p:cBhvr override="childStyl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/>
      <p:bldP spid="7" grpId="0" animBg="1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Custom shape.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2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4953000"/>
            <a:ext cx="3886200" cy="15696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Lorem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ipsum</a:t>
            </a:r>
            <a:r>
              <a:rPr lang="en-US" sz="2400" dirty="0">
                <a:solidFill>
                  <a:schemeClr val="bg1"/>
                </a:solidFill>
              </a:rPr>
              <a:t> dolor sit </a:t>
            </a:r>
            <a:r>
              <a:rPr lang="en-US" sz="2400" dirty="0" err="1">
                <a:solidFill>
                  <a:schemeClr val="bg1"/>
                </a:solidFill>
              </a:rPr>
              <a:t>amet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consectetur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adipiscing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elit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Sed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accumsan</a:t>
            </a:r>
            <a:r>
              <a:rPr lang="en-US" sz="2400" dirty="0">
                <a:solidFill>
                  <a:schemeClr val="bg1"/>
                </a:solidFill>
              </a:rPr>
              <a:t> vitae </a:t>
            </a:r>
            <a:r>
              <a:rPr lang="en-US" sz="2400" dirty="0" err="1">
                <a:solidFill>
                  <a:schemeClr val="bg1"/>
                </a:solidFill>
              </a:rPr>
              <a:t>eros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luctus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 smtClean="0">
                <a:solidFill>
                  <a:schemeClr val="bg1"/>
                </a:solidFill>
              </a:rPr>
              <a:t>Aenean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5783996"/>
            <a:ext cx="3657600" cy="738664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Lorem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ipsum</a:t>
            </a:r>
            <a:r>
              <a:rPr lang="en-US" sz="1400" dirty="0">
                <a:solidFill>
                  <a:schemeClr val="bg1"/>
                </a:solidFill>
              </a:rPr>
              <a:t> dolor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consectetur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adipiscing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elit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Sed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accumsan</a:t>
            </a:r>
            <a:r>
              <a:rPr lang="en-US" sz="1400" dirty="0">
                <a:solidFill>
                  <a:schemeClr val="bg1"/>
                </a:solidFill>
              </a:rPr>
              <a:t> vitae </a:t>
            </a:r>
            <a:r>
              <a:rPr lang="en-US" sz="1400" dirty="0" err="1">
                <a:solidFill>
                  <a:schemeClr val="bg1"/>
                </a:solidFill>
              </a:rPr>
              <a:t>eros</a:t>
            </a:r>
            <a:r>
              <a:rPr lang="en-US" sz="1400" dirty="0">
                <a:solidFill>
                  <a:schemeClr val="bg1"/>
                </a:solidFill>
              </a:rPr>
              <a:t> a </a:t>
            </a:r>
            <a:r>
              <a:rPr lang="en-US" sz="1400" dirty="0" err="1">
                <a:solidFill>
                  <a:schemeClr val="bg1"/>
                </a:solidFill>
              </a:rPr>
              <a:t>luctus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 smtClean="0">
                <a:solidFill>
                  <a:schemeClr val="bg1"/>
                </a:solidFill>
              </a:rPr>
              <a:t>Aenean</a:t>
            </a:r>
            <a:endParaRPr lang="en-SG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94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Group of objects, already animated. </a:t>
            </a:r>
            <a:br>
              <a:rPr lang="en-US" sz="6000" dirty="0" smtClean="0">
                <a:solidFill>
                  <a:schemeClr val="bg1"/>
                </a:solidFill>
              </a:rPr>
            </a:br>
            <a:r>
              <a:rPr lang="en-US" sz="6000" dirty="0" smtClean="0">
                <a:solidFill>
                  <a:schemeClr val="bg1"/>
                </a:solidFill>
              </a:rPr>
              <a:t>grow/shrink + move.</a:t>
            </a:r>
            <a:endParaRPr lang="en-SG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56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19400" y="487680"/>
            <a:ext cx="3200400" cy="1691640"/>
            <a:chOff x="2819400" y="487680"/>
            <a:chExt cx="3200400" cy="169164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487680"/>
              <a:ext cx="3200400" cy="1691640"/>
              <a:chOff x="2819400" y="487680"/>
              <a:chExt cx="3200400" cy="1691640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2819400" y="502920"/>
                <a:ext cx="3200400" cy="1676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03320" y="4876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TEST CASE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032761" y="890350"/>
              <a:ext cx="990599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 smtClean="0"/>
                <a:t>test input</a:t>
              </a:r>
              <a:endParaRPr 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920830"/>
              <a:ext cx="1706880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 smtClean="0"/>
                <a:t>expected output</a:t>
              </a:r>
              <a:endParaRPr lang="en-US" sz="2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  <a:endParaRPr lang="en-US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0096" y="1649730"/>
            <a:ext cx="8129104" cy="4796790"/>
            <a:chOff x="710096" y="1649730"/>
            <a:chExt cx="8129104" cy="4796790"/>
          </a:xfrm>
        </p:grpSpPr>
        <p:pic>
          <p:nvPicPr>
            <p:cNvPr id="4" name="Picture 2" descr="C:\Users\dcsdcr\AppData\Local\Microsoft\Windows\Temporary Internet Files\Content.IE5\R75RNP6F\MC900331922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906643">
              <a:off x="4347305" y="4300713"/>
              <a:ext cx="1324612" cy="1297716"/>
            </a:xfrm>
            <a:prstGeom prst="rect">
              <a:avLst/>
            </a:prstGeom>
            <a:noFill/>
          </p:spPr>
        </p:pic>
        <p:sp>
          <p:nvSpPr>
            <p:cNvPr id="8" name="Cube 7"/>
            <p:cNvSpPr/>
            <p:nvPr/>
          </p:nvSpPr>
          <p:spPr>
            <a:xfrm>
              <a:off x="2087880" y="2682240"/>
              <a:ext cx="1767840" cy="1371600"/>
            </a:xfrm>
            <a:prstGeom prst="cube">
              <a:avLst>
                <a:gd name="adj" fmla="val 14412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Software Under Test (SUT)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8161" y="2825830"/>
              <a:ext cx="1630679" cy="103870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 smtClean="0"/>
                <a:t>actual output</a:t>
              </a:r>
              <a:endParaRPr lang="en-US" sz="24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901440" y="3352801"/>
              <a:ext cx="365760" cy="158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 rot="16200000">
              <a:off x="5764530" y="1520190"/>
              <a:ext cx="800100" cy="1706880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 smtClean="0"/>
                <a:t>Compare</a:t>
              </a:r>
              <a:endParaRPr lang="en-SG" sz="2400" dirty="0"/>
            </a:p>
          </p:txBody>
        </p:sp>
        <p:sp>
          <p:nvSpPr>
            <p:cNvPr id="14" name="Down Arrow 13"/>
            <p:cNvSpPr/>
            <p:nvPr/>
          </p:nvSpPr>
          <p:spPr>
            <a:xfrm rot="1024353">
              <a:off x="7572314" y="3343357"/>
              <a:ext cx="822962" cy="1663118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 smtClean="0"/>
                <a:t>Locate bug</a:t>
              </a:r>
              <a:endParaRPr lang="en-SG" sz="2400" dirty="0"/>
            </a:p>
          </p:txBody>
        </p:sp>
        <p:sp>
          <p:nvSpPr>
            <p:cNvPr id="15" name="Down Arrow 14"/>
            <p:cNvSpPr/>
            <p:nvPr/>
          </p:nvSpPr>
          <p:spPr>
            <a:xfrm rot="7338608">
              <a:off x="4759162" y="3888609"/>
              <a:ext cx="836973" cy="1996315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 smtClean="0"/>
                <a:t>modify</a:t>
              </a:r>
              <a:endParaRPr lang="en-SG" sz="24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701540" y="2385060"/>
              <a:ext cx="777240" cy="15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4406" y="1929051"/>
              <a:ext cx="0" cy="7844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wn Arrow 28"/>
            <p:cNvSpPr/>
            <p:nvPr/>
          </p:nvSpPr>
          <p:spPr>
            <a:xfrm rot="19285858">
              <a:off x="710096" y="1649730"/>
              <a:ext cx="1028700" cy="1706880"/>
            </a:xfrm>
            <a:prstGeom prst="downArrow">
              <a:avLst>
                <a:gd name="adj1" fmla="val 82000"/>
                <a:gd name="adj2" fmla="val 26000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 smtClean="0">
                  <a:solidFill>
                    <a:srgbClr val="C00000"/>
                  </a:solidFill>
                </a:rPr>
                <a:t>Regression test</a:t>
              </a:r>
              <a:endParaRPr lang="en-SG" sz="2400" b="1" dirty="0" smtClean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86600" y="1737360"/>
              <a:ext cx="1752600" cy="1371600"/>
              <a:chOff x="7086600" y="1737360"/>
              <a:chExt cx="1752600" cy="1371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086600" y="1737360"/>
                <a:ext cx="1722120" cy="1371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SG" sz="2400" dirty="0" smtClean="0">
                  <a:solidFill>
                    <a:schemeClr val="dk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8040" y="18592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dk1"/>
                    </a:solidFill>
                  </a:rPr>
                  <a:t>mismatch = </a:t>
                </a:r>
                <a:endParaRPr lang="en-US" sz="2400" dirty="0">
                  <a:solidFill>
                    <a:schemeClr val="dk1"/>
                  </a:solidFill>
                </a:endParaRPr>
              </a:p>
            </p:txBody>
          </p:sp>
          <p:pic>
            <p:nvPicPr>
              <p:cNvPr id="33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4991404">
                <a:off x="7491618" y="2263455"/>
                <a:ext cx="844059" cy="765886"/>
              </a:xfrm>
              <a:prstGeom prst="rect">
                <a:avLst/>
              </a:prstGeom>
              <a:noFill/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309360" y="5059680"/>
              <a:ext cx="1859280" cy="1386840"/>
              <a:chOff x="6309360" y="5059680"/>
              <a:chExt cx="1859280" cy="1386840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6309360" y="5059680"/>
                <a:ext cx="1859280" cy="1386840"/>
              </a:xfrm>
              <a:prstGeom prst="cube">
                <a:avLst>
                  <a:gd name="adj" fmla="val 140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endParaRPr lang="en-US" sz="2400">
                  <a:solidFill>
                    <a:schemeClr val="dk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55080" y="5501640"/>
                <a:ext cx="166116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dk1"/>
                    </a:solidFill>
                  </a:rPr>
                  <a:t>bug located!</a:t>
                </a:r>
                <a:endParaRPr lang="en-US" sz="2400" dirty="0">
                  <a:solidFill>
                    <a:schemeClr val="dk1"/>
                  </a:solidFill>
                </a:endParaRPr>
              </a:p>
            </p:txBody>
          </p:sp>
          <p:pic>
            <p:nvPicPr>
              <p:cNvPr id="37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4991404">
                <a:off x="7064897" y="5128576"/>
                <a:ext cx="844059" cy="765886"/>
              </a:xfrm>
              <a:prstGeom prst="rect">
                <a:avLst/>
              </a:prstGeom>
              <a:noFill/>
            </p:spPr>
          </p:pic>
        </p:grpSp>
      </p:grpSp>
    </p:spTree>
    <p:extLst>
      <p:ext uri="{BB962C8B-B14F-4D97-AF65-F5344CB8AC3E}">
        <p14:creationId xmlns:p14="http://schemas.microsoft.com/office/powerpoint/2010/main" val="130235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1231527219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19400" y="487680"/>
            <a:ext cx="3200400" cy="1691640"/>
            <a:chOff x="2819400" y="487680"/>
            <a:chExt cx="3200400" cy="169164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487680"/>
              <a:ext cx="3200400" cy="1691640"/>
              <a:chOff x="2819400" y="487680"/>
              <a:chExt cx="3200400" cy="1691640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2819400" y="502920"/>
                <a:ext cx="3200400" cy="1676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03320" y="4876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TEST CASE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032761" y="890350"/>
              <a:ext cx="990599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 smtClean="0"/>
                <a:t>test input</a:t>
              </a:r>
              <a:endParaRPr 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920830"/>
              <a:ext cx="1706880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 smtClean="0"/>
                <a:t>expected output</a:t>
              </a:r>
              <a:endParaRPr lang="en-US" sz="2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  <a:endParaRPr lang="en-US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0096" y="1649730"/>
            <a:ext cx="8129104" cy="4796790"/>
            <a:chOff x="710096" y="1649730"/>
            <a:chExt cx="8129104" cy="4796790"/>
          </a:xfrm>
        </p:grpSpPr>
        <p:pic>
          <p:nvPicPr>
            <p:cNvPr id="4" name="Picture 2" descr="C:\Users\dcsdcr\AppData\Local\Microsoft\Windows\Temporary Internet Files\Content.IE5\R75RNP6F\MC900331922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906643">
              <a:off x="4347305" y="4300713"/>
              <a:ext cx="1324612" cy="1297716"/>
            </a:xfrm>
            <a:prstGeom prst="rect">
              <a:avLst/>
            </a:prstGeom>
            <a:noFill/>
          </p:spPr>
        </p:pic>
        <p:sp>
          <p:nvSpPr>
            <p:cNvPr id="8" name="Cube 7"/>
            <p:cNvSpPr/>
            <p:nvPr/>
          </p:nvSpPr>
          <p:spPr>
            <a:xfrm>
              <a:off x="2087880" y="2682240"/>
              <a:ext cx="1767840" cy="1371600"/>
            </a:xfrm>
            <a:prstGeom prst="cube">
              <a:avLst>
                <a:gd name="adj" fmla="val 14412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Software Under Test (SUT)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8161" y="2825830"/>
              <a:ext cx="1630679" cy="103870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 smtClean="0"/>
                <a:t>actual output</a:t>
              </a:r>
              <a:endParaRPr lang="en-US" sz="24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901440" y="3352801"/>
              <a:ext cx="365760" cy="158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 rot="16200000">
              <a:off x="5764530" y="1520190"/>
              <a:ext cx="800100" cy="1706880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 smtClean="0"/>
                <a:t>Compare</a:t>
              </a:r>
              <a:endParaRPr lang="en-SG" sz="2400" dirty="0"/>
            </a:p>
          </p:txBody>
        </p:sp>
        <p:sp>
          <p:nvSpPr>
            <p:cNvPr id="14" name="Down Arrow 13"/>
            <p:cNvSpPr/>
            <p:nvPr/>
          </p:nvSpPr>
          <p:spPr>
            <a:xfrm rot="1024353">
              <a:off x="7572314" y="3343357"/>
              <a:ext cx="822962" cy="1663118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 smtClean="0"/>
                <a:t>Locate bug</a:t>
              </a:r>
              <a:endParaRPr lang="en-SG" sz="2400" dirty="0"/>
            </a:p>
          </p:txBody>
        </p:sp>
        <p:sp>
          <p:nvSpPr>
            <p:cNvPr id="15" name="Down Arrow 14"/>
            <p:cNvSpPr/>
            <p:nvPr/>
          </p:nvSpPr>
          <p:spPr>
            <a:xfrm rot="7338608">
              <a:off x="4759162" y="3888609"/>
              <a:ext cx="836973" cy="1996315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 smtClean="0"/>
                <a:t>modify</a:t>
              </a:r>
              <a:endParaRPr lang="en-SG" sz="24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701540" y="2385060"/>
              <a:ext cx="777240" cy="15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4406" y="1929051"/>
              <a:ext cx="0" cy="7844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wn Arrow 28"/>
            <p:cNvSpPr/>
            <p:nvPr/>
          </p:nvSpPr>
          <p:spPr>
            <a:xfrm rot="19285858">
              <a:off x="710096" y="1649730"/>
              <a:ext cx="1028700" cy="1706880"/>
            </a:xfrm>
            <a:prstGeom prst="downArrow">
              <a:avLst>
                <a:gd name="adj1" fmla="val 82000"/>
                <a:gd name="adj2" fmla="val 26000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 smtClean="0">
                  <a:solidFill>
                    <a:srgbClr val="C00000"/>
                  </a:solidFill>
                </a:rPr>
                <a:t>Regression test</a:t>
              </a:r>
              <a:endParaRPr lang="en-SG" sz="2400" b="1" dirty="0" smtClean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86600" y="1737360"/>
              <a:ext cx="1752600" cy="1371600"/>
              <a:chOff x="7086600" y="1737360"/>
              <a:chExt cx="1752600" cy="1371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086600" y="1737360"/>
                <a:ext cx="1722120" cy="1371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SG" sz="2400" dirty="0" smtClean="0">
                  <a:solidFill>
                    <a:schemeClr val="dk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8040" y="18592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dk1"/>
                    </a:solidFill>
                  </a:rPr>
                  <a:t>mismatch = </a:t>
                </a:r>
                <a:endParaRPr lang="en-US" sz="2400" dirty="0">
                  <a:solidFill>
                    <a:schemeClr val="dk1"/>
                  </a:solidFill>
                </a:endParaRPr>
              </a:p>
            </p:txBody>
          </p:sp>
          <p:pic>
            <p:nvPicPr>
              <p:cNvPr id="33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4991404">
                <a:off x="7491618" y="2263455"/>
                <a:ext cx="844059" cy="765886"/>
              </a:xfrm>
              <a:prstGeom prst="rect">
                <a:avLst/>
              </a:prstGeom>
              <a:noFill/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309360" y="5059680"/>
              <a:ext cx="1859280" cy="1386840"/>
              <a:chOff x="6309360" y="5059680"/>
              <a:chExt cx="1859280" cy="1386840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6309360" y="5059680"/>
                <a:ext cx="1859280" cy="1386840"/>
              </a:xfrm>
              <a:prstGeom prst="cube">
                <a:avLst>
                  <a:gd name="adj" fmla="val 140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endParaRPr lang="en-US" sz="2400">
                  <a:solidFill>
                    <a:schemeClr val="dk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55080" y="5501640"/>
                <a:ext cx="166116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dk1"/>
                    </a:solidFill>
                  </a:rPr>
                  <a:t>bug located!</a:t>
                </a:r>
                <a:endParaRPr lang="en-US" sz="2400" dirty="0">
                  <a:solidFill>
                    <a:schemeClr val="dk1"/>
                  </a:solidFill>
                </a:endParaRPr>
              </a:p>
            </p:txBody>
          </p:sp>
          <p:pic>
            <p:nvPicPr>
              <p:cNvPr id="37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4991404">
                <a:off x="7064897" y="5128576"/>
                <a:ext cx="844059" cy="76588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19458" name="PPIndicator20131123152722007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525" y="0"/>
            <a:ext cx="1450975" cy="136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2414144"/>
      </p:ext>
    </p:extLst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007623 0.1575336 -0.01007623 0.1575336 -0.02015245 0.3150671 E" pathEditMode="relative" ptsTypes="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  <p:to x="160865" y="160865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2355556 0 0.2355556 0 0.4711111 E" pathEditMode="relative" ptsTypes="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61160" y="2133600"/>
            <a:ext cx="5148332" cy="2721261"/>
            <a:chOff x="2819400" y="487680"/>
            <a:chExt cx="3200400" cy="169164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487680"/>
              <a:ext cx="3200400" cy="1691640"/>
              <a:chOff x="2819400" y="487680"/>
              <a:chExt cx="3200400" cy="1691640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2819400" y="502920"/>
                <a:ext cx="3200400" cy="1676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03320" y="4876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TEST CASE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032761" y="890350"/>
              <a:ext cx="990599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/>
                <a:t>test input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920830"/>
              <a:ext cx="1706880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/>
                <a:t>expected output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  <a:endParaRPr lang="en-US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0096" y="4880610"/>
            <a:ext cx="8129104" cy="4796790"/>
            <a:chOff x="710096" y="1649730"/>
            <a:chExt cx="8129104" cy="4796790"/>
          </a:xfrm>
        </p:grpSpPr>
        <p:pic>
          <p:nvPicPr>
            <p:cNvPr id="4" name="Picture 2" descr="C:\Users\dcsdcr\AppData\Local\Microsoft\Windows\Temporary Internet Files\Content.IE5\R75RNP6F\MC900331922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906643">
              <a:off x="4347305" y="4300713"/>
              <a:ext cx="1324612" cy="1297716"/>
            </a:xfrm>
            <a:prstGeom prst="rect">
              <a:avLst/>
            </a:prstGeom>
            <a:noFill/>
          </p:spPr>
        </p:pic>
        <p:sp>
          <p:nvSpPr>
            <p:cNvPr id="8" name="Cube 7"/>
            <p:cNvSpPr/>
            <p:nvPr/>
          </p:nvSpPr>
          <p:spPr>
            <a:xfrm>
              <a:off x="2087880" y="2682240"/>
              <a:ext cx="1767840" cy="1371600"/>
            </a:xfrm>
            <a:prstGeom prst="cube">
              <a:avLst>
                <a:gd name="adj" fmla="val 14412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Software Under Test (SUT)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8161" y="2825830"/>
              <a:ext cx="1630679" cy="103870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 smtClean="0"/>
                <a:t>actual output</a:t>
              </a:r>
              <a:endParaRPr lang="en-US" sz="24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901440" y="3352801"/>
              <a:ext cx="365760" cy="158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 rot="16200000">
              <a:off x="5764530" y="1520190"/>
              <a:ext cx="800100" cy="1706880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 smtClean="0"/>
                <a:t>Compare</a:t>
              </a:r>
              <a:endParaRPr lang="en-SG" sz="2400" dirty="0"/>
            </a:p>
          </p:txBody>
        </p:sp>
        <p:sp>
          <p:nvSpPr>
            <p:cNvPr id="14" name="Down Arrow 13"/>
            <p:cNvSpPr/>
            <p:nvPr/>
          </p:nvSpPr>
          <p:spPr>
            <a:xfrm rot="1024353">
              <a:off x="7572314" y="3343357"/>
              <a:ext cx="822962" cy="1663118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 smtClean="0"/>
                <a:t>Locate bug</a:t>
              </a:r>
              <a:endParaRPr lang="en-SG" sz="2400" dirty="0"/>
            </a:p>
          </p:txBody>
        </p:sp>
        <p:sp>
          <p:nvSpPr>
            <p:cNvPr id="15" name="Down Arrow 14"/>
            <p:cNvSpPr/>
            <p:nvPr/>
          </p:nvSpPr>
          <p:spPr>
            <a:xfrm rot="7338608">
              <a:off x="4759162" y="3888609"/>
              <a:ext cx="836973" cy="1996315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 smtClean="0"/>
                <a:t>modify</a:t>
              </a:r>
              <a:endParaRPr lang="en-SG" sz="24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701540" y="2385060"/>
              <a:ext cx="777240" cy="15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4406" y="1929051"/>
              <a:ext cx="0" cy="7844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wn Arrow 28"/>
            <p:cNvSpPr/>
            <p:nvPr/>
          </p:nvSpPr>
          <p:spPr>
            <a:xfrm rot="19285858">
              <a:off x="710096" y="1649730"/>
              <a:ext cx="1028700" cy="1706880"/>
            </a:xfrm>
            <a:prstGeom prst="downArrow">
              <a:avLst>
                <a:gd name="adj1" fmla="val 82000"/>
                <a:gd name="adj2" fmla="val 26000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 smtClean="0">
                  <a:solidFill>
                    <a:srgbClr val="C00000"/>
                  </a:solidFill>
                </a:rPr>
                <a:t>Regression test</a:t>
              </a:r>
              <a:endParaRPr lang="en-SG" sz="2400" b="1" dirty="0" smtClean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86600" y="1737360"/>
              <a:ext cx="1752600" cy="1371600"/>
              <a:chOff x="7086600" y="1737360"/>
              <a:chExt cx="1752600" cy="1371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086600" y="1737360"/>
                <a:ext cx="1722120" cy="1371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SG" sz="2400" dirty="0" smtClean="0">
                  <a:solidFill>
                    <a:schemeClr val="dk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8040" y="18592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dk1"/>
                    </a:solidFill>
                  </a:rPr>
                  <a:t>mismatch = </a:t>
                </a:r>
                <a:endParaRPr lang="en-US" sz="2400" dirty="0">
                  <a:solidFill>
                    <a:schemeClr val="dk1"/>
                  </a:solidFill>
                </a:endParaRPr>
              </a:p>
            </p:txBody>
          </p:sp>
          <p:pic>
            <p:nvPicPr>
              <p:cNvPr id="33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4991404">
                <a:off x="7491618" y="2263455"/>
                <a:ext cx="844059" cy="765886"/>
              </a:xfrm>
              <a:prstGeom prst="rect">
                <a:avLst/>
              </a:prstGeom>
              <a:noFill/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309360" y="5059680"/>
              <a:ext cx="1859280" cy="1386840"/>
              <a:chOff x="6309360" y="5059680"/>
              <a:chExt cx="1859280" cy="1386840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6309360" y="5059680"/>
                <a:ext cx="1859280" cy="1386840"/>
              </a:xfrm>
              <a:prstGeom prst="cube">
                <a:avLst>
                  <a:gd name="adj" fmla="val 140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endParaRPr lang="en-US" sz="2400">
                  <a:solidFill>
                    <a:schemeClr val="dk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55080" y="5501640"/>
                <a:ext cx="166116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dk1"/>
                    </a:solidFill>
                  </a:rPr>
                  <a:t>bug located!</a:t>
                </a:r>
                <a:endParaRPr lang="en-US" sz="2400" dirty="0">
                  <a:solidFill>
                    <a:schemeClr val="dk1"/>
                  </a:solidFill>
                </a:endParaRPr>
              </a:p>
            </p:txBody>
          </p:sp>
          <p:pic>
            <p:nvPicPr>
              <p:cNvPr id="37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4991404">
                <a:off x="7064897" y="5128576"/>
                <a:ext cx="844059" cy="765886"/>
              </a:xfrm>
              <a:prstGeom prst="rect">
                <a:avLst/>
              </a:prstGeom>
              <a:noFill/>
            </p:spPr>
          </p:pic>
        </p:grpSp>
      </p:grpSp>
    </p:spTree>
    <p:extLst>
      <p:ext uri="{BB962C8B-B14F-4D97-AF65-F5344CB8AC3E}">
        <p14:creationId xmlns:p14="http://schemas.microsoft.com/office/powerpoint/2010/main" val="4273108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>
            <a:noAutofit/>
          </a:bodyPr>
          <a:lstStyle/>
          <a:p>
            <a:r>
              <a:rPr lang="en-US" sz="11500" dirty="0" smtClean="0">
                <a:solidFill>
                  <a:srgbClr val="FFFF00"/>
                </a:solidFill>
              </a:rPr>
              <a:t>Zoom </a:t>
            </a:r>
            <a:br>
              <a:rPr lang="en-US" sz="11500" dirty="0" smtClean="0">
                <a:solidFill>
                  <a:srgbClr val="FFFF00"/>
                </a:solidFill>
              </a:rPr>
            </a:br>
            <a:r>
              <a:rPr lang="en-US" sz="11500" dirty="0" smtClean="0">
                <a:solidFill>
                  <a:srgbClr val="FFFF00"/>
                </a:solidFill>
              </a:rPr>
              <a:t>to area</a:t>
            </a:r>
            <a:endParaRPr lang="en-SG" sz="115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20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For picture.</a:t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7200" dirty="0" smtClean="0">
                <a:solidFill>
                  <a:schemeClr val="bg1"/>
                </a:solidFill>
              </a:rPr>
              <a:t>Typical area.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76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" y="4343400"/>
            <a:ext cx="27432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840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Normal objects.</a:t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7200" dirty="0" smtClean="0">
                <a:solidFill>
                  <a:schemeClr val="bg1"/>
                </a:solidFill>
              </a:rPr>
              <a:t>Typical area.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17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csdcr\AppData\Local\Microsoft\Windows\Temporary Internet Files\Content.IE5\R75RNP6F\MC90033192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906643">
            <a:off x="4347305" y="4300713"/>
            <a:ext cx="1324612" cy="1297716"/>
          </a:xfrm>
          <a:prstGeom prst="rect">
            <a:avLst/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2819400" y="487680"/>
            <a:ext cx="3200400" cy="1691640"/>
            <a:chOff x="2819400" y="487680"/>
            <a:chExt cx="3200400" cy="1691640"/>
          </a:xfrm>
        </p:grpSpPr>
        <p:sp>
          <p:nvSpPr>
            <p:cNvPr id="6" name="Round Same Side Corner Rectangle 5"/>
            <p:cNvSpPr/>
            <p:nvPr/>
          </p:nvSpPr>
          <p:spPr>
            <a:xfrm>
              <a:off x="2819400" y="502920"/>
              <a:ext cx="3200400" cy="1676400"/>
            </a:xfrm>
            <a:prstGeom prst="round2Same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03320" y="487680"/>
              <a:ext cx="166116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TEST CASE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Cube 7"/>
          <p:cNvSpPr/>
          <p:nvPr/>
        </p:nvSpPr>
        <p:spPr>
          <a:xfrm>
            <a:off x="2087880" y="2682240"/>
            <a:ext cx="1767840" cy="1371600"/>
          </a:xfrm>
          <a:prstGeom prst="cube">
            <a:avLst>
              <a:gd name="adj" fmla="val 14412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Software Under Test (SUT)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32761" y="890350"/>
            <a:ext cx="990599" cy="10387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/>
              <a:t>test input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328161" y="2825830"/>
            <a:ext cx="1630679" cy="103870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/>
              <a:t>actual output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01440" y="3352801"/>
            <a:ext cx="365760" cy="1587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91000" y="920830"/>
            <a:ext cx="1706880" cy="10387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/>
              <a:t>expected output</a:t>
            </a:r>
            <a:endParaRPr lang="en-US" sz="2400" dirty="0"/>
          </a:p>
        </p:txBody>
      </p:sp>
      <p:sp>
        <p:nvSpPr>
          <p:cNvPr id="13" name="Down Arrow 12"/>
          <p:cNvSpPr/>
          <p:nvPr/>
        </p:nvSpPr>
        <p:spPr>
          <a:xfrm rot="16200000">
            <a:off x="5764530" y="1520190"/>
            <a:ext cx="800100" cy="1706880"/>
          </a:xfrm>
          <a:prstGeom prst="downArrow">
            <a:avLst>
              <a:gd name="adj1" fmla="val 82000"/>
              <a:gd name="adj2" fmla="val 26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Compare</a:t>
            </a:r>
            <a:endParaRPr lang="en-SG" sz="2400" dirty="0"/>
          </a:p>
        </p:txBody>
      </p:sp>
      <p:sp>
        <p:nvSpPr>
          <p:cNvPr id="14" name="Down Arrow 13"/>
          <p:cNvSpPr/>
          <p:nvPr/>
        </p:nvSpPr>
        <p:spPr>
          <a:xfrm rot="1024353">
            <a:off x="7572314" y="3343357"/>
            <a:ext cx="822962" cy="1663118"/>
          </a:xfrm>
          <a:prstGeom prst="downArrow">
            <a:avLst>
              <a:gd name="adj1" fmla="val 82000"/>
              <a:gd name="adj2" fmla="val 26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/>
              <a:t>Locate bug</a:t>
            </a:r>
            <a:endParaRPr lang="en-SG" sz="2400" dirty="0"/>
          </a:p>
        </p:txBody>
      </p:sp>
      <p:sp>
        <p:nvSpPr>
          <p:cNvPr id="15" name="Down Arrow 14"/>
          <p:cNvSpPr/>
          <p:nvPr/>
        </p:nvSpPr>
        <p:spPr>
          <a:xfrm rot="7338608">
            <a:off x="4759162" y="3888609"/>
            <a:ext cx="836973" cy="1996315"/>
          </a:xfrm>
          <a:prstGeom prst="downArrow">
            <a:avLst>
              <a:gd name="adj1" fmla="val 82000"/>
              <a:gd name="adj2" fmla="val 26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/>
              <a:t>modify</a:t>
            </a:r>
            <a:endParaRPr lang="en-SG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4701540" y="2385060"/>
            <a:ext cx="777240" cy="1588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504406" y="1929051"/>
            <a:ext cx="0" cy="78446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  <a:endParaRPr lang="en-US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9" name="Down Arrow 28"/>
          <p:cNvSpPr/>
          <p:nvPr/>
        </p:nvSpPr>
        <p:spPr>
          <a:xfrm rot="19285858">
            <a:off x="710096" y="1649730"/>
            <a:ext cx="1028700" cy="1706880"/>
          </a:xfrm>
          <a:prstGeom prst="downArrow">
            <a:avLst>
              <a:gd name="adj1" fmla="val 82000"/>
              <a:gd name="adj2" fmla="val 26000"/>
            </a:avLst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Regression test</a:t>
            </a:r>
            <a:endParaRPr lang="en-SG" sz="2400" b="1" dirty="0" smtClean="0">
              <a:solidFill>
                <a:srgbClr val="C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086600" y="1737360"/>
            <a:ext cx="1752600" cy="1371600"/>
            <a:chOff x="7086600" y="1737360"/>
            <a:chExt cx="1752600" cy="1371600"/>
          </a:xfrm>
        </p:grpSpPr>
        <p:sp>
          <p:nvSpPr>
            <p:cNvPr id="31" name="Rounded Rectangle 30"/>
            <p:cNvSpPr/>
            <p:nvPr/>
          </p:nvSpPr>
          <p:spPr>
            <a:xfrm>
              <a:off x="7086600" y="1737360"/>
              <a:ext cx="1722120" cy="13716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endParaRPr lang="en-SG" sz="2400" dirty="0" smtClean="0">
                <a:solidFill>
                  <a:schemeClr val="dk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78040" y="1859280"/>
              <a:ext cx="166116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dk1"/>
                  </a:solidFill>
                </a:rPr>
                <a:t>mismatch = </a:t>
              </a:r>
              <a:endParaRPr lang="en-US" sz="2400" dirty="0">
                <a:solidFill>
                  <a:schemeClr val="dk1"/>
                </a:solidFill>
              </a:endParaRPr>
            </a:p>
          </p:txBody>
        </p:sp>
        <p:pic>
          <p:nvPicPr>
            <p:cNvPr id="33" name="Picture 4" descr="C:\Users\dcsdcr\AppData\Local\Microsoft\Windows\Temporary Internet Files\Content.IE5\R75RNP6F\MC90023029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4991404">
              <a:off x="7491618" y="2263455"/>
              <a:ext cx="844059" cy="765886"/>
            </a:xfrm>
            <a:prstGeom prst="rect">
              <a:avLst/>
            </a:prstGeom>
            <a:noFill/>
          </p:spPr>
        </p:pic>
      </p:grpSp>
      <p:grpSp>
        <p:nvGrpSpPr>
          <p:cNvPr id="34" name="Group 33"/>
          <p:cNvGrpSpPr/>
          <p:nvPr/>
        </p:nvGrpSpPr>
        <p:grpSpPr>
          <a:xfrm>
            <a:off x="6309360" y="5059680"/>
            <a:ext cx="1859280" cy="1386840"/>
            <a:chOff x="6309360" y="5059680"/>
            <a:chExt cx="1859280" cy="1386840"/>
          </a:xfrm>
        </p:grpSpPr>
        <p:sp>
          <p:nvSpPr>
            <p:cNvPr id="35" name="Cube 34"/>
            <p:cNvSpPr/>
            <p:nvPr/>
          </p:nvSpPr>
          <p:spPr>
            <a:xfrm>
              <a:off x="6309360" y="5059680"/>
              <a:ext cx="1859280" cy="1386840"/>
            </a:xfrm>
            <a:prstGeom prst="cube">
              <a:avLst>
                <a:gd name="adj" fmla="val 14024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>
                <a:buFont typeface="Arial" pitchFamily="34" charset="0"/>
                <a:buChar char="•"/>
              </a:pPr>
              <a:endParaRPr lang="en-US" sz="2400">
                <a:solidFill>
                  <a:schemeClr val="dk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55080" y="5501640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dk1"/>
                  </a:solidFill>
                </a:rPr>
                <a:t>bug located!</a:t>
              </a:r>
              <a:endParaRPr lang="en-US" sz="2400" dirty="0">
                <a:solidFill>
                  <a:schemeClr val="dk1"/>
                </a:solidFill>
              </a:endParaRPr>
            </a:p>
          </p:txBody>
        </p:sp>
        <p:pic>
          <p:nvPicPr>
            <p:cNvPr id="37" name="Picture 4" descr="C:\Users\dcsdcr\AppData\Local\Microsoft\Windows\Temporary Internet Files\Content.IE5\R75RNP6F\MC90023029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4991404">
              <a:off x="7064897" y="5128576"/>
              <a:ext cx="844059" cy="76588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70367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59259E-6 L -0.03125 0.03333 " pathEditMode="relative" ptsTypes="AA">
                                      <p:cBhvr>
                                        <p:cTn id="6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29" grpId="0" animBg="1"/>
      <p:bldP spid="2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80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3112314023978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74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Shape bigger than slide.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52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3112315084524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21988" cy="6858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213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>
            <a:noAutofit/>
          </a:bodyPr>
          <a:lstStyle/>
          <a:p>
            <a:r>
              <a:rPr lang="en-US" sz="11500" dirty="0" smtClean="0">
                <a:solidFill>
                  <a:srgbClr val="FFFF00"/>
                </a:solidFill>
              </a:rPr>
              <a:t>Auto-animate</a:t>
            </a:r>
            <a:endParaRPr lang="en-SG" sz="115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71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bg1"/>
                </a:solidFill>
              </a:rPr>
              <a:t>Normal objects. 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8000" dirty="0" smtClean="0">
                <a:solidFill>
                  <a:schemeClr val="bg1"/>
                </a:solidFill>
              </a:rPr>
              <a:t>Rotate + move.</a:t>
            </a:r>
            <a:endParaRPr lang="en-SG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78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274</TotalTime>
  <Words>359</Words>
  <Application>Microsoft Office PowerPoint</Application>
  <PresentationFormat>On-screen Show (4:3)</PresentationFormat>
  <Paragraphs>71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Spotlight</vt:lpstr>
      <vt:lpstr>Custom shape.</vt:lpstr>
      <vt:lpstr>PowerPoint Presentation</vt:lpstr>
      <vt:lpstr>PowerPoint Presentation</vt:lpstr>
      <vt:lpstr>Shape bigger than slide.</vt:lpstr>
      <vt:lpstr>PowerPoint Presentation</vt:lpstr>
      <vt:lpstr>PowerPoint Presentation</vt:lpstr>
      <vt:lpstr>Auto-animate</vt:lpstr>
      <vt:lpstr>Normal objects.  Rotate + move.</vt:lpstr>
      <vt:lpstr>PowerPoint Presentation</vt:lpstr>
      <vt:lpstr>PowerPoint Presentation</vt:lpstr>
      <vt:lpstr>PowerPoint Presentation</vt:lpstr>
      <vt:lpstr>Normal object with text.  grow/shrink + move.</vt:lpstr>
      <vt:lpstr>PowerPoint Presentation</vt:lpstr>
      <vt:lpstr>PowerPoint Presentation</vt:lpstr>
      <vt:lpstr>PowerPoint Presentation</vt:lpstr>
      <vt:lpstr>Text box.  grow/shrink + move.</vt:lpstr>
      <vt:lpstr>PowerPoint Presentation</vt:lpstr>
      <vt:lpstr>PowerPoint Presentation</vt:lpstr>
      <vt:lpstr>PowerPoint Presentation</vt:lpstr>
      <vt:lpstr>Group of objects, already animated.  grow/shrink + move.</vt:lpstr>
      <vt:lpstr>PowerPoint Presentation</vt:lpstr>
      <vt:lpstr>PowerPoint Presentation</vt:lpstr>
      <vt:lpstr>PowerPoint Presentation</vt:lpstr>
      <vt:lpstr>Zoom  to area</vt:lpstr>
      <vt:lpstr>For picture. Typical area.</vt:lpstr>
      <vt:lpstr>PowerPoint Presentation</vt:lpstr>
      <vt:lpstr>Normal objects. Typical area.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C. Rajapakse</cp:lastModifiedBy>
  <cp:revision>9</cp:revision>
  <dcterms:created xsi:type="dcterms:W3CDTF">2006-08-16T00:00:00Z</dcterms:created>
  <dcterms:modified xsi:type="dcterms:W3CDTF">2013-11-23T07:30:15Z</dcterms:modified>
</cp:coreProperties>
</file>