
<file path=[Content_Types].xml><?xml version="1.0" encoding="utf-8"?>
<Types xmlns="http://schemas.openxmlformats.org/package/2006/content-types">
  <Default Extension="png" ContentType="image/png"/>
  <Default Extension="tmp"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96" r:id="rId2"/>
    <p:sldId id="297" r:id="rId3"/>
    <p:sldId id="302" r:id="rId4"/>
    <p:sldId id="337" r:id="rId5"/>
    <p:sldId id="328" r:id="rId6"/>
    <p:sldId id="329" r:id="rId7"/>
    <p:sldId id="330" r:id="rId8"/>
    <p:sldId id="300" r:id="rId9"/>
    <p:sldId id="295" r:id="rId10"/>
    <p:sldId id="301" r:id="rId11"/>
    <p:sldId id="303" r:id="rId12"/>
    <p:sldId id="261" r:id="rId13"/>
    <p:sldId id="311" r:id="rId14"/>
    <p:sldId id="304" r:id="rId15"/>
    <p:sldId id="308" r:id="rId16"/>
    <p:sldId id="307" r:id="rId17"/>
    <p:sldId id="312" r:id="rId18"/>
    <p:sldId id="313" r:id="rId19"/>
    <p:sldId id="324" r:id="rId20"/>
    <p:sldId id="314" r:id="rId21"/>
    <p:sldId id="322" r:id="rId22"/>
    <p:sldId id="325" r:id="rId23"/>
    <p:sldId id="309" r:id="rId24"/>
    <p:sldId id="327" r:id="rId25"/>
    <p:sldId id="310" r:id="rId26"/>
    <p:sldId id="326" r:id="rId27"/>
    <p:sldId id="331" r:id="rId28"/>
    <p:sldId id="332" r:id="rId29"/>
    <p:sldId id="333" r:id="rId30"/>
    <p:sldId id="334" r:id="rId31"/>
    <p:sldId id="335" r:id="rId32"/>
    <p:sldId id="336" r:id="rId33"/>
    <p:sldId id="305" r:id="rId34"/>
    <p:sldId id="29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to the tutorial" id="{DDE8DD22-B65B-4E28-9F29-690797D3DB05}">
          <p14:sldIdLst>
            <p14:sldId id="296"/>
            <p14:sldId id="297"/>
            <p14:sldId id="302"/>
            <p14:sldId id="337"/>
          </p14:sldIdLst>
        </p14:section>
        <p14:section name="Highlight bullet points" id="{12666BEC-665C-4E56-87DC-9427DEF860FB}">
          <p14:sldIdLst>
            <p14:sldId id="328"/>
            <p14:sldId id="329"/>
            <p14:sldId id="330"/>
          </p14:sldIdLst>
        </p14:section>
        <p14:section name="Spotlight" id="{8CD7C399-6355-4158-BCB9-F9597BC1ABA9}">
          <p14:sldIdLst>
            <p14:sldId id="300"/>
            <p14:sldId id="295"/>
            <p14:sldId id="301"/>
          </p14:sldIdLst>
        </p14:section>
        <p14:section name="Auto animate" id="{6FDF723C-725B-43A9-867B-50B5C5A22F3E}">
          <p14:sldIdLst>
            <p14:sldId id="303"/>
            <p14:sldId id="261"/>
            <p14:sldId id="311"/>
            <p14:sldId id="304"/>
            <p14:sldId id="308"/>
            <p14:sldId id="307"/>
          </p14:sldIdLst>
        </p14:section>
        <p14:section name="Auto zoom" id="{9606B9C2-AF7E-4CB4-A456-1CB76A03EF99}">
          <p14:sldIdLst>
            <p14:sldId id="312"/>
            <p14:sldId id="313"/>
            <p14:sldId id="324"/>
            <p14:sldId id="314"/>
            <p14:sldId id="322"/>
          </p14:sldIdLst>
        </p14:section>
        <p14:section name="Auto crop" id="{DDB04417-8152-4521-BA24-82CCACEE4E79}">
          <p14:sldIdLst>
            <p14:sldId id="325"/>
            <p14:sldId id="309"/>
            <p14:sldId id="327"/>
          </p14:sldIdLst>
        </p14:section>
        <p14:section name="Auto narrate and auto captions" id="{A9769C45-8345-410D-A2DA-6DEBD5D41D7C}">
          <p14:sldIdLst>
            <p14:sldId id="310"/>
            <p14:sldId id="326"/>
            <p14:sldId id="331"/>
          </p14:sldIdLst>
        </p14:section>
        <p14:section name="Shapes Lab" id="{5FA21AB1-D2E0-43AB-9D6E-D4B133EACC31}">
          <p14:sldIdLst>
            <p14:sldId id="332"/>
            <p14:sldId id="333"/>
            <p14:sldId id="334"/>
          </p14:sldIdLst>
        </p14:section>
        <p14:section name="Colors Lab" id="{4D9F6F7A-AD11-477C-BD7D-CDEDBF639F04}">
          <p14:sldIdLst>
            <p14:sldId id="335"/>
            <p14:sldId id="336"/>
          </p14:sldIdLst>
        </p14:section>
        <p14:section name="Wrap up" id="{5BBA1A93-B239-4917-BAC7-9CBE7A60C0BF}">
          <p14:sldIdLst>
            <p14:sldId id="305"/>
            <p14:sldId id="299"/>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916" autoAdjust="0"/>
  </p:normalViewPr>
  <p:slideViewPr>
    <p:cSldViewPr>
      <p:cViewPr varScale="1">
        <p:scale>
          <a:sx n="88" d="100"/>
          <a:sy n="88" d="100"/>
        </p:scale>
        <p:origin x="-1536" y="-102"/>
      </p:cViewPr>
      <p:guideLst>
        <p:guide orient="horz" pos="2160"/>
        <p:guide pos="2880"/>
      </p:guideLst>
    </p:cSldViewPr>
  </p:slideViewPr>
  <p:notesTextViewPr>
    <p:cViewPr>
      <p:scale>
        <a:sx n="100" d="100"/>
        <a:sy n="100" d="100"/>
      </p:scale>
      <p:origin x="0" y="0"/>
    </p:cViewPr>
  </p:notesTextViewPr>
  <p:sorterViewPr>
    <p:cViewPr>
      <p:scale>
        <a:sx n="57" d="100"/>
        <a:sy n="57"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13:45.777"/>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86 0 82,'0'5'50,"-6"4"-50,-10-9 2,-13 0 10,25 0 4,4 0-13,0 0-6,0 0 0,0 0 4,0 0 2,0 0 5,0 0 7,0 0-2,0 0-4,0 0-3,0 0 0,0 0 1,0 0 1,0 0 6,0 0 4,0 0-1,-3 0 3,3 3-5,0-3-4,0 0-3,0 0-2,-3 0-2,3 3 2,0-3 1,-3 0 0,3 0 0,0 0 1,0 3-3,0-3-1,0 5 0,-3 10-1,-4 2 2,4 12-2,-4-5-1,7 10 1,-3-8 4,3 6-4,0 9-2,0-6 2,0 8 0,0-6-2,0 7 1,0-3 1,3 3-2,7-1-1,0 3 2,-1 3 0,8 1 2,-1 2-2,-7-6-1,4 0 2,3 4 0,7-4 1,-7 1-1,4-1-1,2 1-1,-4-1 4,6-1 0,2 3-8,-5-2 6,5-3-2,3-2 1,0-6 0,-3 2 0,3 0-1,-6-5-2,-4 1 4,7-5-2,3 4 0,-3 3 0,6-6-1,0 6 1,1-3 0,5 0 0,1 5-1,-10-2-1,5-3 1,0 0 0,-5-3 1,5-1 1,-5-1-2,4 2 1,-1-6-1,-6 3-1,-1-5 1,-8-5 0,-5-4 0,-2-6 0,0 0 1,-4 0 0,-3 0-1,7-4 2,-7 2-4,-3-4 2,4 2 0,-4-2 2,3 0 0,-3 0-1,0 0 2,0 0-1,0 0 0,0 0 1,0 0-1,0 0 1,0 0-1,0 0 1,0 0 1,0 0-1,0 0 0,0 0-2,0 0 0,0 0-1,0 0 1,0 0 2,0 0-2,0 0 1,0 0-2,0 0 1,0 0 0,0 0 0,0 0-1,0 0 0,0 0 1,0 0 0,0 0 0,0 0 1,0 0 1,0 0-2,0 0 1,0 0 0,0 0 0,0 0 0,0 0 0,0 0 0,0 0-2,0 0 0,0 0 1,-3-2 1,-4-2-1,-6 2 1,0-4-1,0 3-2,-3-3 1,-3 6 0,-4-3 0,4 3 0,3 0-1,-3 0 1,2 0-1,-5 0-3,2 0 1,-4 0 1,3 0 1,5 0 2,3 3-1,0 0 1,0 0 0,8 0-1,2-3 0,0 0 0,-2 0 0,3 0 0,-1 0 0,3 0 0,-3 0 0,-2 0-1,0 0 1,-1 0 0,6 2 0,-5-2 0,5 0-1,0 0-1,0 0 0,0 0-1,0 0 0,0 0 2,0 0-2,0 0-1,0 0-1,0 0-2,0 0 1,0 0-2,0 0-1,0 0 5,0 0 3,8 0 0,8 0 1,2 0 0,8 0 0,-7 0 1,10 0 0,0 0-1,-6 0-1,3 0 1,-4 0 0,4 0 0,-6 0 0,5 0 1,-12 0-1,0 0 0,0 0 0,0 0 0,3 0 0,-6 0 0,0 6 1,-1-2-1,-2-4-1,-1 2 1,-3 1 0,1-3 0,-1 3 1,0-3-1,0 0 0,0 3 0,1-3 0,-4 0 0,6 0 0,-6 0 0,0 0 1,0 0-1,0 0 1,0 3-1,0-3 1,0 0-1,0 0 1,0 0 0,0 0 3,0 0-2,0 0 1,0 0 0,0 0 0,0 0 1,0 0 0,0 0-2,0 0 1,0 0-1,0 0 1,0 0-2,0 0 1,0 0 0,0 0-1,0 0 0,0 0 0,0 0-1,0 0 2,0 0-1,0 0 0,0-12-2,0-2 2,-6-4-1,-4-2 0,4 0 1,-1-1-2,1 0 1,2 5 0,-2-5-1,3-1 1,0 4 0,3-3 0,-4 4 0,1 6 1,0 2 0,0-2-1,-1-1 0,4 3 0,-3 0 0,3 4 0,0-1 0,-3 0 0,3 1 0,0 1 0,0-1 0,0 5 1,0-4-1,-7 4 0,7 0 0,0 0 1,0 0-1,0 0 1,0 0-1,0 0 1,0 0-1,-3 0 0,3 0-1,0 0 0,-3 0-1,3 0-19,0 0-50,0 0-153</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00:12.098"/>
    </inkml:context>
    <inkml:brush xml:id="br0">
      <inkml:brushProperty name="width" value="0.15875" units="cm"/>
      <inkml:brushProperty name="height" value="0.15875" units="cm"/>
      <inkml:brushProperty name="color" value="#E46C0A"/>
      <inkml:brushProperty name="fitToCurve" value="1"/>
    </inkml:brush>
  </inkml:definitions>
  <inkml:traceGroup>
    <inkml:annotationXML>
      <emma:emma xmlns:emma="http://www.w3.org/2003/04/emma" version="1.0">
        <emma:interpretation id="{1778EFF0-81A5-4394-8665-3EC90FEE5ACE}" emma:medium="tactile" emma:mode="ink">
          <msink:context xmlns:msink="http://schemas.microsoft.com/ink/2010/main" type="inkDrawing" rotatedBoundingBox="5378,2667 6531,4749 6130,4971 4977,2889" semanticType="callout" shapeName="Other"/>
        </emma:interpretation>
      </emma:emma>
    </inkml:annotationXML>
    <inkml:trace contextRef="#ctx0" brushRef="#br0">86 0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9-1,-10-4-1,5-5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traceGroup>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4:23:00.849"/>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86 0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9-1,-10-4-1,5-5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4:23:10.385"/>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1065 1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9-1,9-4-1,-4-5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86CC0F-BBF3-4E07-94E0-0549B7D560A9}" type="datetimeFigureOut">
              <a:rPr lang="en-SG" smtClean="0"/>
              <a:t>17/8/2014</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15B511-83B7-463E-ACD1-0C1C081EBBC4}" type="slidenum">
              <a:rPr lang="en-SG" smtClean="0"/>
              <a:t>‹#›</a:t>
            </a:fld>
            <a:endParaRPr lang="en-SG"/>
          </a:p>
        </p:txBody>
      </p:sp>
    </p:spTree>
    <p:extLst>
      <p:ext uri="{BB962C8B-B14F-4D97-AF65-F5344CB8AC3E}">
        <p14:creationId xmlns:p14="http://schemas.microsoft.com/office/powerpoint/2010/main" val="3812401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a:t>
            </a:r>
            <a:r>
              <a:rPr lang="en-US" baseline="0" dirty="0" smtClean="0"/>
              <a:t> credit: Wikipedia</a:t>
            </a:r>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16</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23</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24</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26</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This will</a:t>
            </a:r>
            <a:r>
              <a:rPr lang="en-US" altLang="zh-CN" baseline="0" dirty="0" smtClean="0"/>
              <a:t> play at the beginning.</a:t>
            </a:r>
          </a:p>
          <a:p>
            <a:r>
              <a:rPr lang="en-US" altLang="zh-CN" baseline="0" dirty="0" smtClean="0"/>
              <a:t>[</a:t>
            </a:r>
            <a:r>
              <a:rPr lang="en-US" altLang="zh-CN" baseline="0" dirty="0" err="1" smtClean="0"/>
              <a:t>afterClick</a:t>
            </a:r>
            <a:r>
              <a:rPr lang="en-US" altLang="zh-CN" baseline="0" dirty="0" smtClean="0"/>
              <a:t>] This will play after you click.</a:t>
            </a:r>
          </a:p>
        </p:txBody>
      </p:sp>
      <p:sp>
        <p:nvSpPr>
          <p:cNvPr id="4" name="Slide Number Placeholder 3"/>
          <p:cNvSpPr>
            <a:spLocks noGrp="1"/>
          </p:cNvSpPr>
          <p:nvPr>
            <p:ph type="sldNum" sz="quarter" idx="10"/>
          </p:nvPr>
        </p:nvSpPr>
        <p:spPr/>
        <p:txBody>
          <a:bodyPr/>
          <a:lstStyle/>
          <a:p>
            <a:fld id="{0015B511-83B7-463E-ACD1-0C1C081EBBC4}" type="slidenum">
              <a:rPr lang="en-SG" smtClean="0"/>
              <a:t>27</a:t>
            </a:fld>
            <a:endParaRPr lang="en-SG"/>
          </a:p>
        </p:txBody>
      </p:sp>
    </p:spTree>
    <p:extLst>
      <p:ext uri="{BB962C8B-B14F-4D97-AF65-F5344CB8AC3E}">
        <p14:creationId xmlns:p14="http://schemas.microsoft.com/office/powerpoint/2010/main" val="2911926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29</a:t>
            </a:fld>
            <a:endParaRPr lang="en-SG"/>
          </a:p>
        </p:txBody>
      </p:sp>
    </p:spTree>
    <p:extLst>
      <p:ext uri="{BB962C8B-B14F-4D97-AF65-F5344CB8AC3E}">
        <p14:creationId xmlns:p14="http://schemas.microsoft.com/office/powerpoint/2010/main" val="2803535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30</a:t>
            </a:fld>
            <a:endParaRPr lang="en-SG"/>
          </a:p>
        </p:txBody>
      </p:sp>
    </p:spTree>
    <p:extLst>
      <p:ext uri="{BB962C8B-B14F-4D97-AF65-F5344CB8AC3E}">
        <p14:creationId xmlns:p14="http://schemas.microsoft.com/office/powerpoint/2010/main" val="147349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6.png"/><Relationship Id="rId7" Type="http://schemas.openxmlformats.org/officeDocument/2006/relationships/customXml" Target="../ink/ink4.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customXml" Target="../ink/ink3.xml"/><Relationship Id="rId4" Type="http://schemas.openxmlformats.org/officeDocument/2006/relationships/image" Target="../media/image17.png"/><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image" Target="../media/image29.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7.pn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24.jpeg"/><Relationship Id="rId11" Type="http://schemas.openxmlformats.org/officeDocument/2006/relationships/image" Target="../media/image28.wmf"/><Relationship Id="rId5" Type="http://schemas.microsoft.com/office/2007/relationships/hdphoto" Target="../media/hdphoto2.wdp"/><Relationship Id="rId10" Type="http://schemas.openxmlformats.org/officeDocument/2006/relationships/image" Target="../media/image27.wmf"/><Relationship Id="rId4" Type="http://schemas.openxmlformats.org/officeDocument/2006/relationships/image" Target="../media/image23.png"/><Relationship Id="rId9" Type="http://schemas.openxmlformats.org/officeDocument/2006/relationships/image" Target="../media/image26.w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customXml" Target="../ink/ink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6.wmf"/><Relationship Id="rId7" Type="http://schemas.microsoft.com/office/2007/relationships/hdphoto" Target="../media/hdphoto1.wdp"/><Relationship Id="rId12" Type="http://schemas.openxmlformats.org/officeDocument/2006/relationships/image" Target="../media/image30.png"/><Relationship Id="rId2" Type="http://schemas.openxmlformats.org/officeDocument/2006/relationships/image" Target="../media/image25.wmf"/><Relationship Id="rId1" Type="http://schemas.openxmlformats.org/officeDocument/2006/relationships/slideLayout" Target="../slideLayouts/slideLayout2.xml"/><Relationship Id="rId6" Type="http://schemas.openxmlformats.org/officeDocument/2006/relationships/image" Target="../media/image22.jpeg"/><Relationship Id="rId11" Type="http://schemas.microsoft.com/office/2007/relationships/hdphoto" Target="../media/hdphoto3.wdp"/><Relationship Id="rId5" Type="http://schemas.openxmlformats.org/officeDocument/2006/relationships/image" Target="../media/image28.wmf"/><Relationship Id="rId10" Type="http://schemas.openxmlformats.org/officeDocument/2006/relationships/image" Target="../media/image24.jpeg"/><Relationship Id="rId4" Type="http://schemas.openxmlformats.org/officeDocument/2006/relationships/image" Target="../media/image27.wmf"/><Relationship Id="rId9" Type="http://schemas.microsoft.com/office/2007/relationships/hdphoto" Target="../media/hdphoto2.wd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2" Type="http://schemas.openxmlformats.org/officeDocument/2006/relationships/hyperlink" Target="http://powerpointlabs.inf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hyperlink" Target="mailto:pptlabs@comp.nus.edu.sg" TargetMode="External"/><Relationship Id="rId2" Type="http://schemas.openxmlformats.org/officeDocument/2006/relationships/hyperlink" Target="http://www.comp.nus.edu.sg/~pptlabs/docs.html" TargetMode="Externa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2" Type="http://schemas.openxmlformats.org/officeDocument/2006/relationships/image" Target="../media/image56.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www.comp.nus.edu.sg/~pptlabs/docs.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85800"/>
            <a:ext cx="7772400" cy="1470025"/>
          </a:xfrm>
        </p:spPr>
        <p:txBody>
          <a:bodyPr/>
          <a:lstStyle/>
          <a:p>
            <a:r>
              <a:rPr lang="en-US" dirty="0" smtClean="0">
                <a:solidFill>
                  <a:srgbClr val="0070C0"/>
                </a:solidFill>
              </a:rPr>
              <a:t>Congratulations on installing</a:t>
            </a:r>
            <a:endParaRPr lang="en-SG" dirty="0">
              <a:solidFill>
                <a:srgbClr val="0070C0"/>
              </a:solidFill>
            </a:endParaRPr>
          </a:p>
        </p:txBody>
      </p:sp>
      <p:sp>
        <p:nvSpPr>
          <p:cNvPr id="5" name="Subtitle 4"/>
          <p:cNvSpPr>
            <a:spLocks noGrp="1"/>
          </p:cNvSpPr>
          <p:nvPr>
            <p:ph type="subTitle" idx="1"/>
          </p:nvPr>
        </p:nvSpPr>
        <p:spPr>
          <a:xfrm>
            <a:off x="1371600" y="4724400"/>
            <a:ext cx="6400800" cy="1143000"/>
          </a:xfrm>
        </p:spPr>
        <p:txBody>
          <a:bodyPr/>
          <a:lstStyle/>
          <a:p>
            <a:r>
              <a:rPr lang="en-US" dirty="0" smtClean="0"/>
              <a:t>Let’s take a quick tour of </a:t>
            </a:r>
            <a:br>
              <a:rPr lang="en-US" dirty="0" smtClean="0"/>
            </a:br>
            <a:r>
              <a:rPr lang="en-US" dirty="0" smtClean="0"/>
              <a:t>the main features.</a:t>
            </a:r>
            <a:endParaRPr lang="en-SG"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2514600"/>
            <a:ext cx="4435475" cy="1194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0840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04800" y="533400"/>
            <a:ext cx="8384190" cy="800219"/>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Did you notice the new slide with a spotlight? You can press </a:t>
            </a:r>
            <a:r>
              <a:rPr lang="en-US" dirty="0" err="1" smtClean="0">
                <a:solidFill>
                  <a:schemeClr val="accent6">
                    <a:lumMod val="75000"/>
                  </a:schemeClr>
                </a:solidFill>
              </a:rPr>
              <a:t>Ctrl+Z</a:t>
            </a:r>
            <a:r>
              <a:rPr lang="en-US" dirty="0" smtClean="0">
                <a:solidFill>
                  <a:schemeClr val="accent6">
                    <a:lumMod val="75000"/>
                  </a:schemeClr>
                </a:solidFill>
              </a:rPr>
              <a:t> (Undo) to reverse the effect.</a:t>
            </a:r>
            <a:endParaRPr lang="en-SG" dirty="0">
              <a:solidFill>
                <a:schemeClr val="accent6">
                  <a:lumMod val="75000"/>
                </a:schemeClr>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47800"/>
            <a:ext cx="2210895" cy="16581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304800" y="3505200"/>
            <a:ext cx="838419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You can also adjust the darkness (transparency) and softness (soft edges) of the spotlight.</a:t>
            </a:r>
            <a:endParaRPr lang="en-SG" dirty="0">
              <a:solidFill>
                <a:schemeClr val="accent6">
                  <a:lumMod val="75000"/>
                </a:schemeClr>
              </a:solidFill>
            </a:endParaRPr>
          </a:p>
        </p:txBody>
      </p:sp>
      <p:sp>
        <p:nvSpPr>
          <p:cNvPr id="20" name="TextBox 19"/>
          <p:cNvSpPr txBox="1"/>
          <p:nvPr/>
        </p:nvSpPr>
        <p:spPr>
          <a:xfrm>
            <a:off x="5257800" y="5849171"/>
            <a:ext cx="2226136" cy="738664"/>
          </a:xfrm>
          <a:prstGeom prst="rect">
            <a:avLst/>
          </a:prstGeom>
          <a:noFill/>
        </p:spPr>
        <p:txBody>
          <a:bodyPr wrap="square" rtlCol="0">
            <a:spAutoFit/>
          </a:bodyPr>
          <a:lstStyle/>
          <a:p>
            <a:r>
              <a:rPr lang="en-US" sz="2400" b="1" dirty="0" smtClean="0">
                <a:solidFill>
                  <a:schemeClr val="accent6">
                    <a:lumMod val="75000"/>
                  </a:schemeClr>
                </a:solidFill>
              </a:rPr>
              <a:t>b.</a:t>
            </a:r>
            <a:r>
              <a:rPr lang="en-US" sz="1600" dirty="0" smtClean="0">
                <a:solidFill>
                  <a:schemeClr val="accent6">
                    <a:lumMod val="75000"/>
                  </a:schemeClr>
                </a:solidFill>
              </a:rPr>
              <a:t> </a:t>
            </a:r>
            <a:r>
              <a:rPr lang="en-US" dirty="0" smtClean="0">
                <a:solidFill>
                  <a:schemeClr val="accent6">
                    <a:lumMod val="75000"/>
                  </a:schemeClr>
                </a:solidFill>
              </a:rPr>
              <a:t>Select the shadow-like shape.</a:t>
            </a:r>
            <a:endParaRPr lang="en-SG" dirty="0">
              <a:solidFill>
                <a:schemeClr val="accent6">
                  <a:lumMod val="75000"/>
                </a:schemeClr>
              </a:solidFill>
            </a:endParaRPr>
          </a:p>
        </p:txBody>
      </p:sp>
      <p:sp>
        <p:nvSpPr>
          <p:cNvPr id="21" name="TextBox 20"/>
          <p:cNvSpPr txBox="1"/>
          <p:nvPr/>
        </p:nvSpPr>
        <p:spPr>
          <a:xfrm>
            <a:off x="381000" y="5849171"/>
            <a:ext cx="1995311" cy="738664"/>
          </a:xfrm>
          <a:prstGeom prst="rect">
            <a:avLst/>
          </a:prstGeom>
          <a:noFill/>
        </p:spPr>
        <p:txBody>
          <a:bodyPr wrap="square" rtlCol="0">
            <a:spAutoFit/>
          </a:bodyPr>
          <a:lstStyle/>
          <a:p>
            <a:r>
              <a:rPr lang="en-US" sz="2400" b="1" dirty="0" smtClean="0">
                <a:solidFill>
                  <a:schemeClr val="accent6">
                    <a:lumMod val="75000"/>
                  </a:schemeClr>
                </a:solidFill>
              </a:rPr>
              <a:t>a.</a:t>
            </a:r>
            <a:r>
              <a:rPr lang="en-US" sz="1600" dirty="0" smtClean="0">
                <a:solidFill>
                  <a:schemeClr val="accent6">
                    <a:lumMod val="75000"/>
                  </a:schemeClr>
                </a:solidFill>
              </a:rPr>
              <a:t> </a:t>
            </a:r>
            <a:r>
              <a:rPr lang="en-US" dirty="0" smtClean="0">
                <a:solidFill>
                  <a:schemeClr val="accent6">
                    <a:lumMod val="75000"/>
                  </a:schemeClr>
                </a:solidFill>
              </a:rPr>
              <a:t>Adjust these </a:t>
            </a:r>
            <a:br>
              <a:rPr lang="en-US" dirty="0" smtClean="0">
                <a:solidFill>
                  <a:schemeClr val="accent6">
                    <a:lumMod val="75000"/>
                  </a:schemeClr>
                </a:solidFill>
              </a:rPr>
            </a:br>
            <a:r>
              <a:rPr lang="en-US" dirty="0" smtClean="0">
                <a:solidFill>
                  <a:schemeClr val="accent6">
                    <a:lumMod val="75000"/>
                  </a:schemeClr>
                </a:solidFill>
              </a:rPr>
              <a:t>settings.</a:t>
            </a:r>
            <a:endParaRPr lang="en-SG" dirty="0">
              <a:solidFill>
                <a:schemeClr val="accent6">
                  <a:lumMod val="75000"/>
                </a:schemeClr>
              </a:solidFill>
            </a:endParaRPr>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4419599"/>
            <a:ext cx="838200" cy="1167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7756064" y="5849171"/>
            <a:ext cx="1311736" cy="738664"/>
          </a:xfrm>
          <a:prstGeom prst="rect">
            <a:avLst/>
          </a:prstGeom>
          <a:noFill/>
        </p:spPr>
        <p:txBody>
          <a:bodyPr wrap="square" rtlCol="0">
            <a:spAutoFit/>
          </a:bodyPr>
          <a:lstStyle/>
          <a:p>
            <a:r>
              <a:rPr lang="en-US" sz="2400" b="1" dirty="0" smtClean="0">
                <a:solidFill>
                  <a:schemeClr val="accent6">
                    <a:lumMod val="75000"/>
                  </a:schemeClr>
                </a:solidFill>
              </a:rPr>
              <a:t>c.</a:t>
            </a:r>
            <a:r>
              <a:rPr lang="en-US" sz="1600" dirty="0" smtClean="0">
                <a:solidFill>
                  <a:schemeClr val="accent6">
                    <a:lumMod val="75000"/>
                  </a:schemeClr>
                </a:solidFill>
              </a:rPr>
              <a:t> </a:t>
            </a:r>
            <a:r>
              <a:rPr lang="en-US" dirty="0" smtClean="0">
                <a:solidFill>
                  <a:schemeClr val="accent6">
                    <a:lumMod val="75000"/>
                  </a:schemeClr>
                </a:solidFill>
              </a:rPr>
              <a:t>Click </a:t>
            </a:r>
            <a:br>
              <a:rPr lang="en-US" dirty="0" smtClean="0">
                <a:solidFill>
                  <a:schemeClr val="accent6">
                    <a:lumMod val="75000"/>
                  </a:schemeClr>
                </a:solidFill>
              </a:rPr>
            </a:br>
            <a:r>
              <a:rPr lang="en-US" dirty="0" smtClean="0">
                <a:solidFill>
                  <a:schemeClr val="accent6">
                    <a:lumMod val="75000"/>
                  </a:schemeClr>
                </a:solidFill>
              </a:rPr>
              <a:t>this button.</a:t>
            </a:r>
            <a:endParaRPr lang="en-SG" dirty="0">
              <a:solidFill>
                <a:schemeClr val="accent6">
                  <a:lumMod val="75000"/>
                </a:schemeClr>
              </a:solidFill>
            </a:endParaRPr>
          </a:p>
        </p:txBody>
      </p:sp>
      <p:pic>
        <p:nvPicPr>
          <p:cNvPr id="1024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7320" y="4424138"/>
            <a:ext cx="1904689" cy="1429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6311" y="4976954"/>
            <a:ext cx="2500489" cy="1119046"/>
          </a:xfrm>
          <a:prstGeom prst="roundRect">
            <a:avLst>
              <a:gd name="adj" fmla="val 397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065" y="4280964"/>
            <a:ext cx="1694356" cy="127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lowchart: Connector 1"/>
          <p:cNvSpPr/>
          <p:nvPr/>
        </p:nvSpPr>
        <p:spPr>
          <a:xfrm>
            <a:off x="1825520" y="5276419"/>
            <a:ext cx="368721" cy="368721"/>
          </a:xfrm>
          <a:prstGeom prst="flowChartConnector">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2003320" y="5653834"/>
            <a:ext cx="304800" cy="203200"/>
          </a:xfrm>
          <a:custGeom>
            <a:avLst/>
            <a:gdLst>
              <a:gd name="connsiteX0" fmla="*/ 0 w 304800"/>
              <a:gd name="connsiteY0" fmla="*/ 0 h 203200"/>
              <a:gd name="connsiteX1" fmla="*/ 76200 w 304800"/>
              <a:gd name="connsiteY1" fmla="*/ 165100 h 203200"/>
              <a:gd name="connsiteX2" fmla="*/ 304800 w 304800"/>
              <a:gd name="connsiteY2" fmla="*/ 203200 h 203200"/>
            </a:gdLst>
            <a:ahLst/>
            <a:cxnLst>
              <a:cxn ang="0">
                <a:pos x="connsiteX0" y="connsiteY0"/>
              </a:cxn>
              <a:cxn ang="0">
                <a:pos x="connsiteX1" y="connsiteY1"/>
              </a:cxn>
              <a:cxn ang="0">
                <a:pos x="connsiteX2" y="connsiteY2"/>
              </a:cxn>
            </a:cxnLst>
            <a:rect l="l" t="t" r="r" b="b"/>
            <a:pathLst>
              <a:path w="304800" h="203200">
                <a:moveTo>
                  <a:pt x="0" y="0"/>
                </a:moveTo>
                <a:cubicBezTo>
                  <a:pt x="12700" y="65616"/>
                  <a:pt x="25400" y="131233"/>
                  <a:pt x="76200" y="165100"/>
                </a:cubicBezTo>
                <a:cubicBezTo>
                  <a:pt x="127000" y="198967"/>
                  <a:pt x="215900" y="201083"/>
                  <a:pt x="304800" y="203200"/>
                </a:cubicBezTo>
              </a:path>
            </a:pathLst>
          </a:custGeom>
          <a:noFill/>
          <a:ln w="38100">
            <a:solidFill>
              <a:schemeClr val="accent6"/>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9547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Auto-Animate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9" name="Group 8"/>
          <p:cNvGrpSpPr/>
          <p:nvPr/>
        </p:nvGrpSpPr>
        <p:grpSpPr>
          <a:xfrm>
            <a:off x="2271671" y="2989744"/>
            <a:ext cx="838200" cy="838200"/>
            <a:chOff x="166689" y="2357870"/>
            <a:chExt cx="838200" cy="838200"/>
          </a:xfrm>
        </p:grpSpPr>
        <p:sp>
          <p:nvSpPr>
            <p:cNvPr id="10" name="Rectangle 9"/>
            <p:cNvSpPr/>
            <p:nvPr/>
          </p:nvSpPr>
          <p:spPr>
            <a:xfrm>
              <a:off x="169219" y="2417330"/>
              <a:ext cx="374955"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9712449">
              <a:off x="292174" y="2610071"/>
              <a:ext cx="504000" cy="32400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225195" y="2471922"/>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70917" y="2798585"/>
              <a:ext cx="504000"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777797" y="2932379"/>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6689" y="235787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Flowchart: Connector 15"/>
            <p:cNvSpPr>
              <a:spLocks noChangeAspect="1"/>
            </p:cNvSpPr>
            <p:nvPr/>
          </p:nvSpPr>
          <p:spPr>
            <a:xfrm>
              <a:off x="575517" y="2362200"/>
              <a:ext cx="420924" cy="420924"/>
            </a:xfrm>
            <a:prstGeom prst="flowChartConnector">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SG" b="1" dirty="0"/>
            </a:p>
          </p:txBody>
        </p:sp>
        <p:sp>
          <p:nvSpPr>
            <p:cNvPr id="17" name="Plus 16"/>
            <p:cNvSpPr>
              <a:spLocks noChangeAspect="1"/>
            </p:cNvSpPr>
            <p:nvPr/>
          </p:nvSpPr>
          <p:spPr>
            <a:xfrm>
              <a:off x="633519" y="2422994"/>
              <a:ext cx="304920" cy="30492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39157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PSlideStart201402171123497521">
    <p:spTree>
      <p:nvGrpSpPr>
        <p:cNvPr id="1" name=""/>
        <p:cNvGrpSpPr/>
        <p:nvPr/>
      </p:nvGrpSpPr>
      <p:grpSpPr>
        <a:xfrm>
          <a:off x="0" y="0"/>
          <a:ext cx="0" cy="0"/>
          <a:chOff x="0" y="0"/>
          <a:chExt cx="0" cy="0"/>
        </a:xfrm>
      </p:grpSpPr>
      <p:sp>
        <p:nvSpPr>
          <p:cNvPr id="4" name="Research"/>
          <p:cNvSpPr/>
          <p:nvPr/>
        </p:nvSpPr>
        <p:spPr>
          <a:xfrm rot="19804930">
            <a:off x="1702461" y="1564960"/>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rot="20389402">
            <a:off x="3939306" y="3146852"/>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rot="1690524">
            <a:off x="6127620" y="4978229"/>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8" name="Rectangle 7"/>
          <p:cNvSpPr/>
          <p:nvPr/>
        </p:nvSpPr>
        <p:spPr>
          <a:xfrm>
            <a:off x="457200" y="5482069"/>
            <a:ext cx="5943600" cy="1138773"/>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this slide is selected, </a:t>
            </a:r>
            <a:br>
              <a:rPr lang="en-US" dirty="0" smtClean="0">
                <a:solidFill>
                  <a:schemeClr val="accent6">
                    <a:lumMod val="75000"/>
                  </a:schemeClr>
                </a:solidFill>
              </a:rPr>
            </a:br>
            <a:r>
              <a:rPr lang="en-US" dirty="0" smtClean="0">
                <a:solidFill>
                  <a:schemeClr val="accent6">
                    <a:lumMod val="75000"/>
                  </a:schemeClr>
                </a:solidFill>
              </a:rPr>
              <a:t>click the                  button.  That should insert a new slide</a:t>
            </a:r>
            <a:br>
              <a:rPr lang="en-US" dirty="0" smtClean="0">
                <a:solidFill>
                  <a:schemeClr val="accent6">
                    <a:lumMod val="75000"/>
                  </a:schemeClr>
                </a:solidFill>
              </a:rPr>
            </a:br>
            <a:r>
              <a:rPr lang="en-US" dirty="0" smtClean="0">
                <a:solidFill>
                  <a:schemeClr val="accent6">
                    <a:lumMod val="75000"/>
                  </a:schemeClr>
                </a:solidFill>
              </a:rPr>
              <a:t>                                                   containing the animation.</a:t>
            </a:r>
            <a:endParaRPr lang="en-SG" dirty="0">
              <a:solidFill>
                <a:schemeClr val="accent6">
                  <a:lumMod val="75000"/>
                </a:schemeClr>
              </a:solidFill>
            </a:endParaRPr>
          </a:p>
        </p:txBody>
      </p:sp>
      <p:sp>
        <p:nvSpPr>
          <p:cNvPr id="10" name="TextBox 9"/>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Let’s say you want to animate these shapes so that they end up in the positions given in the next slide.</a:t>
            </a:r>
            <a:endParaRPr lang="en-SG" dirty="0">
              <a:solidFill>
                <a:schemeClr val="accent6">
                  <a:lumMod val="75000"/>
                </a:schemeClr>
              </a:solidFill>
            </a:endParaRPr>
          </a:p>
        </p:txBody>
      </p:sp>
      <p:sp>
        <p:nvSpPr>
          <p:cNvPr id="12" name="profit"/>
          <p:cNvSpPr/>
          <p:nvPr/>
        </p:nvSpPr>
        <p:spPr>
          <a:xfrm>
            <a:off x="7086600" y="3124200"/>
            <a:ext cx="990600" cy="14022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796" y="5986655"/>
            <a:ext cx="819150" cy="71437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83536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PSlideEnd201402171123497691">
    <p:spTree>
      <p:nvGrpSpPr>
        <p:cNvPr id="1" name=""/>
        <p:cNvGrpSpPr/>
        <p:nvPr/>
      </p:nvGrpSpPr>
      <p:grpSpPr>
        <a:xfrm>
          <a:off x="0" y="0"/>
          <a:ext cx="0" cy="0"/>
          <a:chOff x="0" y="0"/>
          <a:chExt cx="0" cy="0"/>
        </a:xfrm>
      </p:grpSpPr>
      <p:sp>
        <p:nvSpPr>
          <p:cNvPr id="4" name="Research"/>
          <p:cNvSpPr/>
          <p:nvPr/>
        </p:nvSpPr>
        <p:spPr>
          <a:xfrm>
            <a:off x="610509"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a:off x="2524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a:off x="4429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12" name="profit"/>
          <p:cNvSpPr/>
          <p:nvPr/>
        </p:nvSpPr>
        <p:spPr>
          <a:xfrm>
            <a:off x="7086600" y="2590800"/>
            <a:ext cx="1371600" cy="19356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spTree>
    <p:extLst>
      <p:ext uri="{BB962C8B-B14F-4D97-AF65-F5344CB8AC3E}">
        <p14:creationId xmlns:p14="http://schemas.microsoft.com/office/powerpoint/2010/main" val="1829647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16651"/>
            <a:ext cx="8001000" cy="523220"/>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To tweak the animation, </a:t>
            </a:r>
            <a:endParaRPr lang="en-SG" dirty="0">
              <a:solidFill>
                <a:schemeClr val="accent6">
                  <a:lumMod val="75000"/>
                </a:schemeClr>
              </a:solidFill>
            </a:endParaRPr>
          </a:p>
        </p:txBody>
      </p:sp>
      <p:sp>
        <p:nvSpPr>
          <p:cNvPr id="5" name="TextBox 4"/>
          <p:cNvSpPr txBox="1"/>
          <p:nvPr/>
        </p:nvSpPr>
        <p:spPr>
          <a:xfrm>
            <a:off x="1043378" y="1004133"/>
            <a:ext cx="4747822" cy="461665"/>
          </a:xfrm>
          <a:prstGeom prst="rect">
            <a:avLst/>
          </a:prstGeom>
          <a:noFill/>
        </p:spPr>
        <p:txBody>
          <a:bodyPr wrap="square" rtlCol="0">
            <a:spAutoFit/>
          </a:bodyPr>
          <a:lstStyle/>
          <a:p>
            <a:r>
              <a:rPr lang="en-US" sz="2400" b="1" dirty="0" smtClean="0">
                <a:solidFill>
                  <a:schemeClr val="accent6">
                    <a:lumMod val="75000"/>
                  </a:schemeClr>
                </a:solidFill>
              </a:rPr>
              <a:t>a.</a:t>
            </a:r>
            <a:r>
              <a:rPr lang="en-US" sz="1600" dirty="0" smtClean="0">
                <a:solidFill>
                  <a:schemeClr val="accent6">
                    <a:lumMod val="75000"/>
                  </a:schemeClr>
                </a:solidFill>
              </a:rPr>
              <a:t> </a:t>
            </a:r>
            <a:r>
              <a:rPr lang="en-US" dirty="0" smtClean="0">
                <a:solidFill>
                  <a:schemeClr val="accent6">
                    <a:lumMod val="75000"/>
                  </a:schemeClr>
                </a:solidFill>
              </a:rPr>
              <a:t>Adjust the positions on either of these slides.</a:t>
            </a:r>
            <a:endParaRPr lang="en-SG" dirty="0">
              <a:solidFill>
                <a:schemeClr val="accent6">
                  <a:lumMod val="75000"/>
                </a:schemeClr>
              </a:solidFill>
            </a:endParaRPr>
          </a:p>
        </p:txBody>
      </p:sp>
      <p:sp>
        <p:nvSpPr>
          <p:cNvPr id="6" name="TextBox 5"/>
          <p:cNvSpPr txBox="1"/>
          <p:nvPr/>
        </p:nvSpPr>
        <p:spPr>
          <a:xfrm>
            <a:off x="1043378" y="4491335"/>
            <a:ext cx="4244340" cy="461665"/>
          </a:xfrm>
          <a:prstGeom prst="rect">
            <a:avLst/>
          </a:prstGeom>
          <a:noFill/>
        </p:spPr>
        <p:txBody>
          <a:bodyPr wrap="square" rtlCol="0">
            <a:spAutoFit/>
          </a:bodyPr>
          <a:lstStyle/>
          <a:p>
            <a:r>
              <a:rPr lang="en-US" sz="2400" b="1" dirty="0" smtClean="0">
                <a:solidFill>
                  <a:schemeClr val="accent6">
                    <a:lumMod val="75000"/>
                  </a:schemeClr>
                </a:solidFill>
              </a:rPr>
              <a:t>b.</a:t>
            </a:r>
            <a:r>
              <a:rPr lang="en-US" sz="1600" dirty="0" smtClean="0">
                <a:solidFill>
                  <a:schemeClr val="accent6">
                    <a:lumMod val="75000"/>
                  </a:schemeClr>
                </a:solidFill>
              </a:rPr>
              <a:t> </a:t>
            </a:r>
            <a:r>
              <a:rPr lang="en-US" dirty="0" smtClean="0">
                <a:solidFill>
                  <a:schemeClr val="accent6">
                    <a:lumMod val="75000"/>
                  </a:schemeClr>
                </a:solidFill>
              </a:rPr>
              <a:t>Select any of the three slides.</a:t>
            </a:r>
            <a:endParaRPr lang="en-SG" dirty="0">
              <a:solidFill>
                <a:schemeClr val="accent6">
                  <a:lumMod val="75000"/>
                </a:schemeClr>
              </a:solidFill>
            </a:endParaRPr>
          </a:p>
        </p:txBody>
      </p:sp>
      <p:sp>
        <p:nvSpPr>
          <p:cNvPr id="7" name="TextBox 6"/>
          <p:cNvSpPr txBox="1"/>
          <p:nvPr/>
        </p:nvSpPr>
        <p:spPr>
          <a:xfrm>
            <a:off x="1043378" y="5288600"/>
            <a:ext cx="2226136" cy="461665"/>
          </a:xfrm>
          <a:prstGeom prst="rect">
            <a:avLst/>
          </a:prstGeom>
          <a:noFill/>
        </p:spPr>
        <p:txBody>
          <a:bodyPr wrap="square" rtlCol="0">
            <a:spAutoFit/>
          </a:bodyPr>
          <a:lstStyle/>
          <a:p>
            <a:r>
              <a:rPr lang="en-US" sz="2400" b="1" dirty="0" smtClean="0">
                <a:solidFill>
                  <a:schemeClr val="accent6">
                    <a:lumMod val="75000"/>
                  </a:schemeClr>
                </a:solidFill>
              </a:rPr>
              <a:t>c.</a:t>
            </a:r>
            <a:r>
              <a:rPr lang="en-US" sz="1600" dirty="0" smtClean="0">
                <a:solidFill>
                  <a:schemeClr val="accent6">
                    <a:lumMod val="75000"/>
                  </a:schemeClr>
                </a:solidFill>
              </a:rPr>
              <a:t> </a:t>
            </a:r>
            <a:r>
              <a:rPr lang="en-US" dirty="0" smtClean="0">
                <a:solidFill>
                  <a:schemeClr val="accent6">
                    <a:lumMod val="75000"/>
                  </a:schemeClr>
                </a:solidFill>
              </a:rPr>
              <a:t>Click this button.</a:t>
            </a:r>
            <a:endParaRPr lang="en-SG" dirty="0">
              <a:solidFill>
                <a:schemeClr val="accent6">
                  <a:lumMod val="75000"/>
                </a:schemeClr>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660" y="20709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0709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2730" y="22995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 Same Side Corner Rectangle 7"/>
          <p:cNvSpPr/>
          <p:nvPr/>
        </p:nvSpPr>
        <p:spPr>
          <a:xfrm>
            <a:off x="875782" y="1833455"/>
            <a:ext cx="137160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start slide</a:t>
            </a:r>
            <a:endParaRPr lang="en-SG" dirty="0"/>
          </a:p>
        </p:txBody>
      </p:sp>
      <p:sp>
        <p:nvSpPr>
          <p:cNvPr id="12" name="Round Same Side Corner Rectangle 11"/>
          <p:cNvSpPr/>
          <p:nvPr/>
        </p:nvSpPr>
        <p:spPr>
          <a:xfrm>
            <a:off x="6400800" y="1823838"/>
            <a:ext cx="137160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end slide</a:t>
            </a:r>
            <a:endParaRPr lang="en-SG" dirty="0"/>
          </a:p>
        </p:txBody>
      </p:sp>
      <p:sp>
        <p:nvSpPr>
          <p:cNvPr id="13" name="Round Same Side Corner Rectangle 12"/>
          <p:cNvSpPr/>
          <p:nvPr/>
        </p:nvSpPr>
        <p:spPr>
          <a:xfrm>
            <a:off x="3642730" y="2062055"/>
            <a:ext cx="169201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animation slide</a:t>
            </a:r>
            <a:endParaRPr lang="en-SG" dirty="0"/>
          </a:p>
        </p:txBody>
      </p:sp>
      <mc:AlternateContent xmlns:mc="http://schemas.openxmlformats.org/markup-compatibility/2006" xmlns:p14="http://schemas.microsoft.com/office/powerpoint/2010/main">
        <mc:Choice Requires="p14">
          <p:contentPart p14:bwMode="auto" r:id="rId5">
            <p14:nvContentPartPr>
              <p14:cNvPr id="18" name="Ink 17"/>
              <p14:cNvContentPartPr/>
              <p14:nvPr/>
            </p14:nvContentPartPr>
            <p14:xfrm rot="4325835">
              <a:off x="2857153" y="1237413"/>
              <a:ext cx="414720" cy="1131063"/>
            </p14:xfrm>
          </p:contentPart>
        </mc:Choice>
        <mc:Fallback xmlns="">
          <p:pic>
            <p:nvPicPr>
              <p:cNvPr id="18" name="Ink 17"/>
              <p:cNvPicPr/>
              <p:nvPr/>
            </p:nvPicPr>
            <p:blipFill>
              <a:blip r:embed="rId6"/>
              <a:stretch>
                <a:fillRect/>
              </a:stretch>
            </p:blipFill>
            <p:spPr>
              <a:xfrm rot="4325835">
                <a:off x="2831953" y="1224814"/>
                <a:ext cx="470160" cy="117390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p14:cNvContentPartPr/>
              <p14:nvPr/>
            </p14:nvContentPartPr>
            <p14:xfrm rot="17274165" flipH="1">
              <a:off x="5804732" y="1237413"/>
              <a:ext cx="414720" cy="1131063"/>
            </p14:xfrm>
          </p:contentPart>
        </mc:Choice>
        <mc:Fallback xmlns="">
          <p:pic>
            <p:nvPicPr>
              <p:cNvPr id="19" name="Ink 18"/>
              <p:cNvPicPr/>
              <p:nvPr/>
            </p:nvPicPr>
            <p:blipFill>
              <a:blip r:embed="rId8"/>
              <a:stretch>
                <a:fillRect/>
              </a:stretch>
            </p:blipFill>
            <p:spPr>
              <a:xfrm rot="17274165" flipH="1">
                <a:off x="5774492" y="1224814"/>
                <a:ext cx="470520" cy="1173901"/>
              </a:xfrm>
              <a:prstGeom prst="rect">
                <a:avLst/>
              </a:prstGeom>
            </p:spPr>
          </p:pic>
        </mc:Fallback>
      </mc:AlternateContent>
      <p:pic>
        <p:nvPicPr>
          <p:cNvPr id="13317"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1934" y="5218318"/>
            <a:ext cx="859837" cy="953882"/>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18958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Animate in slide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89546" y="2971800"/>
            <a:ext cx="838200" cy="838200"/>
            <a:chOff x="276083" y="3844490"/>
            <a:chExt cx="838200" cy="838200"/>
          </a:xfrm>
        </p:grpSpPr>
        <p:sp>
          <p:nvSpPr>
            <p:cNvPr id="19" name="Rectangle 18"/>
            <p:cNvSpPr/>
            <p:nvPr/>
          </p:nvSpPr>
          <p:spPr>
            <a:xfrm>
              <a:off x="322109" y="3894381"/>
              <a:ext cx="741789" cy="559065"/>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76083" y="384449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Flowchart: Connector 20"/>
            <p:cNvSpPr/>
            <p:nvPr/>
          </p:nvSpPr>
          <p:spPr>
            <a:xfrm rot="5400000">
              <a:off x="411597" y="398827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p:cNvSpPr/>
            <p:nvPr/>
          </p:nvSpPr>
          <p:spPr>
            <a:xfrm rot="18937352">
              <a:off x="892189" y="406681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591699" y="3976411"/>
              <a:ext cx="262435" cy="94707"/>
            </a:xfrm>
            <a:custGeom>
              <a:avLst/>
              <a:gdLst>
                <a:gd name="connsiteX0" fmla="*/ 0 w 365125"/>
                <a:gd name="connsiteY0" fmla="*/ 0 h 79375"/>
                <a:gd name="connsiteX1" fmla="*/ 196850 w 365125"/>
                <a:gd name="connsiteY1" fmla="*/ 0 h 79375"/>
                <a:gd name="connsiteX2" fmla="*/ 365125 w 365125"/>
                <a:gd name="connsiteY2" fmla="*/ 79375 h 79375"/>
                <a:gd name="connsiteX0" fmla="*/ 0 w 365125"/>
                <a:gd name="connsiteY0" fmla="*/ 5879 h 85254"/>
                <a:gd name="connsiteX1" fmla="*/ 196850 w 365125"/>
                <a:gd name="connsiteY1" fmla="*/ 5879 h 85254"/>
                <a:gd name="connsiteX2" fmla="*/ 365125 w 365125"/>
                <a:gd name="connsiteY2" fmla="*/ 85254 h 85254"/>
                <a:gd name="connsiteX0" fmla="*/ 0 w 365125"/>
                <a:gd name="connsiteY0" fmla="*/ 16459 h 95834"/>
                <a:gd name="connsiteX1" fmla="*/ 142875 w 365125"/>
                <a:gd name="connsiteY1" fmla="*/ 3759 h 95834"/>
                <a:gd name="connsiteX2" fmla="*/ 365125 w 365125"/>
                <a:gd name="connsiteY2" fmla="*/ 95834 h 95834"/>
                <a:gd name="connsiteX0" fmla="*/ 0 w 365125"/>
                <a:gd name="connsiteY0" fmla="*/ 13245 h 92620"/>
                <a:gd name="connsiteX1" fmla="*/ 142875 w 365125"/>
                <a:gd name="connsiteY1" fmla="*/ 545 h 92620"/>
                <a:gd name="connsiteX2" fmla="*/ 365125 w 365125"/>
                <a:gd name="connsiteY2" fmla="*/ 92620 h 92620"/>
                <a:gd name="connsiteX0" fmla="*/ 0 w 365125"/>
                <a:gd name="connsiteY0" fmla="*/ 15332 h 94707"/>
                <a:gd name="connsiteX1" fmla="*/ 142875 w 365125"/>
                <a:gd name="connsiteY1" fmla="*/ 2632 h 94707"/>
                <a:gd name="connsiteX2" fmla="*/ 365125 w 365125"/>
                <a:gd name="connsiteY2" fmla="*/ 94707 h 94707"/>
              </a:gdLst>
              <a:ahLst/>
              <a:cxnLst>
                <a:cxn ang="0">
                  <a:pos x="connsiteX0" y="connsiteY0"/>
                </a:cxn>
                <a:cxn ang="0">
                  <a:pos x="connsiteX1" y="connsiteY1"/>
                </a:cxn>
                <a:cxn ang="0">
                  <a:pos x="connsiteX2" y="connsiteY2"/>
                </a:cxn>
              </a:cxnLst>
              <a:rect l="l" t="t" r="r" b="b"/>
              <a:pathLst>
                <a:path w="365125" h="94707">
                  <a:moveTo>
                    <a:pt x="0" y="15332"/>
                  </a:moveTo>
                  <a:cubicBezTo>
                    <a:pt x="68792" y="-3718"/>
                    <a:pt x="75671" y="-1072"/>
                    <a:pt x="142875" y="2632"/>
                  </a:cubicBezTo>
                  <a:cubicBezTo>
                    <a:pt x="210079" y="6336"/>
                    <a:pt x="309033" y="68249"/>
                    <a:pt x="365125" y="94707"/>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23"/>
            <p:cNvSpPr/>
            <p:nvPr/>
          </p:nvSpPr>
          <p:spPr>
            <a:xfrm rot="685869">
              <a:off x="587225" y="4208429"/>
              <a:ext cx="257326" cy="143906"/>
            </a:xfrm>
            <a:custGeom>
              <a:avLst/>
              <a:gdLst>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58775 w 358775"/>
                <a:gd name="connsiteY0" fmla="*/ 0 h 177800"/>
                <a:gd name="connsiteX1" fmla="*/ 225425 w 358775"/>
                <a:gd name="connsiteY1" fmla="*/ 133350 h 177800"/>
                <a:gd name="connsiteX2" fmla="*/ 0 w 358775"/>
                <a:gd name="connsiteY2" fmla="*/ 177800 h 177800"/>
                <a:gd name="connsiteX0" fmla="*/ 358775 w 358775"/>
                <a:gd name="connsiteY0" fmla="*/ 0 h 177800"/>
                <a:gd name="connsiteX1" fmla="*/ 222250 w 358775"/>
                <a:gd name="connsiteY1" fmla="*/ 120650 h 177800"/>
                <a:gd name="connsiteX2" fmla="*/ 0 w 358775"/>
                <a:gd name="connsiteY2" fmla="*/ 177800 h 177800"/>
              </a:gdLst>
              <a:ahLst/>
              <a:cxnLst>
                <a:cxn ang="0">
                  <a:pos x="connsiteX0" y="connsiteY0"/>
                </a:cxn>
                <a:cxn ang="0">
                  <a:pos x="connsiteX1" y="connsiteY1"/>
                </a:cxn>
                <a:cxn ang="0">
                  <a:pos x="connsiteX2" y="connsiteY2"/>
                </a:cxn>
              </a:cxnLst>
              <a:rect l="l" t="t" r="r" b="b"/>
              <a:pathLst>
                <a:path w="358775" h="177800">
                  <a:moveTo>
                    <a:pt x="358775" y="0"/>
                  </a:moveTo>
                  <a:cubicBezTo>
                    <a:pt x="322792" y="67733"/>
                    <a:pt x="282046" y="91017"/>
                    <a:pt x="222250" y="120650"/>
                  </a:cubicBezTo>
                  <a:cubicBezTo>
                    <a:pt x="162454" y="150283"/>
                    <a:pt x="75142" y="162983"/>
                    <a:pt x="0" y="177800"/>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25" name="Flowchart: Connector 24"/>
            <p:cNvSpPr/>
            <p:nvPr/>
          </p:nvSpPr>
          <p:spPr>
            <a:xfrm rot="5400000">
              <a:off x="420087" y="4242858"/>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147211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ile:AmineTreating.pn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320" t="1116" r="1244" b="19055"/>
          <a:stretch/>
        </p:blipFill>
        <p:spPr bwMode="auto">
          <a:xfrm>
            <a:off x="1752600" y="1535278"/>
            <a:ext cx="5487764" cy="3932649"/>
          </a:xfrm>
          <a:prstGeom prst="rect">
            <a:avLst/>
          </a:prstGeom>
          <a:noFill/>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2895600" y="1567060"/>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Flowchart: Connector 5"/>
          <p:cNvSpPr>
            <a:spLocks/>
          </p:cNvSpPr>
          <p:nvPr/>
        </p:nvSpPr>
        <p:spPr>
          <a:xfrm>
            <a:off x="3563888" y="3531588"/>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lowchart: Connector 10"/>
          <p:cNvSpPr>
            <a:spLocks/>
          </p:cNvSpPr>
          <p:nvPr/>
        </p:nvSpPr>
        <p:spPr>
          <a:xfrm>
            <a:off x="5334000" y="1585533"/>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lowchart: Connector 11"/>
          <p:cNvSpPr>
            <a:spLocks/>
          </p:cNvSpPr>
          <p:nvPr/>
        </p:nvSpPr>
        <p:spPr>
          <a:xfrm>
            <a:off x="5446627" y="3929939"/>
            <a:ext cx="1368152" cy="1368152"/>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four blue circles in any order (</a:t>
            </a:r>
            <a:r>
              <a:rPr lang="en-US" dirty="0" err="1" smtClean="0">
                <a:solidFill>
                  <a:schemeClr val="accent6">
                    <a:lumMod val="75000"/>
                  </a:schemeClr>
                </a:solidFill>
              </a:rPr>
              <a:t>Ctrl+click</a:t>
            </a:r>
            <a:r>
              <a:rPr lang="en-US" dirty="0" smtClean="0">
                <a:solidFill>
                  <a:schemeClr val="accent6">
                    <a:lumMod val="75000"/>
                  </a:schemeClr>
                </a:solidFill>
              </a:rPr>
              <a:t>) and click  the            button.</a:t>
            </a:r>
            <a:endParaRPr lang="en-SG" dirty="0">
              <a:solidFill>
                <a:schemeClr val="accent6">
                  <a:lumMod val="75000"/>
                </a:schemeClr>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1691" y="509336"/>
            <a:ext cx="466725" cy="65722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9" name="TextBox 8"/>
          <p:cNvSpPr txBox="1"/>
          <p:nvPr/>
        </p:nvSpPr>
        <p:spPr>
          <a:xfrm>
            <a:off x="457200" y="6019800"/>
            <a:ext cx="85344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When you ‘play’ the slide show (      ), you should see a single circle animated </a:t>
            </a:r>
            <a:br>
              <a:rPr lang="en-US" dirty="0" smtClean="0">
                <a:solidFill>
                  <a:schemeClr val="accent6">
                    <a:lumMod val="75000"/>
                  </a:schemeClr>
                </a:solidFill>
              </a:rPr>
            </a:br>
            <a:r>
              <a:rPr lang="en-US" dirty="0" smtClean="0">
                <a:solidFill>
                  <a:schemeClr val="accent6">
                    <a:lumMod val="75000"/>
                  </a:schemeClr>
                </a:solidFill>
              </a:rPr>
              <a:t>           in the order you selected the four circles previously. </a:t>
            </a:r>
            <a:endParaRPr lang="en-SG" dirty="0">
              <a:solidFill>
                <a:schemeClr val="accent6">
                  <a:lumMod val="75000"/>
                </a:schemeClr>
              </a:solidFill>
            </a:endParaRPr>
          </a:p>
        </p:txBody>
      </p:sp>
      <p:pic>
        <p:nvPicPr>
          <p:cNvPr id="1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2864" y="6188078"/>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68934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828800" y="3037549"/>
            <a:ext cx="838200" cy="838200"/>
            <a:chOff x="4234858" y="1066800"/>
            <a:chExt cx="838200" cy="838200"/>
          </a:xfrm>
        </p:grpSpPr>
        <p:sp>
          <p:nvSpPr>
            <p:cNvPr id="12" name="Rectangle 11"/>
            <p:cNvSpPr/>
            <p:nvPr/>
          </p:nvSpPr>
          <p:spPr>
            <a:xfrm>
              <a:off x="4267863" y="1146235"/>
              <a:ext cx="596266" cy="4541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234858" y="10668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Freeform 13"/>
            <p:cNvSpPr/>
            <p:nvPr/>
          </p:nvSpPr>
          <p:spPr>
            <a:xfrm>
              <a:off x="4264819" y="1147763"/>
              <a:ext cx="726281" cy="650081"/>
            </a:xfrm>
            <a:custGeom>
              <a:avLst/>
              <a:gdLst>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590550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8818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3 w 692944"/>
                <a:gd name="connsiteY3" fmla="*/ 385762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056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647700"/>
                <a:gd name="connsiteX1" fmla="*/ 528638 w 692944"/>
                <a:gd name="connsiteY1" fmla="*/ 647700 h 647700"/>
                <a:gd name="connsiteX2" fmla="*/ 692944 w 692944"/>
                <a:gd name="connsiteY2" fmla="*/ 514350 h 647700"/>
                <a:gd name="connsiteX3" fmla="*/ 690561 w 692944"/>
                <a:gd name="connsiteY3" fmla="*/ 373856 h 647700"/>
                <a:gd name="connsiteX4" fmla="*/ 600075 w 692944"/>
                <a:gd name="connsiteY4" fmla="*/ 0 h 647700"/>
                <a:gd name="connsiteX5" fmla="*/ 0 w 692944"/>
                <a:gd name="connsiteY5" fmla="*/ 0 h 647700"/>
                <a:gd name="connsiteX6" fmla="*/ 4762 w 692944"/>
                <a:gd name="connsiteY6" fmla="*/ 452437 h 647700"/>
                <a:gd name="connsiteX0" fmla="*/ 4762 w 726281"/>
                <a:gd name="connsiteY0" fmla="*/ 452437 h 650081"/>
                <a:gd name="connsiteX1" fmla="*/ 528638 w 726281"/>
                <a:gd name="connsiteY1" fmla="*/ 647700 h 650081"/>
                <a:gd name="connsiteX2" fmla="*/ 726281 w 726281"/>
                <a:gd name="connsiteY2" fmla="*/ 650081 h 650081"/>
                <a:gd name="connsiteX3" fmla="*/ 690561 w 726281"/>
                <a:gd name="connsiteY3" fmla="*/ 373856 h 650081"/>
                <a:gd name="connsiteX4" fmla="*/ 600075 w 726281"/>
                <a:gd name="connsiteY4" fmla="*/ 0 h 650081"/>
                <a:gd name="connsiteX5" fmla="*/ 0 w 726281"/>
                <a:gd name="connsiteY5" fmla="*/ 0 h 650081"/>
                <a:gd name="connsiteX6" fmla="*/ 4762 w 726281"/>
                <a:gd name="connsiteY6" fmla="*/ 452437 h 650081"/>
                <a:gd name="connsiteX0" fmla="*/ 4762 w 726281"/>
                <a:gd name="connsiteY0" fmla="*/ 452437 h 650081"/>
                <a:gd name="connsiteX1" fmla="*/ 528638 w 726281"/>
                <a:gd name="connsiteY1" fmla="*/ 647700 h 650081"/>
                <a:gd name="connsiteX2" fmla="*/ 726281 w 726281"/>
                <a:gd name="connsiteY2" fmla="*/ 650081 h 650081"/>
                <a:gd name="connsiteX3" fmla="*/ 726280 w 726281"/>
                <a:gd name="connsiteY3" fmla="*/ 514350 h 650081"/>
                <a:gd name="connsiteX4" fmla="*/ 600075 w 726281"/>
                <a:gd name="connsiteY4" fmla="*/ 0 h 650081"/>
                <a:gd name="connsiteX5" fmla="*/ 0 w 726281"/>
                <a:gd name="connsiteY5" fmla="*/ 0 h 650081"/>
                <a:gd name="connsiteX6" fmla="*/ 4762 w 726281"/>
                <a:gd name="connsiteY6" fmla="*/ 452437 h 65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281" h="650081">
                  <a:moveTo>
                    <a:pt x="4762" y="452437"/>
                  </a:moveTo>
                  <a:lnTo>
                    <a:pt x="528638" y="647700"/>
                  </a:lnTo>
                  <a:lnTo>
                    <a:pt x="726281" y="650081"/>
                  </a:lnTo>
                  <a:cubicBezTo>
                    <a:pt x="726281" y="607218"/>
                    <a:pt x="726280" y="557213"/>
                    <a:pt x="726280" y="514350"/>
                  </a:cubicBezTo>
                  <a:lnTo>
                    <a:pt x="600075" y="0"/>
                  </a:lnTo>
                  <a:lnTo>
                    <a:pt x="0" y="0"/>
                  </a:lnTo>
                  <a:cubicBezTo>
                    <a:pt x="1587" y="150812"/>
                    <a:pt x="3175" y="301625"/>
                    <a:pt x="4762" y="452437"/>
                  </a:cubicBez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4472205" y="1449017"/>
              <a:ext cx="569723" cy="409283"/>
            </a:xfrm>
            <a:prstGeom prst="rect">
              <a:avLst/>
            </a:prstGeom>
            <a:solidFill>
              <a:schemeClr val="accent6">
                <a:lumMod val="75000"/>
                <a:alpha val="65000"/>
              </a:scheme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98389" y="1665566"/>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2743200" y="3036283"/>
            <a:ext cx="838200" cy="838200"/>
            <a:chOff x="4238346" y="2360100"/>
            <a:chExt cx="838200" cy="838200"/>
          </a:xfrm>
        </p:grpSpPr>
        <p:sp>
          <p:nvSpPr>
            <p:cNvPr id="26" name="Rectangle 25"/>
            <p:cNvSpPr/>
            <p:nvPr/>
          </p:nvSpPr>
          <p:spPr>
            <a:xfrm>
              <a:off x="4271351" y="2439535"/>
              <a:ext cx="596266" cy="454165"/>
            </a:xfrm>
            <a:prstGeom prst="rect">
              <a:avLst/>
            </a:prstGeom>
            <a:solidFill>
              <a:schemeClr val="accent6">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324458" y="2496685"/>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4338644" y="2510753"/>
              <a:ext cx="693452" cy="652320"/>
            </a:xfrm>
            <a:custGeom>
              <a:avLst/>
              <a:gdLst>
                <a:gd name="connsiteX0" fmla="*/ 4763 w 1209675"/>
                <a:gd name="connsiteY0" fmla="*/ 119063 h 838200"/>
                <a:gd name="connsiteX1" fmla="*/ 171450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188340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47650 h 822358"/>
                <a:gd name="connsiteX4" fmla="*/ 238125 w 1188340"/>
                <a:gd name="connsiteY4" fmla="*/ 0 h 822358"/>
                <a:gd name="connsiteX5" fmla="*/ 0 w 1188340"/>
                <a:gd name="connsiteY5" fmla="*/ 0 h 822358"/>
                <a:gd name="connsiteX6" fmla="*/ 4763 w 1188340"/>
                <a:gd name="connsiteY6" fmla="*/ 119063 h 822358"/>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83674 h 822358"/>
                <a:gd name="connsiteX4" fmla="*/ 238125 w 1188340"/>
                <a:gd name="connsiteY4" fmla="*/ 0 h 822358"/>
                <a:gd name="connsiteX5" fmla="*/ 0 w 1188340"/>
                <a:gd name="connsiteY5" fmla="*/ 0 h 822358"/>
                <a:gd name="connsiteX6" fmla="*/ 4763 w 1188340"/>
                <a:gd name="connsiteY6" fmla="*/ 119063 h 82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8340" h="822358">
                  <a:moveTo>
                    <a:pt x="4763" y="119063"/>
                  </a:moveTo>
                  <a:lnTo>
                    <a:pt x="224786" y="822358"/>
                  </a:lnTo>
                  <a:lnTo>
                    <a:pt x="1183007" y="818397"/>
                  </a:lnTo>
                  <a:cubicBezTo>
                    <a:pt x="1184785" y="628148"/>
                    <a:pt x="1186562" y="473923"/>
                    <a:pt x="1188340" y="283674"/>
                  </a:cubicBezTo>
                  <a:lnTo>
                    <a:pt x="238125" y="0"/>
                  </a:lnTo>
                  <a:lnTo>
                    <a:pt x="0" y="0"/>
                  </a:lnTo>
                  <a:lnTo>
                    <a:pt x="4763" y="119063"/>
                  </a:ln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238346" y="23601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p:cNvSpPr/>
            <p:nvPr/>
          </p:nvSpPr>
          <p:spPr>
            <a:xfrm>
              <a:off x="4475693" y="2742317"/>
              <a:ext cx="569723" cy="409283"/>
            </a:xfrm>
            <a:prstGeom prst="rect">
              <a:avLst/>
            </a:prstGeom>
            <a:solidFill>
              <a:srgbClr val="00589A">
                <a:alpha val="60784"/>
              </a:srgb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p:cNvSpPr txBox="1"/>
          <p:nvPr/>
        </p:nvSpPr>
        <p:spPr>
          <a:xfrm>
            <a:off x="3810000" y="2971800"/>
            <a:ext cx="4648200" cy="369332"/>
          </a:xfrm>
          <a:prstGeom prst="rect">
            <a:avLst/>
          </a:prstGeom>
          <a:noFill/>
        </p:spPr>
        <p:txBody>
          <a:bodyPr wrap="square" rtlCol="0">
            <a:spAutoFit/>
          </a:bodyPr>
          <a:lstStyle/>
          <a:p>
            <a:r>
              <a:rPr lang="en-US" b="1" dirty="0" smtClean="0">
                <a:solidFill>
                  <a:schemeClr val="accent6">
                    <a:lumMod val="75000"/>
                  </a:schemeClr>
                </a:solidFill>
              </a:rPr>
              <a:t>Auto zoom </a:t>
            </a:r>
            <a:r>
              <a:rPr lang="en-US" dirty="0" smtClean="0">
                <a:solidFill>
                  <a:schemeClr val="accent6">
                    <a:lumMod val="75000"/>
                  </a:schemeClr>
                </a:solidFill>
              </a:rPr>
              <a:t>features are next.</a:t>
            </a:r>
            <a:endParaRPr lang="en-SG" dirty="0">
              <a:solidFill>
                <a:schemeClr val="accent6">
                  <a:lumMod val="75000"/>
                </a:schemeClr>
              </a:solidFill>
            </a:endParaRPr>
          </a:p>
        </p:txBody>
      </p:sp>
      <p:grpSp>
        <p:nvGrpSpPr>
          <p:cNvPr id="18" name="Group 17"/>
          <p:cNvGrpSpPr/>
          <p:nvPr/>
        </p:nvGrpSpPr>
        <p:grpSpPr>
          <a:xfrm>
            <a:off x="838200" y="3023655"/>
            <a:ext cx="838200" cy="838200"/>
            <a:chOff x="5247850" y="1096809"/>
            <a:chExt cx="838200" cy="838200"/>
          </a:xfrm>
        </p:grpSpPr>
        <p:sp>
          <p:nvSpPr>
            <p:cNvPr id="19" name="Rectangle 18"/>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Up Arrow 20"/>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Up Arrow 21"/>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Up Arrow 22"/>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Up Arrow 2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57396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533400" y="479318"/>
            <a:ext cx="8382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rectangle s in any order (</a:t>
            </a:r>
            <a:r>
              <a:rPr lang="en-US" dirty="0" err="1" smtClean="0">
                <a:solidFill>
                  <a:schemeClr val="accent6">
                    <a:lumMod val="75000"/>
                  </a:schemeClr>
                </a:solidFill>
              </a:rPr>
              <a:t>Ctrl+click</a:t>
            </a:r>
            <a:r>
              <a:rPr lang="en-US" dirty="0" smtClean="0">
                <a:solidFill>
                  <a:schemeClr val="accent6">
                    <a:lumMod val="75000"/>
                  </a:schemeClr>
                </a:solidFill>
              </a:rPr>
              <a:t>) and click  the                   </a:t>
            </a:r>
            <a:r>
              <a:rPr lang="en-US" i="1" dirty="0" smtClean="0">
                <a:solidFill>
                  <a:schemeClr val="accent6">
                    <a:lumMod val="75000"/>
                  </a:schemeClr>
                </a:solidFill>
              </a:rPr>
              <a:t>zoom to area</a:t>
            </a:r>
            <a:r>
              <a:rPr lang="en-US" dirty="0" smtClean="0">
                <a:solidFill>
                  <a:schemeClr val="accent6">
                    <a:lumMod val="75000"/>
                  </a:schemeClr>
                </a:solidFill>
              </a:rPr>
              <a:t> button.</a:t>
            </a:r>
            <a:endParaRPr lang="en-SG" dirty="0">
              <a:solidFill>
                <a:schemeClr val="accent6">
                  <a:lumMod val="75000"/>
                </a:schemeClr>
              </a:solidFill>
            </a:endParaRPr>
          </a:p>
        </p:txBody>
      </p:sp>
      <p:sp>
        <p:nvSpPr>
          <p:cNvPr id="33" name="TextBox 32"/>
          <p:cNvSpPr txBox="1"/>
          <p:nvPr/>
        </p:nvSpPr>
        <p:spPr>
          <a:xfrm>
            <a:off x="495300" y="5323582"/>
            <a:ext cx="8001000" cy="135421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‘Play’ the slide show (      ) to see the zooming and panning effects generated by </a:t>
            </a:r>
            <a:r>
              <a:rPr lang="en-US" dirty="0" err="1" smtClean="0">
                <a:solidFill>
                  <a:schemeClr val="accent6">
                    <a:lumMod val="75000"/>
                  </a:schemeClr>
                </a:solidFill>
              </a:rPr>
              <a:t>PowerPointLabs</a:t>
            </a:r>
            <a:r>
              <a:rPr lang="en-US" dirty="0" smtClean="0">
                <a:solidFill>
                  <a:schemeClr val="accent6">
                    <a:lumMod val="75000"/>
                  </a:schemeClr>
                </a:solidFill>
              </a:rPr>
              <a:t>. If you would like each zoom/pan effect to be put in a separate slide, click the expand (      )  icon below the </a:t>
            </a:r>
            <a:r>
              <a:rPr lang="en-US" i="1" dirty="0" smtClean="0">
                <a:solidFill>
                  <a:schemeClr val="accent6">
                    <a:lumMod val="75000"/>
                  </a:schemeClr>
                </a:solidFill>
              </a:rPr>
              <a:t>Zoom to Area </a:t>
            </a:r>
            <a:r>
              <a:rPr lang="en-US" dirty="0" smtClean="0">
                <a:solidFill>
                  <a:schemeClr val="accent6">
                    <a:lumMod val="75000"/>
                  </a:schemeClr>
                </a:solidFill>
              </a:rPr>
              <a:t>button to access settings and select  ‘Put all zoom effects on separate slides’ option.</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788" y="5498424"/>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1" descr="File:AmineTreating.pn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320" t="1116" r="1244" b="19220"/>
          <a:stretch/>
        </p:blipFill>
        <p:spPr bwMode="auto">
          <a:xfrm>
            <a:off x="1905000" y="1524000"/>
            <a:ext cx="5295900" cy="378732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2095499" y="1546148"/>
            <a:ext cx="2332682" cy="174951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grpSp>
        <p:nvGrpSpPr>
          <p:cNvPr id="24" name="Group 23"/>
          <p:cNvGrpSpPr/>
          <p:nvPr/>
        </p:nvGrpSpPr>
        <p:grpSpPr>
          <a:xfrm>
            <a:off x="7010400" y="492370"/>
            <a:ext cx="838200" cy="838200"/>
            <a:chOff x="5247850" y="1096809"/>
            <a:chExt cx="838200" cy="838200"/>
          </a:xfrm>
        </p:grpSpPr>
        <p:sp>
          <p:nvSpPr>
            <p:cNvPr id="25" name="Rectangle 24"/>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Up Arrow 26"/>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Up Arrow 28"/>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Up Arrow 31"/>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Up Arrow 3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p:nvSpPr>
        <p:spPr>
          <a:xfrm>
            <a:off x="5347756" y="2104677"/>
            <a:ext cx="1787357" cy="1340517"/>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sp>
        <p:nvSpPr>
          <p:cNvPr id="16" name="Rectangle 15"/>
          <p:cNvSpPr/>
          <p:nvPr/>
        </p:nvSpPr>
        <p:spPr>
          <a:xfrm>
            <a:off x="4267200" y="3695323"/>
            <a:ext cx="2123799" cy="1592848"/>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62977" t="64673" r="8220" b="7793"/>
          <a:stretch/>
        </p:blipFill>
        <p:spPr bwMode="auto">
          <a:xfrm>
            <a:off x="2752364" y="6056437"/>
            <a:ext cx="308048" cy="289022"/>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05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500"/>
                                        <p:tgtEl>
                                          <p:spTgt spid="2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heel(1)">
                                      <p:cBhvr>
                                        <p:cTn id="10" dur="500"/>
                                        <p:tgtEl>
                                          <p:spTgt spid="15"/>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Pentagon 3"/>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ounded Rectangle 4"/>
          <p:cNvSpPr/>
          <p:nvPr/>
        </p:nvSpPr>
        <p:spPr>
          <a:xfrm>
            <a:off x="233550" y="2209800"/>
            <a:ext cx="2281050" cy="990600"/>
          </a:xfrm>
          <a:prstGeom prst="roundRect">
            <a:avLst/>
          </a:prstGeom>
          <a:blipFill>
            <a:blip r:embed="rId2">
              <a:extLst>
                <a:ext uri="{BEBA8EAE-BF5A-486C-A8C5-ECC9F3942E4B}">
                  <a14:imgProps xmlns:a14="http://schemas.microsoft.com/office/drawing/2010/main">
                    <a14:imgLayer r:embed="rId3">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6" name="TextBox 5"/>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7" name="Rounded Rectangle 6"/>
          <p:cNvSpPr/>
          <p:nvPr/>
        </p:nvSpPr>
        <p:spPr>
          <a:xfrm>
            <a:off x="233550" y="3269354"/>
            <a:ext cx="1384420" cy="588100"/>
          </a:xfrm>
          <a:prstGeom prst="roundRect">
            <a:avLst/>
          </a:prstGeom>
          <a:blipFill>
            <a:blip r:embed="rId4">
              <a:extLst>
                <a:ext uri="{BEBA8EAE-BF5A-486C-A8C5-ECC9F3942E4B}">
                  <a14:imgProps xmlns:a14="http://schemas.microsoft.com/office/drawing/2010/main">
                    <a14:imgLayer r:embed="rId5">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8" name="Rounded Rectangle 7"/>
          <p:cNvSpPr/>
          <p:nvPr/>
        </p:nvSpPr>
        <p:spPr>
          <a:xfrm>
            <a:off x="1690950" y="3269354"/>
            <a:ext cx="823650" cy="588100"/>
          </a:xfrm>
          <a:prstGeom prst="roundRect">
            <a:avLst/>
          </a:prstGeom>
          <a:blipFill>
            <a:blip r:embed="rId6">
              <a:duotone>
                <a:schemeClr val="bg2">
                  <a:shade val="45000"/>
                  <a:satMod val="135000"/>
                </a:schemeClr>
                <a:prstClr val="white"/>
              </a:duotone>
              <a:extLst>
                <a:ext uri="{BEBA8EAE-BF5A-486C-A8C5-ECC9F3942E4B}">
                  <a14:imgProps xmlns:a14="http://schemas.microsoft.com/office/drawing/2010/main">
                    <a14:imgLayer r:embed="rId7">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1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accent1">
              <a:lumMod val="20000"/>
              <a:lumOff val="80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TextBox 30"/>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Select the blue rectangle and click  the                button.</a:t>
            </a:r>
            <a:endParaRPr lang="en-SG" dirty="0">
              <a:solidFill>
                <a:schemeClr val="accent6">
                  <a:lumMod val="75000"/>
                </a:schemeClr>
              </a:solidFill>
            </a:endParaRPr>
          </a:p>
        </p:txBody>
      </p:sp>
      <p:sp>
        <p:nvSpPr>
          <p:cNvPr id="33" name="TextBox 32"/>
          <p:cNvSpPr txBox="1"/>
          <p:nvPr/>
        </p:nvSpPr>
        <p:spPr>
          <a:xfrm>
            <a:off x="495300" y="4724400"/>
            <a:ext cx="8001000" cy="1354217"/>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‘Play’ the slide show (      ) to see </a:t>
            </a:r>
            <a:r>
              <a:rPr lang="en-US" i="1" dirty="0" smtClean="0">
                <a:solidFill>
                  <a:schemeClr val="accent6">
                    <a:lumMod val="75000"/>
                  </a:schemeClr>
                </a:solidFill>
              </a:rPr>
              <a:t>drill down </a:t>
            </a:r>
            <a:r>
              <a:rPr lang="en-US" dirty="0" smtClean="0">
                <a:solidFill>
                  <a:schemeClr val="accent6">
                    <a:lumMod val="75000"/>
                  </a:schemeClr>
                </a:solidFill>
              </a:rPr>
              <a:t>effect generated by </a:t>
            </a:r>
            <a:r>
              <a:rPr lang="en-US" dirty="0" err="1" smtClean="0">
                <a:solidFill>
                  <a:schemeClr val="accent6">
                    <a:lumMod val="75000"/>
                  </a:schemeClr>
                </a:solidFill>
              </a:rPr>
              <a:t>PowerPointLabs</a:t>
            </a:r>
            <a:r>
              <a:rPr lang="en-US" dirty="0" smtClean="0">
                <a:solidFill>
                  <a:schemeClr val="accent6">
                    <a:lumMod val="75000"/>
                  </a:schemeClr>
                </a:solidFill>
              </a:rPr>
              <a:t>. The effect tells the audience which part of this slide corresponds to the content of the next slide. For example, here it gives audience the feeling that you are now drilling down to details about the ‘Process’ part of this slide.</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31788" y="4899242"/>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descr="https://lh3.googleusercontent.com/R6W83U2d1JkOFMeYLbmqerTI4yEtMf-f4BeMJ3ZypqlW3Hke61IvywGjRmIhYOJClVg6URUsNjxisSc2DbtJd88i8KbNtmC2PJyP7NCLLKi07InZW8BfaCKmUQ"/>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60503" y="513954"/>
            <a:ext cx="773497" cy="109199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6309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79318"/>
            <a:ext cx="8001000" cy="369332"/>
          </a:xfrm>
          <a:prstGeom prst="rect">
            <a:avLst/>
          </a:prstGeom>
          <a:noFill/>
        </p:spPr>
        <p:txBody>
          <a:bodyPr wrap="square" rtlCol="0">
            <a:spAutoFit/>
          </a:bodyPr>
          <a:lstStyle/>
          <a:p>
            <a:r>
              <a:rPr lang="en-US" dirty="0" smtClean="0">
                <a:solidFill>
                  <a:schemeClr val="accent6">
                    <a:lumMod val="75000"/>
                  </a:schemeClr>
                </a:solidFill>
              </a:rPr>
              <a:t>Please go through this tutorial in the ‘edit’ mode, not ‘slideshow’ mode. </a:t>
            </a:r>
            <a:endParaRPr lang="en-SG" dirty="0">
              <a:solidFill>
                <a:schemeClr val="accent6">
                  <a:lumMod val="75000"/>
                </a:schemeClr>
              </a:solidFill>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51584"/>
            <a:ext cx="5943600" cy="2547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572000"/>
            <a:ext cx="588645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rot="14982472">
              <a:off x="4609435" y="5997540"/>
              <a:ext cx="414720" cy="761040"/>
            </p14:xfrm>
          </p:contentPart>
        </mc:Choice>
        <mc:Fallback xmlns="">
          <p:pic>
            <p:nvPicPr>
              <p:cNvPr id="7" name="Ink 6"/>
              <p:cNvPicPr/>
              <p:nvPr/>
            </p:nvPicPr>
            <p:blipFill>
              <a:blip r:embed="rId5"/>
              <a:stretch>
                <a:fillRect/>
              </a:stretch>
            </p:blipFill>
            <p:spPr>
              <a:xfrm rot="14982472">
                <a:off x="4584235" y="5981700"/>
                <a:ext cx="470160" cy="807120"/>
              </a:xfrm>
              <a:prstGeom prst="rect">
                <a:avLst/>
              </a:prstGeom>
            </p:spPr>
          </p:pic>
        </mc:Fallback>
      </mc:AlternateContent>
    </p:spTree>
    <p:extLst>
      <p:ext uri="{BB962C8B-B14F-4D97-AF65-F5344CB8AC3E}">
        <p14:creationId xmlns:p14="http://schemas.microsoft.com/office/powerpoint/2010/main" val="24897896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Flowchart: Delay 3"/>
          <p:cNvSpPr/>
          <p:nvPr/>
        </p:nvSpPr>
        <p:spPr>
          <a:xfrm>
            <a:off x="6477000" y="2438400"/>
            <a:ext cx="1219200" cy="1219200"/>
          </a:xfrm>
          <a:prstGeom prst="flowChartDelay">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Z</a:t>
            </a:r>
            <a:endParaRPr lang="en-SG" sz="3200" b="1" dirty="0"/>
          </a:p>
        </p:txBody>
      </p:sp>
      <p:sp>
        <p:nvSpPr>
          <p:cNvPr id="5" name="Flowchart: Alternate Process 4"/>
          <p:cNvSpPr/>
          <p:nvPr/>
        </p:nvSpPr>
        <p:spPr>
          <a:xfrm>
            <a:off x="3200400" y="24765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Y</a:t>
            </a:r>
            <a:endParaRPr lang="en-SG" sz="3200" b="1" dirty="0"/>
          </a:p>
        </p:txBody>
      </p:sp>
      <p:sp>
        <p:nvSpPr>
          <p:cNvPr id="7" name="Flowchart: Alternate Process 6"/>
          <p:cNvSpPr/>
          <p:nvPr/>
        </p:nvSpPr>
        <p:spPr>
          <a:xfrm>
            <a:off x="3192483" y="44958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M</a:t>
            </a:r>
            <a:endParaRPr lang="en-SG" sz="3200" b="1" dirty="0"/>
          </a:p>
        </p:txBody>
      </p:sp>
      <p:sp>
        <p:nvSpPr>
          <p:cNvPr id="6" name="Flowchart: Manual Input 5"/>
          <p:cNvSpPr/>
          <p:nvPr/>
        </p:nvSpPr>
        <p:spPr>
          <a:xfrm>
            <a:off x="3192483" y="762000"/>
            <a:ext cx="2209800" cy="838200"/>
          </a:xfrm>
          <a:prstGeom prst="flowChartManualInpu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L</a:t>
            </a:r>
            <a:endParaRPr lang="en-SG" sz="3200" b="1" dirty="0"/>
          </a:p>
        </p:txBody>
      </p:sp>
      <p:sp>
        <p:nvSpPr>
          <p:cNvPr id="8" name="Flowchart: Document 7"/>
          <p:cNvSpPr/>
          <p:nvPr/>
        </p:nvSpPr>
        <p:spPr>
          <a:xfrm rot="5400000">
            <a:off x="1447800" y="2514600"/>
            <a:ext cx="914400" cy="1066800"/>
          </a:xfrm>
          <a:prstGeom prst="flowChartDocument">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n-US" sz="3200" b="1" dirty="0" smtClean="0"/>
              <a:t>X</a:t>
            </a:r>
            <a:endParaRPr lang="en-SG" sz="3200" b="1" dirty="0"/>
          </a:p>
        </p:txBody>
      </p:sp>
      <p:sp>
        <p:nvSpPr>
          <p:cNvPr id="9" name="Right Arrow 8"/>
          <p:cNvSpPr/>
          <p:nvPr/>
        </p:nvSpPr>
        <p:spPr>
          <a:xfrm>
            <a:off x="26195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1" name="Right Arrow 10"/>
          <p:cNvSpPr/>
          <p:nvPr/>
        </p:nvSpPr>
        <p:spPr>
          <a:xfrm>
            <a:off x="5638800" y="2819400"/>
            <a:ext cx="6858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2" name="Right Arrow 11"/>
          <p:cNvSpPr/>
          <p:nvPr/>
        </p:nvSpPr>
        <p:spPr>
          <a:xfrm rot="5400000">
            <a:off x="4068783" y="19050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3" name="Right Arrow 12"/>
          <p:cNvSpPr/>
          <p:nvPr/>
        </p:nvSpPr>
        <p:spPr>
          <a:xfrm rot="5400000">
            <a:off x="4078679" y="38862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4" name="Right Arrow 13"/>
          <p:cNvSpPr/>
          <p:nvPr/>
        </p:nvSpPr>
        <p:spPr>
          <a:xfrm>
            <a:off x="6858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5" name="Right Arrow 14"/>
          <p:cNvSpPr/>
          <p:nvPr/>
        </p:nvSpPr>
        <p:spPr>
          <a:xfrm>
            <a:off x="8153400" y="2803566"/>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Tree>
    <p:extLst>
      <p:ext uri="{BB962C8B-B14F-4D97-AF65-F5344CB8AC3E}">
        <p14:creationId xmlns:p14="http://schemas.microsoft.com/office/powerpoint/2010/main" val="3510104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Pentagon 15"/>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ounded Rectangle 17"/>
          <p:cNvSpPr/>
          <p:nvPr/>
        </p:nvSpPr>
        <p:spPr>
          <a:xfrm>
            <a:off x="233550" y="2209800"/>
            <a:ext cx="2281050" cy="990600"/>
          </a:xfrm>
          <a:prstGeom prst="roundRect">
            <a:avLst/>
          </a:prstGeom>
          <a:blipFill>
            <a:blip r:embed="rId6">
              <a:extLst>
                <a:ext uri="{BEBA8EAE-BF5A-486C-A8C5-ECC9F3942E4B}">
                  <a14:imgProps xmlns:a14="http://schemas.microsoft.com/office/drawing/2010/main">
                    <a14:imgLayer r:embed="rId7">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19" name="TextBox 18"/>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22" name="Rounded Rectangle 21"/>
          <p:cNvSpPr/>
          <p:nvPr/>
        </p:nvSpPr>
        <p:spPr>
          <a:xfrm>
            <a:off x="233550" y="3269354"/>
            <a:ext cx="1384420" cy="588100"/>
          </a:xfrm>
          <a:prstGeom prst="roundRect">
            <a:avLst/>
          </a:prstGeom>
          <a:blipFill>
            <a:blip r:embed="rId8">
              <a:extLst>
                <a:ext uri="{BEBA8EAE-BF5A-486C-A8C5-ECC9F3942E4B}">
                  <a14:imgProps xmlns:a14="http://schemas.microsoft.com/office/drawing/2010/main">
                    <a14:imgLayer r:embed="rId9">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23" name="Rounded Rectangle 22"/>
          <p:cNvSpPr/>
          <p:nvPr/>
        </p:nvSpPr>
        <p:spPr>
          <a:xfrm>
            <a:off x="1690950" y="3269354"/>
            <a:ext cx="823650" cy="588100"/>
          </a:xfrm>
          <a:prstGeom prst="roundRect">
            <a:avLst/>
          </a:prstGeom>
          <a:blipFill>
            <a:blip r:embed="rId10">
              <a:duotone>
                <a:schemeClr val="bg2">
                  <a:shade val="45000"/>
                  <a:satMod val="135000"/>
                </a:schemeClr>
                <a:prstClr val="white"/>
              </a:duotone>
              <a:extLst>
                <a:ext uri="{BEBA8EAE-BF5A-486C-A8C5-ECC9F3942E4B}">
                  <a14:imgProps xmlns:a14="http://schemas.microsoft.com/office/drawing/2010/main">
                    <a14:imgLayer r:embed="rId11">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24" name="TextBox 23"/>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Select the blue rectangle and click  the              button to generate a </a:t>
            </a:r>
            <a:r>
              <a:rPr lang="en-US" i="1" dirty="0" smtClean="0">
                <a:solidFill>
                  <a:schemeClr val="accent6">
                    <a:lumMod val="75000"/>
                  </a:schemeClr>
                </a:solidFill>
              </a:rPr>
              <a:t>step back </a:t>
            </a:r>
            <a:r>
              <a:rPr lang="en-US" dirty="0" smtClean="0">
                <a:solidFill>
                  <a:schemeClr val="accent6">
                    <a:lumMod val="75000"/>
                  </a:schemeClr>
                </a:solidFill>
              </a:rPr>
              <a:t>effect from the previous slide.</a:t>
            </a:r>
            <a:endParaRPr lang="en-SG" dirty="0">
              <a:solidFill>
                <a:schemeClr val="accent6">
                  <a:lumMod val="75000"/>
                </a:schemeClr>
              </a:solidFill>
            </a:endParaRPr>
          </a:p>
        </p:txBody>
      </p:sp>
      <p:sp>
        <p:nvSpPr>
          <p:cNvPr id="25" name="TextBox 24"/>
          <p:cNvSpPr txBox="1"/>
          <p:nvPr/>
        </p:nvSpPr>
        <p:spPr>
          <a:xfrm>
            <a:off x="495300" y="4724400"/>
            <a:ext cx="8001000" cy="1077218"/>
          </a:xfrm>
          <a:prstGeom prst="rect">
            <a:avLst/>
          </a:prstGeom>
          <a:noFill/>
        </p:spPr>
        <p:txBody>
          <a:bodyPr wrap="square" rtlCol="0">
            <a:spAutoFit/>
          </a:bodyPr>
          <a:lstStyle/>
          <a:p>
            <a:r>
              <a:rPr lang="en-US" sz="2800" b="1" dirty="0" smtClean="0">
                <a:solidFill>
                  <a:schemeClr val="accent6">
                    <a:lumMod val="75000"/>
                  </a:schemeClr>
                </a:solidFill>
              </a:rPr>
              <a:t>5.</a:t>
            </a:r>
            <a:r>
              <a:rPr lang="en-US" dirty="0" smtClean="0">
                <a:solidFill>
                  <a:schemeClr val="accent6">
                    <a:lumMod val="75000"/>
                  </a:schemeClr>
                </a:solidFill>
              </a:rPr>
              <a:t> Go back a couple of slides and ‘play’ the slide show to see the </a:t>
            </a:r>
            <a:r>
              <a:rPr lang="en-US" i="1" dirty="0" smtClean="0">
                <a:solidFill>
                  <a:schemeClr val="accent6">
                    <a:lumMod val="75000"/>
                  </a:schemeClr>
                </a:solidFill>
              </a:rPr>
              <a:t>step back </a:t>
            </a:r>
            <a:r>
              <a:rPr lang="en-US" dirty="0" smtClean="0">
                <a:solidFill>
                  <a:schemeClr val="accent6">
                    <a:lumMod val="75000"/>
                  </a:schemeClr>
                </a:solidFill>
              </a:rPr>
              <a:t>effect generated. This effect can be used to indicate that you are stepping back to take a look at where the details you have been discussing fit into the ‘big picture’.</a:t>
            </a:r>
            <a:endParaRPr lang="en-SG" dirty="0">
              <a:solidFill>
                <a:schemeClr val="accent6">
                  <a:lumMod val="75000"/>
                </a:schemeClr>
              </a:solidFill>
            </a:endParaRPr>
          </a:p>
        </p:txBody>
      </p:sp>
      <p:pic>
        <p:nvPicPr>
          <p:cNvPr id="3074" name="Picture 2" descr="https://lh5.googleusercontent.com/RiGAbJUVjt04HKmNmsqFl1MOYtPUEXRzeG_Vev_sTKVu51FdRzPHJwAanTzIdZtB3O52btkhy_7nJuTZPbaVwwdHd_eOc8_BFVnAyj2rY7IssqTAlfycb-JPJA"/>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33900" y="511946"/>
            <a:ext cx="647700" cy="96466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572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 crop</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99900" y="2870260"/>
            <a:ext cx="838200" cy="838200"/>
            <a:chOff x="5228946" y="2361045"/>
            <a:chExt cx="838200" cy="838200"/>
          </a:xfrm>
        </p:grpSpPr>
        <p:sp>
          <p:nvSpPr>
            <p:cNvPr id="19" name="Rectangle 39"/>
            <p:cNvSpPr/>
            <p:nvPr/>
          </p:nvSpPr>
          <p:spPr>
            <a:xfrm>
              <a:off x="5276698" y="2436461"/>
              <a:ext cx="590701" cy="494090"/>
            </a:xfrm>
            <a:custGeom>
              <a:avLst/>
              <a:gdLst/>
              <a:ahLst/>
              <a:cxnLst/>
              <a:rect l="l" t="t" r="r" b="b"/>
              <a:pathLst>
                <a:path w="854872" h="762000">
                  <a:moveTo>
                    <a:pt x="315122" y="73235"/>
                  </a:moveTo>
                  <a:cubicBezTo>
                    <a:pt x="209912" y="73235"/>
                    <a:pt x="124622" y="158525"/>
                    <a:pt x="124622" y="263735"/>
                  </a:cubicBezTo>
                  <a:cubicBezTo>
                    <a:pt x="124622" y="344232"/>
                    <a:pt x="174550" y="413068"/>
                    <a:pt x="245272" y="440600"/>
                  </a:cubicBezTo>
                  <a:lnTo>
                    <a:pt x="245272" y="484400"/>
                  </a:lnTo>
                  <a:lnTo>
                    <a:pt x="92872" y="547900"/>
                  </a:lnTo>
                  <a:lnTo>
                    <a:pt x="86522" y="655850"/>
                  </a:lnTo>
                  <a:lnTo>
                    <a:pt x="531022" y="643150"/>
                  </a:lnTo>
                  <a:lnTo>
                    <a:pt x="384972" y="484400"/>
                  </a:lnTo>
                  <a:lnTo>
                    <a:pt x="378974" y="442411"/>
                  </a:lnTo>
                  <a:cubicBezTo>
                    <a:pt x="432013" y="424278"/>
                    <a:pt x="473931" y="382714"/>
                    <a:pt x="493073" y="330087"/>
                  </a:cubicBezTo>
                  <a:lnTo>
                    <a:pt x="556422" y="338350"/>
                  </a:lnTo>
                  <a:lnTo>
                    <a:pt x="499272" y="205000"/>
                  </a:lnTo>
                  <a:lnTo>
                    <a:pt x="496531" y="208524"/>
                  </a:lnTo>
                  <a:cubicBezTo>
                    <a:pt x="473664" y="130106"/>
                    <a:pt x="401034" y="73235"/>
                    <a:pt x="315122" y="73235"/>
                  </a:cubicBezTo>
                  <a:close/>
                  <a:moveTo>
                    <a:pt x="0" y="0"/>
                  </a:moveTo>
                  <a:lnTo>
                    <a:pt x="854872" y="0"/>
                  </a:lnTo>
                  <a:lnTo>
                    <a:pt x="854872" y="762000"/>
                  </a:lnTo>
                  <a:lnTo>
                    <a:pt x="0" y="7620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41"/>
            <p:cNvSpPr/>
            <p:nvPr/>
          </p:nvSpPr>
          <p:spPr>
            <a:xfrm rot="771170">
              <a:off x="5635800" y="2669144"/>
              <a:ext cx="387585" cy="402233"/>
            </a:xfrm>
            <a:custGeom>
              <a:avLst/>
              <a:gdLst/>
              <a:ahLst/>
              <a:cxnLst/>
              <a:rect l="l" t="t" r="r" b="b"/>
              <a:pathLst>
                <a:path w="469900" h="582615">
                  <a:moveTo>
                    <a:pt x="228600" y="0"/>
                  </a:moveTo>
                  <a:cubicBezTo>
                    <a:pt x="314512" y="0"/>
                    <a:pt x="387142" y="56871"/>
                    <a:pt x="410009" y="135289"/>
                  </a:cubicBezTo>
                  <a:lnTo>
                    <a:pt x="412750" y="131765"/>
                  </a:lnTo>
                  <a:lnTo>
                    <a:pt x="469900" y="265115"/>
                  </a:lnTo>
                  <a:lnTo>
                    <a:pt x="406551" y="256852"/>
                  </a:lnTo>
                  <a:cubicBezTo>
                    <a:pt x="387409" y="309479"/>
                    <a:pt x="345491" y="351043"/>
                    <a:pt x="292452" y="369176"/>
                  </a:cubicBezTo>
                  <a:lnTo>
                    <a:pt x="298450" y="411165"/>
                  </a:lnTo>
                  <a:lnTo>
                    <a:pt x="444500" y="569915"/>
                  </a:lnTo>
                  <a:lnTo>
                    <a:pt x="0" y="582615"/>
                  </a:lnTo>
                  <a:lnTo>
                    <a:pt x="6350" y="474665"/>
                  </a:lnTo>
                  <a:lnTo>
                    <a:pt x="158750" y="411165"/>
                  </a:lnTo>
                  <a:lnTo>
                    <a:pt x="158750" y="367365"/>
                  </a:lnTo>
                  <a:cubicBezTo>
                    <a:pt x="88028" y="339833"/>
                    <a:pt x="38100" y="270997"/>
                    <a:pt x="38100" y="190500"/>
                  </a:cubicBezTo>
                  <a:cubicBezTo>
                    <a:pt x="38100" y="85290"/>
                    <a:pt x="123390" y="0"/>
                    <a:pt x="228600" y="0"/>
                  </a:cubicBezTo>
                  <a:close/>
                </a:path>
              </a:pathLst>
            </a:custGeom>
            <a:solidFill>
              <a:srgbClr val="0070C0"/>
            </a:solidFill>
            <a:ln>
              <a:solidFill>
                <a:schemeClr val="bg1">
                  <a:lumMod val="9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228946"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1278852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b="33434"/>
          <a:stretch/>
        </p:blipFill>
        <p:spPr bwMode="auto">
          <a:xfrm>
            <a:off x="838200" y="2971800"/>
            <a:ext cx="2189861" cy="21811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shapes (ctrl + click) and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crop the images behind to match the outlines of the shapes.</a:t>
            </a:r>
            <a:endParaRPr lang="en-SG" dirty="0">
              <a:solidFill>
                <a:schemeClr val="accent6">
                  <a:lumMod val="75000"/>
                </a:schemeClr>
              </a:solidFill>
            </a:endParaRPr>
          </a:p>
        </p:txBody>
      </p:sp>
      <p:pic>
        <p:nvPicPr>
          <p:cNvPr id="4098" name="Picture 2" descr="https://lh5.googleusercontent.com/DTiGBT0_tLq8w9oUQPkuJhJHa8skEBcs9JxuDvMSN69hx3sd03WpEo1NFwYfOH56V1RhgCwGysyGPX8JuJ5Iqa7-3VSN0d6LWtne6SiJcfC4TxOTaRAk-hTAk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4527" y="450660"/>
            <a:ext cx="621473" cy="84426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4099" name="Picture 3" descr="C:\Users\dcsdcr\AppData\Local\Microsoft\Windows\Temporary Internet Files\Content.IE5\0BIO7UD5\MP900422113[1].jpg"/>
          <p:cNvPicPr>
            <a:picLocks noChangeAspect="1" noChangeArrowheads="1"/>
          </p:cNvPicPr>
          <p:nvPr/>
        </p:nvPicPr>
        <p:blipFill rotWithShape="1">
          <a:blip r:embed="rId5">
            <a:extLst>
              <a:ext uri="{28A0092B-C50C-407E-A947-70E740481C1C}">
                <a14:useLocalDpi xmlns:a14="http://schemas.microsoft.com/office/drawing/2010/main" val="0"/>
              </a:ext>
            </a:extLst>
          </a:blip>
          <a:srcRect l="8254" t="-1" r="8755" b="48283"/>
          <a:stretch/>
        </p:blipFill>
        <p:spPr bwMode="auto">
          <a:xfrm>
            <a:off x="2908466" y="1981200"/>
            <a:ext cx="5778336" cy="3373582"/>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3048001" y="2743200"/>
            <a:ext cx="1524000" cy="1524000"/>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Flowchart: Connector 9"/>
          <p:cNvSpPr/>
          <p:nvPr/>
        </p:nvSpPr>
        <p:spPr>
          <a:xfrm>
            <a:off x="4952999" y="2743200"/>
            <a:ext cx="1388299" cy="1388299"/>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lowchart: Connector 10"/>
          <p:cNvSpPr/>
          <p:nvPr/>
        </p:nvSpPr>
        <p:spPr>
          <a:xfrm>
            <a:off x="6281924" y="2015835"/>
            <a:ext cx="1354902" cy="1354902"/>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lowchart: Connector 11"/>
          <p:cNvSpPr/>
          <p:nvPr/>
        </p:nvSpPr>
        <p:spPr>
          <a:xfrm>
            <a:off x="7305303" y="2733303"/>
            <a:ext cx="1381497" cy="1381497"/>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p:cNvSpPr/>
          <p:nvPr/>
        </p:nvSpPr>
        <p:spPr>
          <a:xfrm>
            <a:off x="2908466" y="3048001"/>
            <a:ext cx="4787735" cy="609600"/>
          </a:xfrm>
          <a:prstGeom prst="rect">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ardrop 5"/>
          <p:cNvSpPr/>
          <p:nvPr/>
        </p:nvSpPr>
        <p:spPr>
          <a:xfrm>
            <a:off x="1143000" y="3048000"/>
            <a:ext cx="1765465" cy="1676400"/>
          </a:xfrm>
          <a:prstGeom prst="teardrop">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2749614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4400" y="1295400"/>
            <a:ext cx="8001000" cy="4800600"/>
          </a:xfrm>
          <a:prstGeom prst="rect">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571501" y="381000"/>
            <a:ext cx="80010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You can apply other default PowerPoint effects such as soft-edges to enhance the resulting cropped image even further.</a:t>
            </a:r>
            <a:endParaRPr lang="en-SG" dirty="0">
              <a:solidFill>
                <a:schemeClr val="accent6">
                  <a:lumMod val="75000"/>
                </a:schemeClr>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015835"/>
            <a:ext cx="7540626" cy="27066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066800" y="2133600"/>
            <a:ext cx="2895600" cy="461665"/>
          </a:xfrm>
          <a:prstGeom prst="rect">
            <a:avLst/>
          </a:prstGeom>
          <a:noFill/>
        </p:spPr>
        <p:txBody>
          <a:bodyPr wrap="square" rtlCol="0">
            <a:spAutoFit/>
          </a:bodyPr>
          <a:lstStyle/>
          <a:p>
            <a:r>
              <a:rPr lang="en-US" sz="2400" b="1" dirty="0" smtClean="0">
                <a:solidFill>
                  <a:schemeClr val="tx2">
                    <a:lumMod val="40000"/>
                    <a:lumOff val="60000"/>
                  </a:schemeClr>
                </a:solidFill>
              </a:rPr>
              <a:t>Your child today is …</a:t>
            </a:r>
            <a:endParaRPr lang="en-SG" sz="2400" b="1" dirty="0">
              <a:solidFill>
                <a:schemeClr val="tx2">
                  <a:lumMod val="40000"/>
                  <a:lumOff val="60000"/>
                </a:schemeClr>
              </a:solidFill>
            </a:endParaRPr>
          </a:p>
        </p:txBody>
      </p:sp>
      <p:sp>
        <p:nvSpPr>
          <p:cNvPr id="31" name="TextBox 30"/>
          <p:cNvSpPr txBox="1"/>
          <p:nvPr/>
        </p:nvSpPr>
        <p:spPr>
          <a:xfrm>
            <a:off x="3962400" y="4419600"/>
            <a:ext cx="4610101" cy="461665"/>
          </a:xfrm>
          <a:prstGeom prst="rect">
            <a:avLst/>
          </a:prstGeom>
          <a:noFill/>
        </p:spPr>
        <p:txBody>
          <a:bodyPr wrap="square" rtlCol="0">
            <a:spAutoFit/>
          </a:bodyPr>
          <a:lstStyle/>
          <a:p>
            <a:r>
              <a:rPr lang="en-US" sz="2400" b="1" dirty="0" smtClean="0">
                <a:solidFill>
                  <a:schemeClr val="tx2">
                    <a:lumMod val="40000"/>
                    <a:lumOff val="60000"/>
                  </a:schemeClr>
                </a:solidFill>
              </a:rPr>
              <a:t>… the young adult of tomorrow.</a:t>
            </a:r>
            <a:endParaRPr lang="en-SG" sz="2400" b="1" dirty="0">
              <a:solidFill>
                <a:schemeClr val="tx2">
                  <a:lumMod val="40000"/>
                  <a:lumOff val="60000"/>
                </a:schemeClr>
              </a:solidFill>
            </a:endParaRPr>
          </a:p>
        </p:txBody>
      </p:sp>
    </p:spTree>
    <p:extLst>
      <p:ext uri="{BB962C8B-B14F-4D97-AF65-F5344CB8AC3E}">
        <p14:creationId xmlns:p14="http://schemas.microsoft.com/office/powerpoint/2010/main" val="21943080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2200" y="3124200"/>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 narrate </a:t>
            </a:r>
            <a:r>
              <a:rPr lang="en-US" dirty="0" smtClean="0">
                <a:solidFill>
                  <a:schemeClr val="accent6">
                    <a:lumMod val="75000"/>
                  </a:schemeClr>
                </a:solidFill>
              </a:rPr>
              <a:t>and </a:t>
            </a:r>
            <a:r>
              <a:rPr lang="en-US" b="1" dirty="0" smtClean="0">
                <a:solidFill>
                  <a:schemeClr val="accent6">
                    <a:lumMod val="75000"/>
                  </a:schemeClr>
                </a:solidFill>
              </a:rPr>
              <a:t>Auto captions </a:t>
            </a:r>
            <a:r>
              <a:rPr lang="en-US" dirty="0" smtClean="0">
                <a:solidFill>
                  <a:schemeClr val="accent6">
                    <a:lumMod val="75000"/>
                  </a:schemeClr>
                </a:solidFill>
              </a:rPr>
              <a:t>features</a:t>
            </a:r>
            <a:endParaRPr lang="en-SG" dirty="0">
              <a:solidFill>
                <a:schemeClr val="accent6">
                  <a:lumMod val="75000"/>
                </a:schemeClr>
              </a:solidFill>
            </a:endParaRPr>
          </a:p>
        </p:txBody>
      </p:sp>
      <p:grpSp>
        <p:nvGrpSpPr>
          <p:cNvPr id="11" name="Group 10"/>
          <p:cNvGrpSpPr/>
          <p:nvPr/>
        </p:nvGrpSpPr>
        <p:grpSpPr>
          <a:xfrm>
            <a:off x="457200" y="2889766"/>
            <a:ext cx="838200" cy="838200"/>
            <a:chOff x="3370502" y="5305123"/>
            <a:chExt cx="838200" cy="838200"/>
          </a:xfrm>
        </p:grpSpPr>
        <p:sp>
          <p:nvSpPr>
            <p:cNvPr id="12" name="Rectangle 11"/>
            <p:cNvSpPr/>
            <p:nvPr/>
          </p:nvSpPr>
          <p:spPr>
            <a:xfrm>
              <a:off x="3417276" y="5376568"/>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370502" y="5305123"/>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5"/>
            <p:cNvSpPr/>
            <p:nvPr/>
          </p:nvSpPr>
          <p:spPr>
            <a:xfrm>
              <a:off x="3874880" y="5437018"/>
              <a:ext cx="216424" cy="429245"/>
            </a:xfrm>
            <a:custGeom>
              <a:avLst/>
              <a:gdLst>
                <a:gd name="connsiteX0" fmla="*/ 0 w 247861"/>
                <a:gd name="connsiteY0" fmla="*/ 168438 h 491595"/>
                <a:gd name="connsiteX1" fmla="*/ 83956 w 247861"/>
                <a:gd name="connsiteY1" fmla="*/ 162984 h 491595"/>
                <a:gd name="connsiteX2" fmla="*/ 56685 w 247861"/>
                <a:gd name="connsiteY2" fmla="*/ 318394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 name="connsiteX0" fmla="*/ 0 w 247861"/>
                <a:gd name="connsiteY0" fmla="*/ 168438 h 491595"/>
                <a:gd name="connsiteX1" fmla="*/ 83956 w 247861"/>
                <a:gd name="connsiteY1" fmla="*/ 162984 h 491595"/>
                <a:gd name="connsiteX2" fmla="*/ 81228 w 247861"/>
                <a:gd name="connsiteY2" fmla="*/ 326575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861" h="491595">
                  <a:moveTo>
                    <a:pt x="0" y="168438"/>
                  </a:moveTo>
                  <a:lnTo>
                    <a:pt x="83956" y="162984"/>
                  </a:lnTo>
                  <a:cubicBezTo>
                    <a:pt x="83047" y="217514"/>
                    <a:pt x="82137" y="272045"/>
                    <a:pt x="81228" y="326575"/>
                  </a:cubicBezTo>
                  <a:lnTo>
                    <a:pt x="0" y="318394"/>
                  </a:lnTo>
                  <a:lnTo>
                    <a:pt x="0" y="168438"/>
                  </a:lnTo>
                  <a:close/>
                  <a:moveTo>
                    <a:pt x="247861" y="0"/>
                  </a:moveTo>
                  <a:cubicBezTo>
                    <a:pt x="246183" y="163865"/>
                    <a:pt x="244504" y="327730"/>
                    <a:pt x="242826" y="491595"/>
                  </a:cubicBezTo>
                  <a:lnTo>
                    <a:pt x="82985" y="327947"/>
                  </a:lnTo>
                  <a:cubicBezTo>
                    <a:pt x="83560" y="271749"/>
                    <a:pt x="84136" y="215552"/>
                    <a:pt x="84711" y="159354"/>
                  </a:cubicBezTo>
                  <a:lnTo>
                    <a:pt x="247861" y="0"/>
                  </a:lnTo>
                  <a:close/>
                </a:path>
              </a:pathLst>
            </a:cu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ight Arrow 14"/>
            <p:cNvSpPr>
              <a:spLocks noChangeAspect="1"/>
            </p:cNvSpPr>
            <p:nvPr/>
          </p:nvSpPr>
          <p:spPr>
            <a:xfrm rot="18645116">
              <a:off x="3570659" y="5714549"/>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1310971" y="2830174"/>
            <a:ext cx="959458" cy="969053"/>
            <a:chOff x="5550695" y="3954500"/>
            <a:chExt cx="838200" cy="838200"/>
          </a:xfrm>
        </p:grpSpPr>
        <p:sp>
          <p:nvSpPr>
            <p:cNvPr id="17" name="Rectangle 16"/>
            <p:cNvSpPr/>
            <p:nvPr/>
          </p:nvSpPr>
          <p:spPr>
            <a:xfrm>
              <a:off x="5646013" y="4073734"/>
              <a:ext cx="642016" cy="379712"/>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550695" y="39545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ight Arrow 26"/>
            <p:cNvSpPr>
              <a:spLocks noChangeAspect="1"/>
            </p:cNvSpPr>
            <p:nvPr/>
          </p:nvSpPr>
          <p:spPr>
            <a:xfrm rot="4632386">
              <a:off x="5805486" y="4170627"/>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621737" y="4465251"/>
              <a:ext cx="687682" cy="98991"/>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32001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479318"/>
            <a:ext cx="8001000" cy="1631216"/>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generate an audio narration for this slide based on the slide notes. Play the slide and listen to the generated audio narration.</a:t>
            </a:r>
            <a:endParaRPr lang="en-SG" dirty="0">
              <a:solidFill>
                <a:schemeClr val="accent6">
                  <a:lumMod val="75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78642"/>
            <a:ext cx="533400" cy="9144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200275"/>
            <a:ext cx="439102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685800" y="4741783"/>
            <a:ext cx="8001000" cy="135421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Click the                 button to generate sub-titles (captions) as well.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Play again to experience both audio and captions at the same time.</a:t>
            </a:r>
            <a:endParaRPr lang="en-SG" dirty="0">
              <a:solidFill>
                <a:schemeClr val="accent6">
                  <a:lumMod val="75000"/>
                </a:schemeClr>
              </a:solidFill>
            </a:endParaRPr>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4665583"/>
            <a:ext cx="597074" cy="8382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321709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p:nvPr/>
        </p:nvSpPr>
        <p:spPr>
          <a:xfrm>
            <a:off x="685800" y="1044410"/>
            <a:ext cx="5105400" cy="2462213"/>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To record an audio, click the drop down menu </a:t>
            </a:r>
          </a:p>
          <a:p>
            <a:endParaRPr lang="en-US" dirty="0">
              <a:solidFill>
                <a:schemeClr val="accent6">
                  <a:lumMod val="75000"/>
                </a:schemeClr>
              </a:solidFill>
            </a:endParaRPr>
          </a:p>
          <a:p>
            <a:r>
              <a:rPr lang="en-US" dirty="0" smtClean="0">
                <a:solidFill>
                  <a:schemeClr val="accent6">
                    <a:lumMod val="75000"/>
                  </a:schemeClr>
                </a:solidFill>
              </a:rPr>
              <a:t>of                 button. </a:t>
            </a:r>
          </a:p>
          <a:p>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show Recorder Script Panel at right side of your screen, showing the recording status of the scripts of current slide.</a:t>
            </a:r>
            <a:endParaRPr lang="en-SG" dirty="0">
              <a:solidFill>
                <a:schemeClr val="accent6">
                  <a:lumMod val="75000"/>
                </a:schemeClr>
              </a:solidFill>
            </a:endParaRPr>
          </a:p>
        </p:txBody>
      </p:sp>
      <p:sp>
        <p:nvSpPr>
          <p:cNvPr id="7" name="[Picture 3]"/>
          <p:cNvSpPr txBox="1"/>
          <p:nvPr/>
        </p:nvSpPr>
        <p:spPr>
          <a:xfrm>
            <a:off x="685800" y="4038600"/>
            <a:ext cx="4800600" cy="2462213"/>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Click on the script you want to record and </a:t>
            </a:r>
          </a:p>
          <a:p>
            <a:endParaRPr lang="en-US" dirty="0">
              <a:solidFill>
                <a:schemeClr val="accent6">
                  <a:lumMod val="75000"/>
                </a:schemeClr>
              </a:solidFill>
            </a:endParaRPr>
          </a:p>
          <a:p>
            <a:r>
              <a:rPr lang="en-US" dirty="0" smtClean="0">
                <a:solidFill>
                  <a:schemeClr val="accent6">
                    <a:lumMod val="75000"/>
                  </a:schemeClr>
                </a:solidFill>
              </a:rPr>
              <a:t>click           button to start recording. When you </a:t>
            </a:r>
          </a:p>
          <a:p>
            <a:endParaRPr lang="en-US" dirty="0">
              <a:solidFill>
                <a:schemeClr val="accent6">
                  <a:lumMod val="75000"/>
                </a:schemeClr>
              </a:solidFill>
            </a:endParaRPr>
          </a:p>
          <a:p>
            <a:r>
              <a:rPr lang="en-US" dirty="0" smtClean="0">
                <a:solidFill>
                  <a:schemeClr val="accent6">
                    <a:lumMod val="75000"/>
                  </a:schemeClr>
                </a:solidFill>
              </a:rPr>
              <a:t>click          button, the record will be auto-</a:t>
            </a:r>
          </a:p>
          <a:p>
            <a:endParaRPr lang="en-US" dirty="0">
              <a:solidFill>
                <a:schemeClr val="accent6">
                  <a:lumMod val="75000"/>
                </a:schemeClr>
              </a:solidFill>
            </a:endParaRPr>
          </a:p>
          <a:p>
            <a:r>
              <a:rPr lang="en-US" dirty="0" smtClean="0">
                <a:solidFill>
                  <a:schemeClr val="accent6">
                    <a:lumMod val="75000"/>
                  </a:schemeClr>
                </a:solidFill>
              </a:rPr>
              <a:t>embedded on the slide, and you can check it in the panel.</a:t>
            </a:r>
            <a:endParaRPr lang="en-SG" dirty="0">
              <a:solidFill>
                <a:schemeClr val="accent6">
                  <a:lumMod val="75000"/>
                </a:schemeClr>
              </a:solidFill>
            </a:endParaRPr>
          </a:p>
        </p:txBody>
      </p:sp>
      <p:pic>
        <p:nvPicPr>
          <p:cNvPr id="9" name="Picture 8"/>
          <p:cNvPicPr>
            <a:picLocks noChangeAspect="1"/>
          </p:cNvPicPr>
          <p:nvPr/>
        </p:nvPicPr>
        <p:blipFill rotWithShape="1">
          <a:blip r:embed="rId3"/>
          <a:srcRect l="11111" t="7310"/>
          <a:stretch/>
        </p:blipFill>
        <p:spPr>
          <a:xfrm>
            <a:off x="1143000" y="1447800"/>
            <a:ext cx="609600" cy="966216"/>
          </a:xfrm>
          <a:prstGeom prst="rect">
            <a:avLst/>
          </a:prstGeom>
        </p:spPr>
      </p:pic>
      <p:pic>
        <p:nvPicPr>
          <p:cNvPr id="14" name="Picture 13"/>
          <p:cNvPicPr>
            <a:picLocks noChangeAspect="1"/>
          </p:cNvPicPr>
          <p:nvPr/>
        </p:nvPicPr>
        <p:blipFill rotWithShape="1">
          <a:blip r:embed="rId4"/>
          <a:srcRect b="1229"/>
          <a:stretch/>
        </p:blipFill>
        <p:spPr>
          <a:xfrm>
            <a:off x="5730854" y="252984"/>
            <a:ext cx="3184546" cy="6376416"/>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4625" y="4724400"/>
            <a:ext cx="406349" cy="406349"/>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4624" y="5289106"/>
            <a:ext cx="406349" cy="406349"/>
          </a:xfrm>
          <a:prstGeom prst="rect">
            <a:avLst/>
          </a:prstGeom>
        </p:spPr>
      </p:pic>
      <p:pic>
        <p:nvPicPr>
          <p:cNvPr id="20" name="Picture 19"/>
          <p:cNvPicPr>
            <a:picLocks noChangeAspect="1"/>
          </p:cNvPicPr>
          <p:nvPr/>
        </p:nvPicPr>
        <p:blipFill>
          <a:blip r:embed="rId7"/>
          <a:stretch>
            <a:fillRect/>
          </a:stretch>
        </p:blipFill>
        <p:spPr>
          <a:xfrm>
            <a:off x="5730854" y="252984"/>
            <a:ext cx="3184546" cy="6445173"/>
          </a:xfrm>
          <a:prstGeom prst="rect">
            <a:avLst/>
          </a:prstGeom>
        </p:spPr>
      </p:pic>
    </p:spTree>
    <p:extLst>
      <p:ext uri="{BB962C8B-B14F-4D97-AF65-F5344CB8AC3E}">
        <p14:creationId xmlns:p14="http://schemas.microsoft.com/office/powerpoint/2010/main" val="199925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9000" y="3130034"/>
            <a:ext cx="3657600"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Shapes Lab </a:t>
            </a:r>
            <a:r>
              <a:rPr lang="en-US" dirty="0" smtClean="0">
                <a:solidFill>
                  <a:schemeClr val="accent6">
                    <a:lumMod val="75000"/>
                  </a:schemeClr>
                </a:solidFill>
              </a:rPr>
              <a:t>feature</a:t>
            </a:r>
            <a:endParaRPr lang="en-SG" dirty="0">
              <a:solidFill>
                <a:schemeClr val="accent6">
                  <a:lumMod val="75000"/>
                </a:schemeClr>
              </a:solidFill>
            </a:endParaRPr>
          </a:p>
        </p:txBody>
      </p:sp>
      <p:grpSp>
        <p:nvGrpSpPr>
          <p:cNvPr id="9" name="[Group 8]"/>
          <p:cNvGrpSpPr/>
          <p:nvPr/>
        </p:nvGrpSpPr>
        <p:grpSpPr>
          <a:xfrm>
            <a:off x="2438400" y="2895600"/>
            <a:ext cx="838200" cy="838200"/>
            <a:chOff x="375266" y="5397326"/>
            <a:chExt cx="838200" cy="838200"/>
          </a:xfrm>
        </p:grpSpPr>
        <p:sp>
          <p:nvSpPr>
            <p:cNvPr id="10" name="Rectangle 9"/>
            <p:cNvSpPr/>
            <p:nvPr/>
          </p:nvSpPr>
          <p:spPr>
            <a:xfrm>
              <a:off x="375266" y="5397326"/>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4"/>
            <p:cNvSpPr/>
            <p:nvPr/>
          </p:nvSpPr>
          <p:spPr>
            <a:xfrm rot="16200000">
              <a:off x="444221" y="5470529"/>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ardrop 11"/>
            <p:cNvSpPr/>
            <p:nvPr/>
          </p:nvSpPr>
          <p:spPr>
            <a:xfrm>
              <a:off x="747877" y="5557049"/>
              <a:ext cx="309672" cy="307175"/>
            </a:xfrm>
            <a:prstGeom prst="teardrop">
              <a:avLst/>
            </a:prstGeom>
            <a:solidFill>
              <a:srgbClr val="0070C0"/>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Flowchart: Process 12"/>
            <p:cNvSpPr/>
            <p:nvPr/>
          </p:nvSpPr>
          <p:spPr>
            <a:xfrm>
              <a:off x="544174" y="5670551"/>
              <a:ext cx="299506" cy="256598"/>
            </a:xfrm>
            <a:prstGeom prst="flowChartProcess">
              <a:avLst/>
            </a:pr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Flowchart: Magnetic Disk 13"/>
            <p:cNvSpPr/>
            <p:nvPr/>
          </p:nvSpPr>
          <p:spPr>
            <a:xfrm>
              <a:off x="721676" y="5747165"/>
              <a:ext cx="258469" cy="315518"/>
            </a:xfrm>
            <a:prstGeom prst="flowChartMagneticDisk">
              <a:avLst/>
            </a:pr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5685707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907022"/>
            <a:ext cx="3505200" cy="1077218"/>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 it will </a:t>
            </a:r>
          </a:p>
          <a:p>
            <a:endParaRPr lang="en-US" dirty="0" smtClean="0">
              <a:solidFill>
                <a:schemeClr val="accent6">
                  <a:lumMod val="75000"/>
                </a:schemeClr>
              </a:solidFill>
            </a:endParaRPr>
          </a:p>
          <a:p>
            <a:r>
              <a:rPr lang="en-US" dirty="0" smtClean="0">
                <a:solidFill>
                  <a:schemeClr val="accent6">
                    <a:lumMod val="75000"/>
                  </a:schemeClr>
                </a:solidFill>
              </a:rPr>
              <a:t>bring </a:t>
            </a:r>
            <a:r>
              <a:rPr lang="en-US" dirty="0" smtClean="0">
                <a:solidFill>
                  <a:schemeClr val="accent6">
                    <a:lumMod val="75000"/>
                  </a:schemeClr>
                </a:solidFill>
              </a:rPr>
              <a:t>up </a:t>
            </a:r>
            <a:r>
              <a:rPr lang="en-US" dirty="0" smtClean="0">
                <a:solidFill>
                  <a:schemeClr val="accent6">
                    <a:lumMod val="75000"/>
                  </a:schemeClr>
                </a:solidFill>
              </a:rPr>
              <a:t>the Shapes Lab Panel.</a:t>
            </a:r>
            <a:endParaRPr lang="en-SG" dirty="0">
              <a:solidFill>
                <a:schemeClr val="accent6">
                  <a:lumMod val="75000"/>
                </a:schemeClr>
              </a:solidFill>
            </a:endParaRPr>
          </a:p>
        </p:txBody>
      </p:sp>
      <p:pic>
        <p:nvPicPr>
          <p:cNvPr id="2" name="Picture 1"/>
          <p:cNvPicPr>
            <a:picLocks noChangeAspect="1"/>
          </p:cNvPicPr>
          <p:nvPr/>
        </p:nvPicPr>
        <p:blipFill>
          <a:blip r:embed="rId3"/>
          <a:stretch>
            <a:fillRect/>
          </a:stretch>
        </p:blipFill>
        <p:spPr>
          <a:xfrm>
            <a:off x="1752600" y="732504"/>
            <a:ext cx="609600" cy="975360"/>
          </a:xfrm>
          <a:prstGeom prst="rect">
            <a:avLst/>
          </a:prstGeom>
        </p:spPr>
      </p:pic>
      <p:pic>
        <p:nvPicPr>
          <p:cNvPr id="3" name="Picture 2"/>
          <p:cNvPicPr>
            <a:picLocks noChangeAspect="1"/>
          </p:cNvPicPr>
          <p:nvPr/>
        </p:nvPicPr>
        <p:blipFill rotWithShape="1">
          <a:blip r:embed="rId4"/>
          <a:srcRect b="70506"/>
          <a:stretch/>
        </p:blipFill>
        <p:spPr>
          <a:xfrm>
            <a:off x="3962399" y="363363"/>
            <a:ext cx="4907639" cy="1977788"/>
          </a:xfrm>
          <a:prstGeom prst="rect">
            <a:avLst/>
          </a:prstGeom>
          <a:ln>
            <a:noFill/>
          </a:ln>
          <a:effectLst>
            <a:softEdge rad="112500"/>
          </a:effectLst>
        </p:spPr>
      </p:pic>
      <p:sp>
        <p:nvSpPr>
          <p:cNvPr id="9" name="[TextBox 6]"/>
          <p:cNvSpPr txBox="1"/>
          <p:nvPr/>
        </p:nvSpPr>
        <p:spPr>
          <a:xfrm>
            <a:off x="457199" y="2968585"/>
            <a:ext cx="3505200" cy="1631216"/>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Right click </a:t>
            </a:r>
            <a:r>
              <a:rPr lang="en-US" dirty="0" smtClean="0">
                <a:solidFill>
                  <a:schemeClr val="accent6">
                    <a:lumMod val="75000"/>
                  </a:schemeClr>
                </a:solidFill>
              </a:rPr>
              <a:t>the ‘house’ </a:t>
            </a:r>
            <a:r>
              <a:rPr lang="en-US" dirty="0" smtClean="0">
                <a:solidFill>
                  <a:schemeClr val="accent6">
                    <a:lumMod val="75000"/>
                  </a:schemeClr>
                </a:solidFill>
              </a:rPr>
              <a:t>shape </a:t>
            </a:r>
            <a:r>
              <a:rPr lang="en-US" dirty="0" smtClean="0">
                <a:solidFill>
                  <a:schemeClr val="accent6">
                    <a:lumMod val="75000"/>
                  </a:schemeClr>
                </a:solidFill>
              </a:rPr>
              <a:t>below and choose “Add </a:t>
            </a:r>
            <a:r>
              <a:rPr lang="en-US" dirty="0" smtClean="0">
                <a:solidFill>
                  <a:schemeClr val="accent6">
                    <a:lumMod val="75000"/>
                  </a:schemeClr>
                </a:solidFill>
              </a:rPr>
              <a:t>to </a:t>
            </a:r>
            <a:r>
              <a:rPr lang="en-US" dirty="0" smtClean="0">
                <a:solidFill>
                  <a:schemeClr val="accent6">
                    <a:lumMod val="75000"/>
                  </a:schemeClr>
                </a:solidFill>
              </a:rPr>
              <a:t>Shapes Lab”. </a:t>
            </a:r>
            <a:r>
              <a:rPr lang="en-US" dirty="0" smtClean="0">
                <a:solidFill>
                  <a:schemeClr val="accent6">
                    <a:lumMod val="75000"/>
                  </a:schemeClr>
                </a:solidFill>
              </a:rPr>
              <a:t>Then you should see your shape in the </a:t>
            </a:r>
            <a:r>
              <a:rPr lang="en-US" dirty="0" smtClean="0">
                <a:solidFill>
                  <a:schemeClr val="accent6">
                    <a:lumMod val="75000"/>
                  </a:schemeClr>
                </a:solidFill>
              </a:rPr>
              <a:t>panel, waitin</a:t>
            </a:r>
            <a:r>
              <a:rPr lang="en-US" dirty="0" smtClean="0">
                <a:solidFill>
                  <a:schemeClr val="accent6">
                    <a:lumMod val="75000"/>
                  </a:schemeClr>
                </a:solidFill>
              </a:rPr>
              <a:t>g for you to give it a name</a:t>
            </a:r>
            <a:r>
              <a:rPr lang="en-US" dirty="0" smtClean="0">
                <a:solidFill>
                  <a:schemeClr val="accent6">
                    <a:lumMod val="75000"/>
                  </a:schemeClr>
                </a:solidFill>
              </a:rPr>
              <a:t>.</a:t>
            </a:r>
            <a:endParaRPr lang="en-SG" dirty="0">
              <a:solidFill>
                <a:schemeClr val="accent6">
                  <a:lumMod val="75000"/>
                </a:schemeClr>
              </a:solidFill>
            </a:endParaRPr>
          </a:p>
        </p:txBody>
      </p:sp>
      <p:sp>
        <p:nvSpPr>
          <p:cNvPr id="4" name="Rectangle 3"/>
          <p:cNvSpPr/>
          <p:nvPr/>
        </p:nvSpPr>
        <p:spPr>
          <a:xfrm>
            <a:off x="3048000" y="5181600"/>
            <a:ext cx="1066800" cy="1165191"/>
          </a:xfrm>
          <a:custGeom>
            <a:avLst/>
            <a:gdLst/>
            <a:ahLst/>
            <a:cxnLst/>
            <a:rect l="l" t="t" r="r" b="b"/>
            <a:pathLst>
              <a:path w="1066800" h="1165191">
                <a:moveTo>
                  <a:pt x="533400" y="582595"/>
                </a:moveTo>
                <a:lnTo>
                  <a:pt x="533400" y="838200"/>
                </a:lnTo>
                <a:lnTo>
                  <a:pt x="800100" y="838200"/>
                </a:lnTo>
                <a:lnTo>
                  <a:pt x="800100" y="582595"/>
                </a:lnTo>
                <a:close/>
                <a:moveTo>
                  <a:pt x="533400" y="0"/>
                </a:moveTo>
                <a:lnTo>
                  <a:pt x="1066800" y="533400"/>
                </a:lnTo>
                <a:lnTo>
                  <a:pt x="952500" y="533400"/>
                </a:lnTo>
                <a:lnTo>
                  <a:pt x="952500" y="1165191"/>
                </a:lnTo>
                <a:lnTo>
                  <a:pt x="457200" y="1165191"/>
                </a:lnTo>
                <a:lnTo>
                  <a:pt x="457200" y="582595"/>
                </a:lnTo>
                <a:lnTo>
                  <a:pt x="190500" y="582595"/>
                </a:lnTo>
                <a:lnTo>
                  <a:pt x="190500" y="1165191"/>
                </a:lnTo>
                <a:lnTo>
                  <a:pt x="114300" y="1165191"/>
                </a:lnTo>
                <a:lnTo>
                  <a:pt x="114300" y="533400"/>
                </a:lnTo>
                <a:lnTo>
                  <a:pt x="0" y="533400"/>
                </a:lnTo>
                <a:close/>
              </a:path>
            </a:pathLst>
          </a:cu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SG"/>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737" y="2890597"/>
            <a:ext cx="4906963" cy="1768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6246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2362200"/>
            <a:ext cx="7543800" cy="1754326"/>
          </a:xfrm>
          <a:prstGeom prst="rect">
            <a:avLst/>
          </a:prstGeom>
          <a:noFill/>
        </p:spPr>
        <p:txBody>
          <a:bodyPr wrap="square" rtlCol="0">
            <a:spAutoFit/>
          </a:bodyPr>
          <a:lstStyle/>
          <a:p>
            <a:r>
              <a:rPr lang="en-US" dirty="0" smtClean="0">
                <a:solidFill>
                  <a:schemeClr val="accent6">
                    <a:lumMod val="75000"/>
                  </a:schemeClr>
                </a:solidFill>
              </a:rPr>
              <a:t>This tutorial explains </a:t>
            </a:r>
            <a:r>
              <a:rPr lang="en-US" dirty="0" err="1" smtClean="0">
                <a:solidFill>
                  <a:schemeClr val="accent6">
                    <a:lumMod val="75000"/>
                  </a:schemeClr>
                </a:solidFill>
              </a:rPr>
              <a:t>PowerPointLabs</a:t>
            </a:r>
            <a:r>
              <a:rPr lang="en-US" dirty="0" smtClean="0">
                <a:solidFill>
                  <a:schemeClr val="accent6">
                    <a:lumMod val="75000"/>
                  </a:schemeClr>
                </a:solidFill>
              </a:rPr>
              <a:t>’ features at the point you installed the plugin. </a:t>
            </a:r>
          </a:p>
          <a:p>
            <a:endParaRPr lang="en-US" dirty="0" smtClean="0">
              <a:solidFill>
                <a:schemeClr val="accent6">
                  <a:lumMod val="75000"/>
                </a:schemeClr>
              </a:solidFill>
            </a:endParaRPr>
          </a:p>
          <a:p>
            <a:endParaRPr lang="en-US" dirty="0">
              <a:solidFill>
                <a:schemeClr val="accent6">
                  <a:lumMod val="75000"/>
                </a:schemeClr>
              </a:solidFill>
            </a:endParaRPr>
          </a:p>
          <a:p>
            <a:r>
              <a:rPr lang="en-US" dirty="0" smtClean="0">
                <a:solidFill>
                  <a:schemeClr val="accent6">
                    <a:lumMod val="75000"/>
                  </a:schemeClr>
                </a:solidFill>
              </a:rPr>
              <a:t>If you installed the plugin some time back, please refer to the </a:t>
            </a:r>
            <a:r>
              <a:rPr lang="en-US" i="1" dirty="0" smtClean="0">
                <a:solidFill>
                  <a:schemeClr val="accent6">
                    <a:lumMod val="75000"/>
                  </a:schemeClr>
                </a:solidFill>
              </a:rPr>
              <a:t>Documentation</a:t>
            </a:r>
            <a:r>
              <a:rPr lang="en-US" dirty="0" smtClean="0">
                <a:solidFill>
                  <a:schemeClr val="accent6">
                    <a:lumMod val="75000"/>
                  </a:schemeClr>
                </a:solidFill>
              </a:rPr>
              <a:t> page of </a:t>
            </a:r>
            <a:r>
              <a:rPr lang="en-US" dirty="0" smtClean="0">
                <a:solidFill>
                  <a:schemeClr val="accent6">
                    <a:lumMod val="75000"/>
                  </a:schemeClr>
                </a:solidFill>
                <a:hlinkClick r:id="rId2"/>
              </a:rPr>
              <a:t>our website</a:t>
            </a:r>
            <a:r>
              <a:rPr lang="en-US" dirty="0" smtClean="0">
                <a:solidFill>
                  <a:schemeClr val="accent6">
                    <a:lumMod val="75000"/>
                  </a:schemeClr>
                </a:solidFill>
              </a:rPr>
              <a:t> for more up-to-date instructions.</a:t>
            </a:r>
            <a:endParaRPr lang="en-SG" dirty="0">
              <a:solidFill>
                <a:schemeClr val="accent6">
                  <a:lumMod val="75000"/>
                </a:schemeClr>
              </a:solidFill>
            </a:endParaRPr>
          </a:p>
        </p:txBody>
      </p:sp>
    </p:spTree>
    <p:extLst>
      <p:ext uri="{BB962C8B-B14F-4D97-AF65-F5344CB8AC3E}">
        <p14:creationId xmlns:p14="http://schemas.microsoft.com/office/powerpoint/2010/main" val="1906505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6]"/>
          <p:cNvSpPr txBox="1"/>
          <p:nvPr/>
        </p:nvSpPr>
        <p:spPr>
          <a:xfrm>
            <a:off x="457200" y="611187"/>
            <a:ext cx="3505200" cy="800219"/>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After </a:t>
            </a:r>
            <a:r>
              <a:rPr lang="en-US" dirty="0" smtClean="0">
                <a:solidFill>
                  <a:schemeClr val="accent6">
                    <a:lumMod val="75000"/>
                  </a:schemeClr>
                </a:solidFill>
              </a:rPr>
              <a:t>entering a name</a:t>
            </a:r>
            <a:r>
              <a:rPr lang="en-US" dirty="0" smtClean="0">
                <a:solidFill>
                  <a:schemeClr val="accent6">
                    <a:lumMod val="75000"/>
                  </a:schemeClr>
                </a:solidFill>
              </a:rPr>
              <a:t>, </a:t>
            </a:r>
            <a:r>
              <a:rPr lang="en-US" dirty="0" smtClean="0">
                <a:solidFill>
                  <a:schemeClr val="accent6">
                    <a:lumMod val="75000"/>
                  </a:schemeClr>
                </a:solidFill>
              </a:rPr>
              <a:t>press enter to confirm. </a:t>
            </a:r>
          </a:p>
        </p:txBody>
      </p:sp>
      <p:sp>
        <p:nvSpPr>
          <p:cNvPr id="12" name="[TextBox 6]"/>
          <p:cNvSpPr txBox="1"/>
          <p:nvPr/>
        </p:nvSpPr>
        <p:spPr>
          <a:xfrm>
            <a:off x="449237" y="3354387"/>
            <a:ext cx="3505201" cy="2462213"/>
          </a:xfrm>
          <a:prstGeom prst="rect">
            <a:avLst/>
          </a:prstGeom>
          <a:noFill/>
        </p:spPr>
        <p:txBody>
          <a:bodyPr wrap="square" rtlCol="0">
            <a:spAutoFit/>
          </a:bodyPr>
          <a:lstStyle/>
          <a:p>
            <a:r>
              <a:rPr lang="en-US" sz="2800" b="1" dirty="0">
                <a:solidFill>
                  <a:schemeClr val="accent6">
                    <a:lumMod val="75000"/>
                  </a:schemeClr>
                </a:solidFill>
              </a:rPr>
              <a:t>5</a:t>
            </a:r>
            <a:r>
              <a:rPr lang="en-US" sz="2800" b="1" dirty="0" smtClean="0">
                <a:solidFill>
                  <a:schemeClr val="accent6">
                    <a:lumMod val="75000"/>
                  </a:schemeClr>
                </a:solidFill>
              </a:rPr>
              <a:t>.</a:t>
            </a:r>
            <a:r>
              <a:rPr lang="en-US" dirty="0" smtClean="0">
                <a:solidFill>
                  <a:schemeClr val="accent6">
                    <a:lumMod val="75000"/>
                  </a:schemeClr>
                </a:solidFill>
              </a:rPr>
              <a:t>  </a:t>
            </a:r>
            <a:r>
              <a:rPr lang="en-US" dirty="0" smtClean="0">
                <a:solidFill>
                  <a:schemeClr val="accent6">
                    <a:lumMod val="75000"/>
                  </a:schemeClr>
                </a:solidFill>
              </a:rPr>
              <a:t>To delete or rename the saved shape, right-click and choose the appropriate action from the context menu</a:t>
            </a:r>
            <a:r>
              <a:rPr lang="en-US" altLang="zh-CN" dirty="0">
                <a:solidFill>
                  <a:schemeClr val="accent6">
                    <a:lumMod val="75000"/>
                  </a:schemeClr>
                </a:solidFill>
              </a:rPr>
              <a:t>. </a:t>
            </a:r>
            <a:r>
              <a:rPr lang="en-US" altLang="zh-CN" dirty="0" smtClean="0">
                <a:solidFill>
                  <a:schemeClr val="accent6">
                    <a:lumMod val="75000"/>
                  </a:schemeClr>
                </a:solidFill>
              </a:rPr>
              <a:t/>
            </a:r>
            <a:br>
              <a:rPr lang="en-US" altLang="zh-CN" dirty="0" smtClean="0">
                <a:solidFill>
                  <a:schemeClr val="accent6">
                    <a:lumMod val="75000"/>
                  </a:schemeClr>
                </a:solidFill>
              </a:rPr>
            </a:br>
            <a:r>
              <a:rPr lang="en-US" altLang="zh-CN" dirty="0" smtClean="0">
                <a:solidFill>
                  <a:schemeClr val="accent6">
                    <a:lumMod val="75000"/>
                  </a:schemeClr>
                </a:solidFill>
              </a:rPr>
              <a:t>Right-click </a:t>
            </a:r>
            <a:r>
              <a:rPr lang="en-US" altLang="zh-CN" dirty="0">
                <a:solidFill>
                  <a:schemeClr val="accent6">
                    <a:lumMod val="75000"/>
                  </a:schemeClr>
                </a:solidFill>
              </a:rPr>
              <a:t>an empty area of the Shapes </a:t>
            </a:r>
            <a:r>
              <a:rPr lang="en-US" altLang="zh-CN" dirty="0" smtClean="0">
                <a:solidFill>
                  <a:schemeClr val="accent6">
                    <a:lumMod val="75000"/>
                  </a:schemeClr>
                </a:solidFill>
              </a:rPr>
              <a:t>Lab </a:t>
            </a:r>
            <a:r>
              <a:rPr lang="en-US" altLang="zh-CN" dirty="0">
                <a:solidFill>
                  <a:schemeClr val="accent6">
                    <a:lumMod val="75000"/>
                  </a:schemeClr>
                </a:solidFill>
              </a:rPr>
              <a:t>to change the </a:t>
            </a:r>
            <a:r>
              <a:rPr lang="en-US" altLang="zh-CN" dirty="0" smtClean="0">
                <a:solidFill>
                  <a:schemeClr val="accent6">
                    <a:lumMod val="75000"/>
                  </a:schemeClr>
                </a:solidFill>
              </a:rPr>
              <a:t>location where shapes are saved.</a:t>
            </a:r>
            <a:endParaRPr lang="en-US" dirty="0">
              <a:solidFill>
                <a:schemeClr val="accent6">
                  <a:lumMod val="75000"/>
                </a:schemeClr>
              </a:solidFill>
            </a:endParaRPr>
          </a:p>
          <a:p>
            <a:endParaRPr lang="en-US" dirty="0" smtClean="0">
              <a:solidFill>
                <a:schemeClr val="accent6">
                  <a:lumMod val="75000"/>
                </a:schemeClr>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737" y="533400"/>
            <a:ext cx="4906963" cy="145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6]"/>
          <p:cNvSpPr txBox="1"/>
          <p:nvPr/>
        </p:nvSpPr>
        <p:spPr>
          <a:xfrm>
            <a:off x="457200" y="2211387"/>
            <a:ext cx="8412837"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a:t>
            </a:r>
            <a:r>
              <a:rPr lang="en-US" dirty="0" smtClean="0">
                <a:solidFill>
                  <a:schemeClr val="accent6">
                    <a:lumMod val="75000"/>
                  </a:schemeClr>
                </a:solidFill>
              </a:rPr>
              <a:t>Doubl</a:t>
            </a:r>
            <a:r>
              <a:rPr lang="en-US" dirty="0" smtClean="0">
                <a:solidFill>
                  <a:schemeClr val="accent6">
                    <a:lumMod val="75000"/>
                  </a:schemeClr>
                </a:solidFill>
              </a:rPr>
              <a:t>e-click the ‘House’ shape in the Shapes Lab panel to add a copy of it to this slide.</a:t>
            </a:r>
            <a:endParaRPr lang="en-US" dirty="0" smtClean="0">
              <a:solidFill>
                <a:schemeClr val="accent6">
                  <a:lumMod val="75000"/>
                </a:schemeClr>
              </a:solidFill>
            </a:endParaRPr>
          </a:p>
        </p:txBody>
      </p:sp>
      <p:pic>
        <p:nvPicPr>
          <p:cNvPr id="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3074" y="3420741"/>
            <a:ext cx="4906963" cy="145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rotWithShape="1">
          <a:blip r:embed="rId4"/>
          <a:srcRect l="18854" t="45493" r="40573" b="13465"/>
          <a:stretch/>
        </p:blipFill>
        <p:spPr>
          <a:xfrm>
            <a:off x="4800600" y="4636086"/>
            <a:ext cx="1991175" cy="892629"/>
          </a:xfrm>
          <a:prstGeom prst="rect">
            <a:avLst/>
          </a:prstGeom>
          <a:ln>
            <a:noFill/>
          </a:ln>
          <a:effec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2800" y="4636085"/>
            <a:ext cx="1531919" cy="522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6]"/>
          <p:cNvSpPr txBox="1"/>
          <p:nvPr/>
        </p:nvSpPr>
        <p:spPr>
          <a:xfrm>
            <a:off x="457200" y="5912139"/>
            <a:ext cx="8102931" cy="738664"/>
          </a:xfrm>
          <a:prstGeom prst="rect">
            <a:avLst/>
          </a:prstGeom>
          <a:noFill/>
        </p:spPr>
        <p:txBody>
          <a:bodyPr wrap="square" rtlCol="0">
            <a:spAutoFit/>
          </a:bodyPr>
          <a:lstStyle/>
          <a:p>
            <a:r>
              <a:rPr lang="en-US" altLang="zh-CN" sz="2400" b="1" dirty="0" smtClean="0">
                <a:solidFill>
                  <a:schemeClr val="accent6">
                    <a:lumMod val="75000"/>
                  </a:schemeClr>
                </a:solidFill>
              </a:rPr>
              <a:t>Tip</a:t>
            </a:r>
            <a:r>
              <a:rPr lang="en-US" altLang="zh-CN" dirty="0" smtClean="0">
                <a:solidFill>
                  <a:schemeClr val="accent6">
                    <a:lumMod val="75000"/>
                  </a:schemeClr>
                </a:solidFill>
              </a:rPr>
              <a:t>: Save shapes in a shared folder (e.g. a Dropbox folder) to share saved shapes among multiple computers. </a:t>
            </a:r>
            <a:endParaRPr lang="en-US" dirty="0" smtClean="0">
              <a:solidFill>
                <a:schemeClr val="accent6">
                  <a:lumMod val="75000"/>
                </a:schemeClr>
              </a:solidFill>
            </a:endParaRPr>
          </a:p>
        </p:txBody>
      </p:sp>
    </p:spTree>
    <p:extLst>
      <p:ext uri="{BB962C8B-B14F-4D97-AF65-F5344CB8AC3E}">
        <p14:creationId xmlns:p14="http://schemas.microsoft.com/office/powerpoint/2010/main" val="38601465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6527" y="3119165"/>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Colors Lab </a:t>
            </a:r>
            <a:r>
              <a:rPr lang="en-US" dirty="0" smtClean="0">
                <a:solidFill>
                  <a:schemeClr val="accent6">
                    <a:lumMod val="75000"/>
                  </a:schemeClr>
                </a:solidFill>
              </a:rPr>
              <a:t>feature</a:t>
            </a:r>
            <a:endParaRPr lang="en-SG" dirty="0">
              <a:solidFill>
                <a:schemeClr val="accent6">
                  <a:lumMod val="75000"/>
                </a:schemeClr>
              </a:solidFill>
            </a:endParaRPr>
          </a:p>
        </p:txBody>
      </p:sp>
      <p:sp>
        <p:nvSpPr>
          <p:cNvPr id="15" name="Rectangle 212"/>
          <p:cNvSpPr/>
          <p:nvPr/>
        </p:nvSpPr>
        <p:spPr>
          <a:xfrm>
            <a:off x="2336951" y="28194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4"/>
          <p:cNvSpPr/>
          <p:nvPr/>
        </p:nvSpPr>
        <p:spPr>
          <a:xfrm rot="16200000">
            <a:off x="2405906" y="2892603"/>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70"/>
          <p:cNvSpPr/>
          <p:nvPr/>
        </p:nvSpPr>
        <p:spPr>
          <a:xfrm>
            <a:off x="2810529" y="2878437"/>
            <a:ext cx="282242" cy="315901"/>
          </a:xfrm>
          <a:custGeom>
            <a:avLst/>
            <a:gdLst>
              <a:gd name="connsiteX0" fmla="*/ 0 w 266700"/>
              <a:gd name="connsiteY0" fmla="*/ 23813 h 302419"/>
              <a:gd name="connsiteX1" fmla="*/ 259556 w 266700"/>
              <a:gd name="connsiteY1" fmla="*/ 302419 h 302419"/>
              <a:gd name="connsiteX2" fmla="*/ 266700 w 266700"/>
              <a:gd name="connsiteY2" fmla="*/ 0 h 302419"/>
              <a:gd name="connsiteX3" fmla="*/ 0 w 266700"/>
              <a:gd name="connsiteY3" fmla="*/ 23813 h 302419"/>
            </a:gdLst>
            <a:ahLst/>
            <a:cxnLst>
              <a:cxn ang="0">
                <a:pos x="connsiteX0" y="connsiteY0"/>
              </a:cxn>
              <a:cxn ang="0">
                <a:pos x="connsiteX1" y="connsiteY1"/>
              </a:cxn>
              <a:cxn ang="0">
                <a:pos x="connsiteX2" y="connsiteY2"/>
              </a:cxn>
              <a:cxn ang="0">
                <a:pos x="connsiteX3" y="connsiteY3"/>
              </a:cxn>
            </a:cxnLst>
            <a:rect l="l" t="t" r="r" b="b"/>
            <a:pathLst>
              <a:path w="266700" h="302419">
                <a:moveTo>
                  <a:pt x="0" y="23813"/>
                </a:moveTo>
                <a:lnTo>
                  <a:pt x="259556" y="302419"/>
                </a:lnTo>
                <a:lnTo>
                  <a:pt x="266700" y="0"/>
                </a:lnTo>
                <a:lnTo>
                  <a:pt x="0" y="23813"/>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9" name="Group 69"/>
          <p:cNvGrpSpPr/>
          <p:nvPr/>
        </p:nvGrpSpPr>
        <p:grpSpPr>
          <a:xfrm rot="2832674">
            <a:off x="2559710" y="2958969"/>
            <a:ext cx="354223" cy="575756"/>
            <a:chOff x="2833184" y="5597530"/>
            <a:chExt cx="354106" cy="575566"/>
          </a:xfrm>
        </p:grpSpPr>
        <p:sp>
          <p:nvSpPr>
            <p:cNvPr id="20" name="Rounded Rectangle 215"/>
            <p:cNvSpPr/>
            <p:nvPr/>
          </p:nvSpPr>
          <p:spPr>
            <a:xfrm>
              <a:off x="2833184" y="5833301"/>
              <a:ext cx="354106" cy="339795"/>
            </a:xfrm>
            <a:custGeom>
              <a:avLst/>
              <a:gdLst>
                <a:gd name="connsiteX0" fmla="*/ 0 w 277919"/>
                <a:gd name="connsiteY0" fmla="*/ 0 h 246465"/>
                <a:gd name="connsiteX1" fmla="*/ 277919 w 277919"/>
                <a:gd name="connsiteY1" fmla="*/ 0 h 246465"/>
                <a:gd name="connsiteX2" fmla="*/ 277919 w 277919"/>
                <a:gd name="connsiteY2" fmla="*/ 29657 h 246465"/>
                <a:gd name="connsiteX3" fmla="*/ 243947 w 277919"/>
                <a:gd name="connsiteY3" fmla="*/ 63629 h 246465"/>
                <a:gd name="connsiteX4" fmla="*/ 168190 w 277919"/>
                <a:gd name="connsiteY4" fmla="*/ 63629 h 246465"/>
                <a:gd name="connsiteX5" fmla="*/ 183567 w 277919"/>
                <a:gd name="connsiteY5" fmla="*/ 246465 h 246465"/>
                <a:gd name="connsiteX6" fmla="*/ 94350 w 277919"/>
                <a:gd name="connsiteY6" fmla="*/ 246465 h 246465"/>
                <a:gd name="connsiteX7" fmla="*/ 109728 w 277919"/>
                <a:gd name="connsiteY7" fmla="*/ 63629 h 246465"/>
                <a:gd name="connsiteX8" fmla="*/ 33972 w 277919"/>
                <a:gd name="connsiteY8" fmla="*/ 63629 h 246465"/>
                <a:gd name="connsiteX9" fmla="*/ 0 w 277919"/>
                <a:gd name="connsiteY9" fmla="*/ 29657 h 246465"/>
                <a:gd name="connsiteX10" fmla="*/ 0 w 277919"/>
                <a:gd name="connsiteY10" fmla="*/ 0 h 246465"/>
                <a:gd name="connsiteX0" fmla="*/ 0 w 277919"/>
                <a:gd name="connsiteY0" fmla="*/ 0 h 246465"/>
                <a:gd name="connsiteX1" fmla="*/ 277919 w 277919"/>
                <a:gd name="connsiteY1" fmla="*/ 0 h 246465"/>
                <a:gd name="connsiteX2" fmla="*/ 277919 w 277919"/>
                <a:gd name="connsiteY2" fmla="*/ 29657 h 246465"/>
                <a:gd name="connsiteX3" fmla="*/ 243947 w 277919"/>
                <a:gd name="connsiteY3" fmla="*/ 63629 h 246465"/>
                <a:gd name="connsiteX4" fmla="*/ 168190 w 277919"/>
                <a:gd name="connsiteY4" fmla="*/ 63629 h 246465"/>
                <a:gd name="connsiteX5" fmla="*/ 183567 w 277919"/>
                <a:gd name="connsiteY5" fmla="*/ 246465 h 246465"/>
                <a:gd name="connsiteX6" fmla="*/ 94350 w 277919"/>
                <a:gd name="connsiteY6" fmla="*/ 246465 h 246465"/>
                <a:gd name="connsiteX7" fmla="*/ 109728 w 277919"/>
                <a:gd name="connsiteY7" fmla="*/ 63629 h 246465"/>
                <a:gd name="connsiteX8" fmla="*/ 33972 w 277919"/>
                <a:gd name="connsiteY8" fmla="*/ 63629 h 246465"/>
                <a:gd name="connsiteX9" fmla="*/ 0 w 277919"/>
                <a:gd name="connsiteY9" fmla="*/ 29657 h 246465"/>
                <a:gd name="connsiteX10" fmla="*/ 0 w 277919"/>
                <a:gd name="connsiteY10" fmla="*/ 0 h 246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919" h="246465">
                  <a:moveTo>
                    <a:pt x="0" y="0"/>
                  </a:moveTo>
                  <a:lnTo>
                    <a:pt x="277919" y="0"/>
                  </a:lnTo>
                  <a:lnTo>
                    <a:pt x="277919" y="29657"/>
                  </a:lnTo>
                  <a:cubicBezTo>
                    <a:pt x="277919" y="48419"/>
                    <a:pt x="262709" y="63629"/>
                    <a:pt x="243947" y="63629"/>
                  </a:cubicBezTo>
                  <a:lnTo>
                    <a:pt x="168190" y="63629"/>
                  </a:lnTo>
                  <a:cubicBezTo>
                    <a:pt x="158127" y="94102"/>
                    <a:pt x="195874" y="215992"/>
                    <a:pt x="183567" y="246465"/>
                  </a:cubicBezTo>
                  <a:cubicBezTo>
                    <a:pt x="171260" y="276938"/>
                    <a:pt x="106657" y="276938"/>
                    <a:pt x="94350" y="246465"/>
                  </a:cubicBezTo>
                  <a:cubicBezTo>
                    <a:pt x="82043" y="215992"/>
                    <a:pt x="119791" y="94102"/>
                    <a:pt x="109728" y="63629"/>
                  </a:cubicBezTo>
                  <a:lnTo>
                    <a:pt x="33972" y="63629"/>
                  </a:lnTo>
                  <a:cubicBezTo>
                    <a:pt x="15210" y="63629"/>
                    <a:pt x="0" y="48419"/>
                    <a:pt x="0" y="29657"/>
                  </a:cubicBezTo>
                  <a:lnTo>
                    <a:pt x="0" y="0"/>
                  </a:lnTo>
                  <a:close/>
                </a:path>
              </a:pathLst>
            </a:cu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67"/>
            <p:cNvSpPr/>
            <p:nvPr/>
          </p:nvSpPr>
          <p:spPr>
            <a:xfrm>
              <a:off x="2833184" y="5597530"/>
              <a:ext cx="354106" cy="230801"/>
            </a:xfrm>
            <a:prstGeom prst="rect">
              <a:avLst/>
            </a:prstGeom>
            <a:solidFill>
              <a:srgbClr val="0070C0"/>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Flowchart: Manual Input 68"/>
            <p:cNvSpPr/>
            <p:nvPr/>
          </p:nvSpPr>
          <p:spPr>
            <a:xfrm>
              <a:off x="2833184" y="5657689"/>
              <a:ext cx="354106" cy="17561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2906 w 10000"/>
                <a:gd name="connsiteY1" fmla="*/ 1528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0 w 10000"/>
                <a:gd name="connsiteY0" fmla="*/ 2000 h 10000"/>
                <a:gd name="connsiteX1" fmla="*/ 2906 w 10000"/>
                <a:gd name="connsiteY1" fmla="*/ 1528 h 10000"/>
                <a:gd name="connsiteX2" fmla="*/ 6470 w 10000"/>
                <a:gd name="connsiteY2" fmla="*/ 652 h 10000"/>
                <a:gd name="connsiteX3" fmla="*/ 10000 w 10000"/>
                <a:gd name="connsiteY3" fmla="*/ 0 h 10000"/>
                <a:gd name="connsiteX4" fmla="*/ 10000 w 10000"/>
                <a:gd name="connsiteY4" fmla="*/ 10000 h 10000"/>
                <a:gd name="connsiteX5" fmla="*/ 0 w 10000"/>
                <a:gd name="connsiteY5" fmla="*/ 10000 h 10000"/>
                <a:gd name="connsiteX6" fmla="*/ 0 w 10000"/>
                <a:gd name="connsiteY6" fmla="*/ 2000 h 10000"/>
                <a:gd name="connsiteX0" fmla="*/ 0 w 10000"/>
                <a:gd name="connsiteY0" fmla="*/ 7262 h 15262"/>
                <a:gd name="connsiteX1" fmla="*/ 2906 w 10000"/>
                <a:gd name="connsiteY1" fmla="*/ 6790 h 15262"/>
                <a:gd name="connsiteX2" fmla="*/ 6470 w 10000"/>
                <a:gd name="connsiteY2" fmla="*/ 0 h 15262"/>
                <a:gd name="connsiteX3" fmla="*/ 10000 w 10000"/>
                <a:gd name="connsiteY3" fmla="*/ 5262 h 15262"/>
                <a:gd name="connsiteX4" fmla="*/ 10000 w 10000"/>
                <a:gd name="connsiteY4" fmla="*/ 15262 h 15262"/>
                <a:gd name="connsiteX5" fmla="*/ 0 w 10000"/>
                <a:gd name="connsiteY5" fmla="*/ 15262 h 15262"/>
                <a:gd name="connsiteX6" fmla="*/ 0 w 10000"/>
                <a:gd name="connsiteY6" fmla="*/ 7262 h 15262"/>
                <a:gd name="connsiteX0" fmla="*/ 0 w 10000"/>
                <a:gd name="connsiteY0" fmla="*/ 7262 h 15262"/>
                <a:gd name="connsiteX1" fmla="*/ 2772 w 10000"/>
                <a:gd name="connsiteY1" fmla="*/ 3943 h 15262"/>
                <a:gd name="connsiteX2" fmla="*/ 6470 w 10000"/>
                <a:gd name="connsiteY2" fmla="*/ 0 h 15262"/>
                <a:gd name="connsiteX3" fmla="*/ 10000 w 10000"/>
                <a:gd name="connsiteY3" fmla="*/ 5262 h 15262"/>
                <a:gd name="connsiteX4" fmla="*/ 10000 w 10000"/>
                <a:gd name="connsiteY4" fmla="*/ 15262 h 15262"/>
                <a:gd name="connsiteX5" fmla="*/ 0 w 10000"/>
                <a:gd name="connsiteY5" fmla="*/ 15262 h 15262"/>
                <a:gd name="connsiteX6" fmla="*/ 0 w 10000"/>
                <a:gd name="connsiteY6" fmla="*/ 7262 h 15262"/>
                <a:gd name="connsiteX0" fmla="*/ 0 w 10000"/>
                <a:gd name="connsiteY0" fmla="*/ 7262 h 15262"/>
                <a:gd name="connsiteX1" fmla="*/ 2772 w 10000"/>
                <a:gd name="connsiteY1" fmla="*/ 3943 h 15262"/>
                <a:gd name="connsiteX2" fmla="*/ 4453 w 10000"/>
                <a:gd name="connsiteY2" fmla="*/ 2190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518 h 15518"/>
                <a:gd name="connsiteX1" fmla="*/ 2772 w 10000"/>
                <a:gd name="connsiteY1" fmla="*/ 4199 h 15518"/>
                <a:gd name="connsiteX2" fmla="*/ 4722 w 10000"/>
                <a:gd name="connsiteY2" fmla="*/ 4198 h 15518"/>
                <a:gd name="connsiteX3" fmla="*/ 6470 w 10000"/>
                <a:gd name="connsiteY3" fmla="*/ 256 h 15518"/>
                <a:gd name="connsiteX4" fmla="*/ 10000 w 10000"/>
                <a:gd name="connsiteY4" fmla="*/ 5518 h 15518"/>
                <a:gd name="connsiteX5" fmla="*/ 10000 w 10000"/>
                <a:gd name="connsiteY5" fmla="*/ 15518 h 15518"/>
                <a:gd name="connsiteX6" fmla="*/ 0 w 10000"/>
                <a:gd name="connsiteY6" fmla="*/ 15518 h 15518"/>
                <a:gd name="connsiteX7" fmla="*/ 0 w 10000"/>
                <a:gd name="connsiteY7" fmla="*/ 7518 h 15518"/>
                <a:gd name="connsiteX0" fmla="*/ 0 w 10000"/>
                <a:gd name="connsiteY0" fmla="*/ 7518 h 15518"/>
                <a:gd name="connsiteX1" fmla="*/ 2772 w 10000"/>
                <a:gd name="connsiteY1" fmla="*/ 4199 h 15518"/>
                <a:gd name="connsiteX2" fmla="*/ 4722 w 10000"/>
                <a:gd name="connsiteY2" fmla="*/ 4198 h 15518"/>
                <a:gd name="connsiteX3" fmla="*/ 6470 w 10000"/>
                <a:gd name="connsiteY3" fmla="*/ 256 h 15518"/>
                <a:gd name="connsiteX4" fmla="*/ 10000 w 10000"/>
                <a:gd name="connsiteY4" fmla="*/ 5518 h 15518"/>
                <a:gd name="connsiteX5" fmla="*/ 10000 w 10000"/>
                <a:gd name="connsiteY5" fmla="*/ 15518 h 15518"/>
                <a:gd name="connsiteX6" fmla="*/ 0 w 10000"/>
                <a:gd name="connsiteY6" fmla="*/ 15518 h 15518"/>
                <a:gd name="connsiteX7" fmla="*/ 0 w 10000"/>
                <a:gd name="connsiteY7" fmla="*/ 7518 h 15518"/>
                <a:gd name="connsiteX0" fmla="*/ 0 w 10000"/>
                <a:gd name="connsiteY0" fmla="*/ 7282 h 15282"/>
                <a:gd name="connsiteX1" fmla="*/ 2772 w 10000"/>
                <a:gd name="connsiteY1" fmla="*/ 3963 h 15282"/>
                <a:gd name="connsiteX2" fmla="*/ 4722 w 10000"/>
                <a:gd name="connsiteY2" fmla="*/ 7028 h 15282"/>
                <a:gd name="connsiteX3" fmla="*/ 6470 w 10000"/>
                <a:gd name="connsiteY3" fmla="*/ 20 h 15282"/>
                <a:gd name="connsiteX4" fmla="*/ 10000 w 10000"/>
                <a:gd name="connsiteY4" fmla="*/ 5282 h 15282"/>
                <a:gd name="connsiteX5" fmla="*/ 10000 w 10000"/>
                <a:gd name="connsiteY5" fmla="*/ 15282 h 15282"/>
                <a:gd name="connsiteX6" fmla="*/ 0 w 10000"/>
                <a:gd name="connsiteY6" fmla="*/ 15282 h 15282"/>
                <a:gd name="connsiteX7" fmla="*/ 0 w 10000"/>
                <a:gd name="connsiteY7" fmla="*/ 7282 h 15282"/>
                <a:gd name="connsiteX0" fmla="*/ 0 w 10000"/>
                <a:gd name="connsiteY0" fmla="*/ 7282 h 15282"/>
                <a:gd name="connsiteX1" fmla="*/ 2772 w 10000"/>
                <a:gd name="connsiteY1" fmla="*/ 3963 h 15282"/>
                <a:gd name="connsiteX2" fmla="*/ 4722 w 10000"/>
                <a:gd name="connsiteY2" fmla="*/ 7028 h 15282"/>
                <a:gd name="connsiteX3" fmla="*/ 6470 w 10000"/>
                <a:gd name="connsiteY3" fmla="*/ 20 h 15282"/>
                <a:gd name="connsiteX4" fmla="*/ 10000 w 10000"/>
                <a:gd name="connsiteY4" fmla="*/ 5282 h 15282"/>
                <a:gd name="connsiteX5" fmla="*/ 10000 w 10000"/>
                <a:gd name="connsiteY5" fmla="*/ 15282 h 15282"/>
                <a:gd name="connsiteX6" fmla="*/ 0 w 10000"/>
                <a:gd name="connsiteY6" fmla="*/ 15282 h 15282"/>
                <a:gd name="connsiteX7" fmla="*/ 0 w 10000"/>
                <a:gd name="connsiteY7" fmla="*/ 7282 h 15282"/>
                <a:gd name="connsiteX0" fmla="*/ 0 w 10000"/>
                <a:gd name="connsiteY0" fmla="*/ 8153 h 16153"/>
                <a:gd name="connsiteX1" fmla="*/ 2772 w 10000"/>
                <a:gd name="connsiteY1" fmla="*/ 4834 h 16153"/>
                <a:gd name="connsiteX2" fmla="*/ 4722 w 10000"/>
                <a:gd name="connsiteY2" fmla="*/ 7899 h 16153"/>
                <a:gd name="connsiteX3" fmla="*/ 6941 w 10000"/>
                <a:gd name="connsiteY3" fmla="*/ 15 h 16153"/>
                <a:gd name="connsiteX4" fmla="*/ 10000 w 10000"/>
                <a:gd name="connsiteY4" fmla="*/ 6153 h 16153"/>
                <a:gd name="connsiteX5" fmla="*/ 10000 w 10000"/>
                <a:gd name="connsiteY5" fmla="*/ 16153 h 16153"/>
                <a:gd name="connsiteX6" fmla="*/ 0 w 10000"/>
                <a:gd name="connsiteY6" fmla="*/ 16153 h 16153"/>
                <a:gd name="connsiteX7" fmla="*/ 0 w 10000"/>
                <a:gd name="connsiteY7" fmla="*/ 8153 h 16153"/>
                <a:gd name="connsiteX0" fmla="*/ 0 w 10000"/>
                <a:gd name="connsiteY0" fmla="*/ 8153 h 16153"/>
                <a:gd name="connsiteX1" fmla="*/ 2100 w 10000"/>
                <a:gd name="connsiteY1" fmla="*/ 3958 h 16153"/>
                <a:gd name="connsiteX2" fmla="*/ 4722 w 10000"/>
                <a:gd name="connsiteY2" fmla="*/ 7899 h 16153"/>
                <a:gd name="connsiteX3" fmla="*/ 6941 w 10000"/>
                <a:gd name="connsiteY3" fmla="*/ 15 h 16153"/>
                <a:gd name="connsiteX4" fmla="*/ 10000 w 10000"/>
                <a:gd name="connsiteY4" fmla="*/ 6153 h 16153"/>
                <a:gd name="connsiteX5" fmla="*/ 10000 w 10000"/>
                <a:gd name="connsiteY5" fmla="*/ 16153 h 16153"/>
                <a:gd name="connsiteX6" fmla="*/ 0 w 10000"/>
                <a:gd name="connsiteY6" fmla="*/ 16153 h 16153"/>
                <a:gd name="connsiteX7" fmla="*/ 0 w 10000"/>
                <a:gd name="connsiteY7" fmla="*/ 8153 h 16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16153">
                  <a:moveTo>
                    <a:pt x="0" y="8153"/>
                  </a:moveTo>
                  <a:cubicBezTo>
                    <a:pt x="462" y="6267"/>
                    <a:pt x="1313" y="4000"/>
                    <a:pt x="2100" y="3958"/>
                  </a:cubicBezTo>
                  <a:cubicBezTo>
                    <a:pt x="2887" y="3916"/>
                    <a:pt x="3915" y="8556"/>
                    <a:pt x="4722" y="7899"/>
                  </a:cubicBezTo>
                  <a:cubicBezTo>
                    <a:pt x="5529" y="7242"/>
                    <a:pt x="6061" y="306"/>
                    <a:pt x="6941" y="15"/>
                  </a:cubicBezTo>
                  <a:cubicBezTo>
                    <a:pt x="7821" y="-276"/>
                    <a:pt x="9412" y="3609"/>
                    <a:pt x="10000" y="6153"/>
                  </a:cubicBezTo>
                  <a:lnTo>
                    <a:pt x="10000" y="16153"/>
                  </a:lnTo>
                  <a:lnTo>
                    <a:pt x="0" y="16153"/>
                  </a:lnTo>
                  <a:lnTo>
                    <a:pt x="0" y="8153"/>
                  </a:lnTo>
                  <a:close/>
                </a:path>
              </a:pathLst>
            </a:cu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3022866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457200"/>
            <a:ext cx="3208953" cy="5952409"/>
          </a:xfrm>
          <a:prstGeom prst="rect">
            <a:avLst/>
          </a:prstGeom>
        </p:spPr>
      </p:pic>
      <p:sp>
        <p:nvSpPr>
          <p:cNvPr id="7" name="[TextBox 6]"/>
          <p:cNvSpPr txBox="1"/>
          <p:nvPr/>
        </p:nvSpPr>
        <p:spPr>
          <a:xfrm>
            <a:off x="685800" y="511010"/>
            <a:ext cx="51054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a:t>
            </a:r>
          </a:p>
          <a:p>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show  the </a:t>
            </a:r>
            <a:r>
              <a:rPr lang="en-US" b="1" dirty="0" smtClean="0">
                <a:solidFill>
                  <a:schemeClr val="accent6">
                    <a:lumMod val="75000"/>
                  </a:schemeClr>
                </a:solidFill>
              </a:rPr>
              <a:t>Colors Lab Panel</a:t>
            </a:r>
            <a:r>
              <a:rPr lang="en-US" dirty="0" smtClean="0">
                <a:solidFill>
                  <a:schemeClr val="accent6">
                    <a:lumMod val="75000"/>
                  </a:schemeClr>
                </a:solidFill>
              </a:rPr>
              <a:t> at the right side of </a:t>
            </a:r>
          </a:p>
          <a:p>
            <a:r>
              <a:rPr lang="en-US" dirty="0" smtClean="0">
                <a:solidFill>
                  <a:schemeClr val="accent6">
                    <a:lumMod val="75000"/>
                  </a:schemeClr>
                </a:solidFill>
              </a:rPr>
              <a:t>your screen.</a:t>
            </a:r>
            <a:endParaRPr lang="en-SG" dirty="0">
              <a:solidFill>
                <a:schemeClr val="accent6">
                  <a:lumMod val="75000"/>
                </a:schemeClr>
              </a:solidFill>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9395" y="304800"/>
            <a:ext cx="622852" cy="914400"/>
          </a:xfrm>
          <a:prstGeom prst="rect">
            <a:avLst/>
          </a:prstGeom>
        </p:spPr>
      </p:pic>
      <p:sp>
        <p:nvSpPr>
          <p:cNvPr id="9" name="[Picture 3]"/>
          <p:cNvSpPr txBox="1"/>
          <p:nvPr/>
        </p:nvSpPr>
        <p:spPr>
          <a:xfrm>
            <a:off x="685800" y="1902333"/>
            <a:ext cx="4800600" cy="523220"/>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Select the </a:t>
            </a:r>
            <a:r>
              <a:rPr lang="en-US" dirty="0" smtClean="0">
                <a:solidFill>
                  <a:schemeClr val="accent6">
                    <a:lumMod val="75000"/>
                  </a:schemeClr>
                </a:solidFill>
              </a:rPr>
              <a:t>shape below:</a:t>
            </a:r>
            <a:endParaRPr lang="en-SG" dirty="0">
              <a:solidFill>
                <a:schemeClr val="accent6">
                  <a:lumMod val="75000"/>
                </a:schemeClr>
              </a:solidFill>
            </a:endParaRPr>
          </a:p>
        </p:txBody>
      </p:sp>
      <p:sp>
        <p:nvSpPr>
          <p:cNvPr id="11" name="[Picture 3]"/>
          <p:cNvSpPr txBox="1"/>
          <p:nvPr/>
        </p:nvSpPr>
        <p:spPr>
          <a:xfrm>
            <a:off x="685800" y="3525894"/>
            <a:ext cx="4953000" cy="1908215"/>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a:t>
            </a:r>
            <a:r>
              <a:rPr lang="en-US" b="1" dirty="0" smtClean="0">
                <a:solidFill>
                  <a:schemeClr val="accent6">
                    <a:lumMod val="75000"/>
                  </a:schemeClr>
                </a:solidFill>
              </a:rPr>
              <a:t>D</a:t>
            </a:r>
            <a:r>
              <a:rPr lang="en-US" b="1" dirty="0" smtClean="0">
                <a:solidFill>
                  <a:schemeClr val="accent6">
                    <a:lumMod val="75000"/>
                  </a:schemeClr>
                </a:solidFill>
              </a:rPr>
              <a:t>rag</a:t>
            </a:r>
            <a:r>
              <a:rPr lang="en-US" dirty="0" smtClean="0">
                <a:solidFill>
                  <a:schemeClr val="accent6">
                    <a:lumMod val="75000"/>
                  </a:schemeClr>
                </a:solidFill>
              </a:rPr>
              <a:t> the            </a:t>
            </a:r>
            <a:r>
              <a:rPr lang="en-US" dirty="0" smtClean="0">
                <a:solidFill>
                  <a:schemeClr val="accent6">
                    <a:lumMod val="75000"/>
                  </a:schemeClr>
                </a:solidFill>
              </a:rPr>
              <a:t>button </a:t>
            </a:r>
            <a:r>
              <a:rPr lang="en-US" dirty="0" smtClean="0">
                <a:solidFill>
                  <a:schemeClr val="accent6">
                    <a:lumMod val="75000"/>
                  </a:schemeClr>
                </a:solidFill>
              </a:rPr>
              <a:t>in the </a:t>
            </a:r>
            <a:r>
              <a:rPr lang="en-US" dirty="0" smtClean="0">
                <a:solidFill>
                  <a:schemeClr val="accent6">
                    <a:lumMod val="75000"/>
                  </a:schemeClr>
                </a:solidFill>
              </a:rPr>
              <a:t>panel to change the selected shape’s </a:t>
            </a:r>
            <a:r>
              <a:rPr lang="en-US" b="1" dirty="0" smtClean="0">
                <a:solidFill>
                  <a:schemeClr val="accent6">
                    <a:lumMod val="75000"/>
                  </a:schemeClr>
                </a:solidFill>
              </a:rPr>
              <a:t>FONT</a:t>
            </a:r>
            <a:r>
              <a:rPr lang="en-US" dirty="0">
                <a:solidFill>
                  <a:schemeClr val="accent6">
                    <a:lumMod val="75000"/>
                  </a:schemeClr>
                </a:solidFill>
              </a:rPr>
              <a:t> </a:t>
            </a:r>
            <a:r>
              <a:rPr lang="en-US" dirty="0" smtClean="0">
                <a:solidFill>
                  <a:schemeClr val="accent6">
                    <a:lumMod val="75000"/>
                  </a:schemeClr>
                </a:solidFill>
              </a:rPr>
              <a:t>color.</a:t>
            </a:r>
            <a:br>
              <a:rPr lang="en-US" dirty="0" smtClean="0">
                <a:solidFill>
                  <a:schemeClr val="accent6">
                    <a:lumMod val="75000"/>
                  </a:schemeClr>
                </a:solidFill>
              </a:rPr>
            </a:br>
            <a:endParaRPr lang="en-US" dirty="0" smtClean="0">
              <a:solidFill>
                <a:schemeClr val="accent6">
                  <a:lumMod val="75000"/>
                </a:schemeClr>
              </a:solidFill>
            </a:endParaRPr>
          </a:p>
          <a:p>
            <a:r>
              <a:rPr lang="en-US" dirty="0" smtClean="0">
                <a:solidFill>
                  <a:schemeClr val="accent6">
                    <a:lumMod val="75000"/>
                  </a:schemeClr>
                </a:solidFill>
              </a:rPr>
              <a:t>Drag this</a:t>
            </a:r>
            <a:r>
              <a:rPr lang="en-SG" dirty="0" smtClean="0">
                <a:solidFill>
                  <a:schemeClr val="accent6">
                    <a:lumMod val="75000"/>
                  </a:schemeClr>
                </a:solidFill>
              </a:rPr>
              <a:t>             </a:t>
            </a:r>
            <a:r>
              <a:rPr lang="en-SG" dirty="0" smtClean="0">
                <a:solidFill>
                  <a:schemeClr val="accent6">
                    <a:lumMod val="75000"/>
                  </a:schemeClr>
                </a:solidFill>
              </a:rPr>
              <a:t>button to change its </a:t>
            </a:r>
            <a:r>
              <a:rPr lang="en-SG" b="1" dirty="0" smtClean="0">
                <a:solidFill>
                  <a:schemeClr val="accent6">
                    <a:lumMod val="75000"/>
                  </a:schemeClr>
                </a:solidFill>
              </a:rPr>
              <a:t>LINE</a:t>
            </a:r>
            <a:r>
              <a:rPr lang="en-SG" dirty="0">
                <a:solidFill>
                  <a:schemeClr val="accent6">
                    <a:lumMod val="75000"/>
                  </a:schemeClr>
                </a:solidFill>
              </a:rPr>
              <a:t> </a:t>
            </a:r>
            <a:r>
              <a:rPr lang="en-SG" dirty="0" err="1" smtClean="0">
                <a:solidFill>
                  <a:schemeClr val="accent6">
                    <a:lumMod val="75000"/>
                  </a:schemeClr>
                </a:solidFill>
              </a:rPr>
              <a:t>color</a:t>
            </a:r>
            <a:r>
              <a:rPr lang="en-SG" dirty="0">
                <a:solidFill>
                  <a:schemeClr val="accent6">
                    <a:lumMod val="75000"/>
                  </a:schemeClr>
                </a:solidFill>
              </a:rPr>
              <a:t>.</a:t>
            </a:r>
            <a:endParaRPr lang="en-SG" dirty="0" smtClean="0">
              <a:solidFill>
                <a:schemeClr val="accent6">
                  <a:lumMod val="75000"/>
                </a:schemeClr>
              </a:solidFill>
            </a:endParaRPr>
          </a:p>
          <a:p>
            <a:endParaRPr lang="en-SG" dirty="0">
              <a:solidFill>
                <a:schemeClr val="accent6">
                  <a:lumMod val="75000"/>
                </a:schemeClr>
              </a:solidFill>
            </a:endParaRPr>
          </a:p>
          <a:p>
            <a:r>
              <a:rPr lang="en-SG" dirty="0" smtClean="0">
                <a:solidFill>
                  <a:schemeClr val="accent6">
                    <a:lumMod val="75000"/>
                  </a:schemeClr>
                </a:solidFill>
              </a:rPr>
              <a:t>or </a:t>
            </a:r>
            <a:r>
              <a:rPr lang="en-SG" dirty="0" smtClean="0">
                <a:solidFill>
                  <a:schemeClr val="accent6">
                    <a:lumMod val="75000"/>
                  </a:schemeClr>
                </a:solidFill>
              </a:rPr>
              <a:t>         button </a:t>
            </a:r>
            <a:r>
              <a:rPr lang="en-SG" dirty="0" smtClean="0">
                <a:solidFill>
                  <a:schemeClr val="accent6">
                    <a:lumMod val="75000"/>
                  </a:schemeClr>
                </a:solidFill>
              </a:rPr>
              <a:t>to change its </a:t>
            </a:r>
            <a:r>
              <a:rPr lang="en-SG" b="1" dirty="0" smtClean="0">
                <a:solidFill>
                  <a:schemeClr val="accent6">
                    <a:lumMod val="75000"/>
                  </a:schemeClr>
                </a:solidFill>
              </a:rPr>
              <a:t>FILL</a:t>
            </a:r>
            <a:r>
              <a:rPr lang="en-SG" dirty="0" smtClean="0">
                <a:solidFill>
                  <a:schemeClr val="accent6">
                    <a:lumMod val="75000"/>
                  </a:schemeClr>
                </a:solidFill>
              </a:rPr>
              <a:t> </a:t>
            </a:r>
            <a:r>
              <a:rPr lang="en-SG" dirty="0" err="1" smtClean="0">
                <a:solidFill>
                  <a:schemeClr val="accent6">
                    <a:lumMod val="75000"/>
                  </a:schemeClr>
                </a:solidFill>
              </a:rPr>
              <a:t>color</a:t>
            </a:r>
            <a:r>
              <a:rPr lang="en-SG" dirty="0" smtClean="0">
                <a:solidFill>
                  <a:schemeClr val="accent6">
                    <a:lumMod val="75000"/>
                  </a:schemeClr>
                </a:solidFill>
              </a:rPr>
              <a:t>.</a:t>
            </a:r>
            <a:endParaRPr lang="en-SG" dirty="0">
              <a:solidFill>
                <a:schemeClr val="accent6">
                  <a:lumMod val="75000"/>
                </a:schemeClr>
              </a:solidFill>
            </a:endParaRPr>
          </a:p>
        </p:txBody>
      </p:sp>
      <p:sp>
        <p:nvSpPr>
          <p:cNvPr id="12" name="圆角矩形 11"/>
          <p:cNvSpPr/>
          <p:nvPr/>
        </p:nvSpPr>
        <p:spPr>
          <a:xfrm>
            <a:off x="1314450" y="2520202"/>
            <a:ext cx="3516134" cy="803374"/>
          </a:xfrm>
          <a:prstGeom prst="roundRect">
            <a:avLst/>
          </a:prstGeom>
          <a:solidFill>
            <a:srgbClr val="4D74B9"/>
          </a:solidFill>
          <a:ln>
            <a:solidFill>
              <a:srgbClr val="4D74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solidFill>
                  <a:srgbClr val="FFFFFF"/>
                </a:solidFill>
              </a:rPr>
              <a:t>Select me!</a:t>
            </a:r>
            <a:endParaRPr lang="zh-CN" altLang="en-US" sz="4000" dirty="0">
              <a:solidFill>
                <a:srgbClr val="FFFFFF"/>
              </a:solidFill>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1200" y="3620171"/>
            <a:ext cx="419048" cy="428571"/>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9871" y="4527173"/>
            <a:ext cx="419048" cy="428571"/>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4252" y="5056075"/>
            <a:ext cx="419048" cy="428571"/>
          </a:xfrm>
          <a:prstGeom prst="rect">
            <a:avLst/>
          </a:prstGeom>
        </p:spPr>
      </p:pic>
      <p:sp>
        <p:nvSpPr>
          <p:cNvPr id="13" name="[Picture 3]"/>
          <p:cNvSpPr txBox="1"/>
          <p:nvPr/>
        </p:nvSpPr>
        <p:spPr>
          <a:xfrm>
            <a:off x="762000" y="5903892"/>
            <a:ext cx="4953000" cy="800219"/>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a:t>
            </a:r>
            <a:r>
              <a:rPr lang="en-US" b="1" dirty="0">
                <a:solidFill>
                  <a:schemeClr val="accent6">
                    <a:lumMod val="75000"/>
                  </a:schemeClr>
                </a:solidFill>
              </a:rPr>
              <a:t>D</a:t>
            </a:r>
            <a:r>
              <a:rPr lang="en-US" b="1" dirty="0" smtClean="0">
                <a:solidFill>
                  <a:schemeClr val="accent6">
                    <a:lumMod val="75000"/>
                  </a:schemeClr>
                </a:solidFill>
              </a:rPr>
              <a:t>rag</a:t>
            </a:r>
            <a:r>
              <a:rPr lang="en-US" dirty="0" smtClean="0">
                <a:solidFill>
                  <a:schemeClr val="accent6">
                    <a:lumMod val="75000"/>
                  </a:schemeClr>
                </a:solidFill>
              </a:rPr>
              <a:t> the            button  to change the main color of the panel</a:t>
            </a:r>
            <a:r>
              <a:rPr lang="en-SG" dirty="0" smtClean="0">
                <a:solidFill>
                  <a:schemeClr val="accent6">
                    <a:lumMod val="75000"/>
                  </a:schemeClr>
                </a:solidFill>
              </a:rPr>
              <a:t>.</a:t>
            </a:r>
            <a:endParaRPr lang="en-SG" dirty="0">
              <a:solidFill>
                <a:schemeClr val="accent6">
                  <a:lumMod val="75000"/>
                </a:schemeClr>
              </a:solidFill>
            </a:endParaRPr>
          </a:p>
        </p:txBody>
      </p:sp>
      <p:pic>
        <p:nvPicPr>
          <p:cNvPr id="307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27933" y="5903892"/>
            <a:ext cx="48577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reeform 4"/>
          <p:cNvSpPr/>
          <p:nvPr/>
        </p:nvSpPr>
        <p:spPr>
          <a:xfrm>
            <a:off x="2590800" y="1513114"/>
            <a:ext cx="3298371" cy="4506686"/>
          </a:xfrm>
          <a:custGeom>
            <a:avLst/>
            <a:gdLst>
              <a:gd name="connsiteX0" fmla="*/ 0 w 3298371"/>
              <a:gd name="connsiteY0" fmla="*/ 4430486 h 4449153"/>
              <a:gd name="connsiteX1" fmla="*/ 2710543 w 3298371"/>
              <a:gd name="connsiteY1" fmla="*/ 3951515 h 4449153"/>
              <a:gd name="connsiteX2" fmla="*/ 2688771 w 3298371"/>
              <a:gd name="connsiteY2" fmla="*/ 1110343 h 4449153"/>
              <a:gd name="connsiteX3" fmla="*/ 3298371 w 3298371"/>
              <a:gd name="connsiteY3" fmla="*/ 0 h 4449153"/>
            </a:gdLst>
            <a:ahLst/>
            <a:cxnLst>
              <a:cxn ang="0">
                <a:pos x="connsiteX0" y="connsiteY0"/>
              </a:cxn>
              <a:cxn ang="0">
                <a:pos x="connsiteX1" y="connsiteY1"/>
              </a:cxn>
              <a:cxn ang="0">
                <a:pos x="connsiteX2" y="connsiteY2"/>
              </a:cxn>
              <a:cxn ang="0">
                <a:pos x="connsiteX3" y="connsiteY3"/>
              </a:cxn>
            </a:cxnLst>
            <a:rect l="l" t="t" r="r" b="b"/>
            <a:pathLst>
              <a:path w="3298371" h="4449153">
                <a:moveTo>
                  <a:pt x="0" y="4430486"/>
                </a:moveTo>
                <a:cubicBezTo>
                  <a:pt x="1131207" y="4467679"/>
                  <a:pt x="2262415" y="4504872"/>
                  <a:pt x="2710543" y="3951515"/>
                </a:cubicBezTo>
                <a:cubicBezTo>
                  <a:pt x="3158671" y="3398158"/>
                  <a:pt x="2590800" y="1768929"/>
                  <a:pt x="2688771" y="1110343"/>
                </a:cubicBezTo>
                <a:cubicBezTo>
                  <a:pt x="2786742" y="451757"/>
                  <a:pt x="3042556" y="225878"/>
                  <a:pt x="3298371" y="0"/>
                </a:cubicBezTo>
              </a:path>
            </a:pathLst>
          </a:custGeom>
          <a:noFill/>
          <a:ln w="28575">
            <a:solidFill>
              <a:schemeClr val="accent6">
                <a:lumMod val="20000"/>
                <a:lumOff val="8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3168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09600" y="1447800"/>
            <a:ext cx="8001000" cy="3046988"/>
          </a:xfrm>
          <a:prstGeom prst="rect">
            <a:avLst/>
          </a:prstGeom>
          <a:noFill/>
        </p:spPr>
        <p:txBody>
          <a:bodyPr wrap="square" rtlCol="0">
            <a:spAutoFit/>
          </a:bodyPr>
          <a:lstStyle/>
          <a:p>
            <a:pPr algn="ctr"/>
            <a:r>
              <a:rPr lang="en-US" sz="2000" b="1" dirty="0" smtClean="0">
                <a:solidFill>
                  <a:schemeClr val="accent6">
                    <a:lumMod val="75000"/>
                  </a:schemeClr>
                </a:solidFill>
              </a:rPr>
              <a:t>Thanks for taking the quick tutorial.</a:t>
            </a:r>
          </a:p>
          <a:p>
            <a:pPr algn="ctr"/>
            <a:endParaRPr lang="en-US" dirty="0">
              <a:solidFill>
                <a:schemeClr val="accent6">
                  <a:lumMod val="75000"/>
                </a:schemeClr>
              </a:solidFill>
            </a:endParaRPr>
          </a:p>
          <a:p>
            <a:pPr algn="ctr"/>
            <a:r>
              <a:rPr lang="en-US" dirty="0" smtClean="0">
                <a:solidFill>
                  <a:schemeClr val="accent6">
                    <a:lumMod val="75000"/>
                  </a:schemeClr>
                </a:solidFill>
              </a:rPr>
              <a:t>For find more information about these </a:t>
            </a:r>
            <a:r>
              <a:rPr lang="en-US" dirty="0" smtClean="0">
                <a:solidFill>
                  <a:schemeClr val="accent6">
                    <a:lumMod val="75000"/>
                  </a:schemeClr>
                </a:solidFill>
              </a:rPr>
              <a:t>features, </a:t>
            </a:r>
            <a:br>
              <a:rPr lang="en-US" dirty="0" smtClean="0">
                <a:solidFill>
                  <a:schemeClr val="accent6">
                    <a:lumMod val="75000"/>
                  </a:schemeClr>
                </a:solidFill>
              </a:rPr>
            </a:br>
            <a:r>
              <a:rPr lang="en-US" dirty="0" smtClean="0">
                <a:solidFill>
                  <a:schemeClr val="accent6">
                    <a:lumMod val="75000"/>
                  </a:schemeClr>
                </a:solidFill>
              </a:rPr>
              <a:t>visit </a:t>
            </a:r>
            <a:r>
              <a:rPr lang="en-US" dirty="0" smtClean="0">
                <a:solidFill>
                  <a:schemeClr val="accent6">
                    <a:lumMod val="75000"/>
                  </a:schemeClr>
                </a:solidFill>
              </a:rPr>
              <a:t>the </a:t>
            </a:r>
            <a:r>
              <a:rPr lang="en-US" dirty="0" smtClean="0">
                <a:solidFill>
                  <a:schemeClr val="accent6">
                    <a:lumMod val="75000"/>
                  </a:schemeClr>
                </a:solidFill>
                <a:hlinkClick r:id="rId2"/>
              </a:rPr>
              <a:t>documentation on our website</a:t>
            </a:r>
            <a:r>
              <a:rPr lang="en-US" dirty="0" smtClean="0">
                <a:solidFill>
                  <a:schemeClr val="accent6">
                    <a:lumMod val="75000"/>
                  </a:schemeClr>
                </a:solidFill>
              </a:rPr>
              <a:t>.</a:t>
            </a:r>
          </a:p>
          <a:p>
            <a:pPr algn="ctr"/>
            <a:endParaRPr lang="en-US" dirty="0">
              <a:solidFill>
                <a:schemeClr val="accent6">
                  <a:lumMod val="75000"/>
                </a:schemeClr>
              </a:solidFill>
            </a:endParaRPr>
          </a:p>
          <a:p>
            <a:pPr algn="ctr"/>
            <a:r>
              <a:rPr lang="en-US" dirty="0" smtClean="0">
                <a:solidFill>
                  <a:schemeClr val="accent6">
                    <a:lumMod val="75000"/>
                  </a:schemeClr>
                </a:solidFill>
              </a:rPr>
              <a:t>To give feedback or ask a question, </a:t>
            </a: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contact </a:t>
            </a:r>
            <a:r>
              <a:rPr lang="en-US" dirty="0" smtClean="0">
                <a:solidFill>
                  <a:schemeClr val="accent6">
                    <a:lumMod val="75000"/>
                  </a:schemeClr>
                </a:solidFill>
              </a:rPr>
              <a:t>us at </a:t>
            </a:r>
            <a:r>
              <a:rPr lang="en-US" dirty="0" smtClean="0">
                <a:solidFill>
                  <a:schemeClr val="accent6">
                    <a:lumMod val="75000"/>
                  </a:schemeClr>
                </a:solidFill>
                <a:hlinkClick r:id="rId3"/>
              </a:rPr>
              <a:t>pptlabs@comp.nus.edu.sg</a:t>
            </a:r>
            <a:r>
              <a:rPr lang="en-US" dirty="0" smtClean="0">
                <a:solidFill>
                  <a:schemeClr val="accent6">
                    <a:lumMod val="75000"/>
                  </a:schemeClr>
                </a:solidFill>
              </a:rPr>
              <a:t> </a:t>
            </a:r>
          </a:p>
          <a:p>
            <a:pPr algn="ctr"/>
            <a:endParaRPr lang="en-US" dirty="0" smtClean="0">
              <a:solidFill>
                <a:schemeClr val="accent6">
                  <a:lumMod val="75000"/>
                </a:schemeClr>
              </a:solidFill>
            </a:endParaRPr>
          </a:p>
          <a:p>
            <a:pPr algn="ctr"/>
            <a:endParaRPr lang="en-US" dirty="0">
              <a:solidFill>
                <a:schemeClr val="accent6">
                  <a:lumMod val="75000"/>
                </a:schemeClr>
              </a:solidFill>
            </a:endParaRPr>
          </a:p>
          <a:p>
            <a:pPr algn="ctr"/>
            <a:r>
              <a:rPr lang="en-US" sz="2800" b="1" dirty="0" smtClean="0">
                <a:solidFill>
                  <a:srgbClr val="0070C0"/>
                </a:solidFill>
              </a:rPr>
              <a:t>Happy </a:t>
            </a:r>
            <a:r>
              <a:rPr lang="en-US" sz="2800" b="1" dirty="0" err="1" smtClean="0">
                <a:solidFill>
                  <a:srgbClr val="0070C0"/>
                </a:solidFill>
              </a:rPr>
              <a:t>PowerPointing</a:t>
            </a:r>
            <a:r>
              <a:rPr lang="en-US" sz="2800" b="1" dirty="0" smtClean="0">
                <a:solidFill>
                  <a:srgbClr val="0070C0"/>
                </a:solidFill>
              </a:rPr>
              <a:t>!</a:t>
            </a:r>
            <a:endParaRPr lang="en-SG" sz="2800" b="1" dirty="0">
              <a:solidFill>
                <a:srgbClr val="0070C0"/>
              </a:solidFill>
            </a:endParaRPr>
          </a:p>
        </p:txBody>
      </p:sp>
      <p:pic>
        <p:nvPicPr>
          <p:cNvPr id="17"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6468" r="7308" b="29338"/>
          <a:stretch/>
        </p:blipFill>
        <p:spPr bwMode="auto">
          <a:xfrm>
            <a:off x="3491502" y="4953000"/>
            <a:ext cx="2237196" cy="60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37139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name="PPAck201401021130490549">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74665" y="1600200"/>
            <a:ext cx="6994670" cy="4525963"/>
          </a:xfrm>
        </p:spPr>
      </p:pic>
      <p:sp>
        <p:nvSpPr>
          <p:cNvPr id="5" name="TextBox 4"/>
          <p:cNvSpPr txBox="1"/>
          <p:nvPr/>
        </p:nvSpPr>
        <p:spPr>
          <a:xfrm>
            <a:off x="533400" y="479318"/>
            <a:ext cx="8001000" cy="369332"/>
          </a:xfrm>
          <a:prstGeom prst="rect">
            <a:avLst/>
          </a:prstGeom>
          <a:noFill/>
        </p:spPr>
        <p:txBody>
          <a:bodyPr wrap="square" rtlCol="0">
            <a:spAutoFit/>
          </a:bodyPr>
          <a:lstStyle/>
          <a:p>
            <a:r>
              <a:rPr lang="en-US" dirty="0" smtClean="0">
                <a:solidFill>
                  <a:schemeClr val="accent6">
                    <a:lumMod val="75000"/>
                  </a:schemeClr>
                </a:solidFill>
              </a:rPr>
              <a:t>This slide is added by </a:t>
            </a:r>
            <a:r>
              <a:rPr lang="en-US" dirty="0" err="1" smtClean="0">
                <a:solidFill>
                  <a:schemeClr val="accent6">
                    <a:lumMod val="75000"/>
                  </a:schemeClr>
                </a:solidFill>
              </a:rPr>
              <a:t>PowerPointLabs</a:t>
            </a:r>
            <a:r>
              <a:rPr lang="en-US" dirty="0" smtClean="0">
                <a:solidFill>
                  <a:schemeClr val="accent6">
                    <a:lumMod val="75000"/>
                  </a:schemeClr>
                </a:solidFill>
              </a:rPr>
              <a:t>. It will not show up during the presentation. </a:t>
            </a:r>
            <a:endParaRPr lang="en-SG" dirty="0">
              <a:solidFill>
                <a:schemeClr val="accent6">
                  <a:lumMod val="75000"/>
                </a:schemeClr>
              </a:solidFill>
            </a:endParaRPr>
          </a:p>
        </p:txBody>
      </p:sp>
    </p:spTree>
    <p:extLst>
      <p:ext uri="{BB962C8B-B14F-4D97-AF65-F5344CB8AC3E}">
        <p14:creationId xmlns:p14="http://schemas.microsoft.com/office/powerpoint/2010/main" val="4191855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2362199"/>
            <a:ext cx="7848600" cy="1754326"/>
          </a:xfrm>
          <a:prstGeom prst="rect">
            <a:avLst/>
          </a:prstGeom>
          <a:noFill/>
        </p:spPr>
        <p:txBody>
          <a:bodyPr wrap="square" rtlCol="0">
            <a:spAutoFit/>
          </a:bodyPr>
          <a:lstStyle/>
          <a:p>
            <a:r>
              <a:rPr lang="en-US" dirty="0" smtClean="0">
                <a:solidFill>
                  <a:schemeClr val="accent6">
                    <a:lumMod val="75000"/>
                  </a:schemeClr>
                </a:solidFill>
              </a:rPr>
              <a:t>Some buttons may appear to be disabled like this:</a:t>
            </a:r>
          </a:p>
          <a:p>
            <a:endParaRPr lang="en-US" dirty="0">
              <a:solidFill>
                <a:schemeClr val="accent6">
                  <a:lumMod val="75000"/>
                </a:schemeClr>
              </a:solidFill>
            </a:endParaRPr>
          </a:p>
          <a:p>
            <a:endParaRPr lang="en-US" dirty="0" smtClean="0">
              <a:solidFill>
                <a:schemeClr val="accent6">
                  <a:lumMod val="75000"/>
                </a:schemeClr>
              </a:solidFill>
            </a:endParaRPr>
          </a:p>
          <a:p>
            <a:endParaRPr lang="en-US" dirty="0" smtClean="0">
              <a:solidFill>
                <a:schemeClr val="accent6">
                  <a:lumMod val="75000"/>
                </a:schemeClr>
              </a:solidFill>
            </a:endParaRPr>
          </a:p>
          <a:p>
            <a:r>
              <a:rPr lang="en-US" dirty="0" smtClean="0">
                <a:solidFill>
                  <a:schemeClr val="accent6">
                    <a:lumMod val="75000"/>
                  </a:schemeClr>
                </a:solidFill>
              </a:rPr>
              <a:t>You can move the mouse pointer onto the gray buttons and follow the instructions given in their tooltips to activate the features</a:t>
            </a:r>
            <a:r>
              <a:rPr lang="en-US" dirty="0">
                <a:solidFill>
                  <a:schemeClr val="accent6">
                    <a:lumMod val="75000"/>
                  </a:schemeClr>
                </a:solidFill>
              </a:rPr>
              <a:t>.</a:t>
            </a:r>
            <a:endParaRPr lang="en-US" dirty="0" smtClean="0">
              <a:solidFill>
                <a:schemeClr val="accent6">
                  <a:lumMod val="75000"/>
                </a:schemeClr>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1830525"/>
            <a:ext cx="2458065" cy="1143000"/>
          </a:xfrm>
          <a:prstGeom prst="rect">
            <a:avLst/>
          </a:prstGeom>
        </p:spPr>
      </p:pic>
    </p:spTree>
    <p:extLst>
      <p:ext uri="{BB962C8B-B14F-4D97-AF65-F5344CB8AC3E}">
        <p14:creationId xmlns:p14="http://schemas.microsoft.com/office/powerpoint/2010/main" val="2165000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5471308" cy="369332"/>
          </a:xfrm>
          <a:prstGeom prst="rect">
            <a:avLst/>
          </a:prstGeom>
          <a:noFill/>
        </p:spPr>
        <p:txBody>
          <a:bodyPr wrap="square" rtlCol="0">
            <a:spAutoFit/>
          </a:bodyPr>
          <a:lstStyle/>
          <a:p>
            <a:r>
              <a:rPr lang="en-US" dirty="0" smtClean="0">
                <a:solidFill>
                  <a:schemeClr val="accent6">
                    <a:lumMod val="75000"/>
                  </a:schemeClr>
                </a:solidFill>
              </a:rPr>
              <a:t>First up, let’s try the </a:t>
            </a:r>
            <a:r>
              <a:rPr lang="en-US" b="1" dirty="0" smtClean="0">
                <a:solidFill>
                  <a:schemeClr val="accent6">
                    <a:lumMod val="75000"/>
                  </a:schemeClr>
                </a:solidFill>
              </a:rPr>
              <a:t>Highlight bullet points</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9" name="Group 8"/>
          <p:cNvGrpSpPr/>
          <p:nvPr/>
        </p:nvGrpSpPr>
        <p:grpSpPr>
          <a:xfrm>
            <a:off x="2209800" y="3048000"/>
            <a:ext cx="838200" cy="838200"/>
            <a:chOff x="3200400" y="2361045"/>
            <a:chExt cx="838200" cy="838200"/>
          </a:xfrm>
        </p:grpSpPr>
        <p:grpSp>
          <p:nvGrpSpPr>
            <p:cNvPr id="10" name="Group 9"/>
            <p:cNvGrpSpPr/>
            <p:nvPr/>
          </p:nvGrpSpPr>
          <p:grpSpPr>
            <a:xfrm>
              <a:off x="3247174" y="2432490"/>
              <a:ext cx="741789" cy="559065"/>
              <a:chOff x="3247174" y="2432490"/>
              <a:chExt cx="741789" cy="559065"/>
            </a:xfrm>
          </p:grpSpPr>
          <p:sp>
            <p:nvSpPr>
              <p:cNvPr id="12" name="Rectangle 11"/>
              <p:cNvSpPr/>
              <p:nvPr/>
            </p:nvSpPr>
            <p:spPr>
              <a:xfrm>
                <a:off x="3247174" y="2432490"/>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3370502" y="2506571"/>
                <a:ext cx="522207" cy="77867"/>
                <a:chOff x="3370502" y="2487523"/>
                <a:chExt cx="522207" cy="77867"/>
              </a:xfrm>
            </p:grpSpPr>
            <p:sp>
              <p:nvSpPr>
                <p:cNvPr id="20" name="Rounded Rectangle 19"/>
                <p:cNvSpPr/>
                <p:nvPr/>
              </p:nvSpPr>
              <p:spPr>
                <a:xfrm>
                  <a:off x="3483859" y="2487523"/>
                  <a:ext cx="408850"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3370502" y="2487523"/>
                  <a:ext cx="51086"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3373711" y="2675643"/>
                <a:ext cx="522207" cy="87744"/>
                <a:chOff x="3373711" y="2739996"/>
                <a:chExt cx="522207" cy="87744"/>
              </a:xfrm>
            </p:grpSpPr>
            <p:sp>
              <p:nvSpPr>
                <p:cNvPr id="18" name="Rounded Rectangle 17"/>
                <p:cNvSpPr/>
                <p:nvPr/>
              </p:nvSpPr>
              <p:spPr>
                <a:xfrm>
                  <a:off x="3487068" y="2739996"/>
                  <a:ext cx="408850" cy="877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3373711" y="2739996"/>
                  <a:ext cx="51086" cy="877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3373366" y="2854593"/>
                <a:ext cx="522207" cy="77867"/>
                <a:chOff x="3373366" y="2873641"/>
                <a:chExt cx="522207" cy="77867"/>
              </a:xfrm>
            </p:grpSpPr>
            <p:sp>
              <p:nvSpPr>
                <p:cNvPr id="16" name="Rounded Rectangle 15"/>
                <p:cNvSpPr/>
                <p:nvPr/>
              </p:nvSpPr>
              <p:spPr>
                <a:xfrm>
                  <a:off x="3486723" y="2873641"/>
                  <a:ext cx="408850"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3373366" y="2873641"/>
                  <a:ext cx="51086"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1" name="Rectangle 10"/>
            <p:cNvSpPr/>
            <p:nvPr/>
          </p:nvSpPr>
          <p:spPr>
            <a:xfrm>
              <a:off x="3200400"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2" name="Group 21"/>
          <p:cNvGrpSpPr/>
          <p:nvPr/>
        </p:nvGrpSpPr>
        <p:grpSpPr>
          <a:xfrm>
            <a:off x="1219200" y="3048000"/>
            <a:ext cx="838200" cy="838200"/>
            <a:chOff x="3187290" y="1107035"/>
            <a:chExt cx="838200" cy="838200"/>
          </a:xfrm>
        </p:grpSpPr>
        <p:sp>
          <p:nvSpPr>
            <p:cNvPr id="23" name="Rectangle 22"/>
            <p:cNvSpPr/>
            <p:nvPr/>
          </p:nvSpPr>
          <p:spPr>
            <a:xfrm>
              <a:off x="3187290" y="110703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4" name="Group 23"/>
            <p:cNvGrpSpPr/>
            <p:nvPr/>
          </p:nvGrpSpPr>
          <p:grpSpPr>
            <a:xfrm>
              <a:off x="3234064" y="1178480"/>
              <a:ext cx="741789" cy="559065"/>
              <a:chOff x="3234064" y="1178480"/>
              <a:chExt cx="741789" cy="559065"/>
            </a:xfrm>
          </p:grpSpPr>
          <p:sp>
            <p:nvSpPr>
              <p:cNvPr id="25" name="Rectangle 24"/>
              <p:cNvSpPr/>
              <p:nvPr/>
            </p:nvSpPr>
            <p:spPr>
              <a:xfrm>
                <a:off x="3234064" y="1178480"/>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3357392" y="1259318"/>
                <a:ext cx="522207" cy="64353"/>
                <a:chOff x="3370502" y="2494280"/>
                <a:chExt cx="522207" cy="64353"/>
              </a:xfrm>
            </p:grpSpPr>
            <p:sp>
              <p:nvSpPr>
                <p:cNvPr id="34" name="Rounded Rectangle 33"/>
                <p:cNvSpPr/>
                <p:nvPr/>
              </p:nvSpPr>
              <p:spPr>
                <a:xfrm>
                  <a:off x="3483859" y="2494280"/>
                  <a:ext cx="408850"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370502" y="2494280"/>
                  <a:ext cx="51086"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3360256" y="1607340"/>
                <a:ext cx="522207" cy="64353"/>
                <a:chOff x="3373366" y="2880398"/>
                <a:chExt cx="522207" cy="64353"/>
              </a:xfrm>
            </p:grpSpPr>
            <p:sp>
              <p:nvSpPr>
                <p:cNvPr id="32" name="Rounded Rectangle 31"/>
                <p:cNvSpPr/>
                <p:nvPr/>
              </p:nvSpPr>
              <p:spPr>
                <a:xfrm>
                  <a:off x="3486723" y="2880398"/>
                  <a:ext cx="408850"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3373366" y="2880398"/>
                  <a:ext cx="51086"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p:cNvSpPr/>
              <p:nvPr/>
            </p:nvSpPr>
            <p:spPr>
              <a:xfrm>
                <a:off x="3234064" y="1385222"/>
                <a:ext cx="741789" cy="15281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9" name="Group 28"/>
              <p:cNvGrpSpPr/>
              <p:nvPr/>
            </p:nvGrpSpPr>
            <p:grpSpPr>
              <a:xfrm>
                <a:off x="3360601" y="1433329"/>
                <a:ext cx="522207" cy="64353"/>
                <a:chOff x="3373711" y="2751692"/>
                <a:chExt cx="522207" cy="64353"/>
              </a:xfrm>
              <a:solidFill>
                <a:schemeClr val="bg1"/>
              </a:solidFill>
            </p:grpSpPr>
            <p:sp>
              <p:nvSpPr>
                <p:cNvPr id="30" name="Rounded Rectangle 29"/>
                <p:cNvSpPr/>
                <p:nvPr/>
              </p:nvSpPr>
              <p:spPr>
                <a:xfrm>
                  <a:off x="3487068" y="2751692"/>
                  <a:ext cx="408850" cy="6435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373711" y="2751692"/>
                  <a:ext cx="51086" cy="6435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2842221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PTLabsHighlightBulletsSlide201404021559127370">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0"/>
            <a:ext cx="7848600" cy="2849563"/>
          </a:xfrm>
        </p:spPr>
        <p:txBody>
          <a:bodyPr/>
          <a:lstStyle/>
          <a:p>
            <a:r>
              <a:rPr lang="en-US" dirty="0" smtClean="0"/>
              <a:t>A bullet point</a:t>
            </a:r>
          </a:p>
          <a:p>
            <a:r>
              <a:rPr lang="en-US" dirty="0" smtClean="0"/>
              <a:t>Another bullet point</a:t>
            </a:r>
          </a:p>
          <a:p>
            <a:pPr lvl="1"/>
            <a:r>
              <a:rPr lang="en-US" dirty="0" smtClean="0"/>
              <a:t>A sub-bullet point</a:t>
            </a:r>
          </a:p>
          <a:p>
            <a:pPr lvl="2"/>
            <a:r>
              <a:rPr lang="en-US" dirty="0" smtClean="0"/>
              <a:t>A third-level bullet point</a:t>
            </a:r>
          </a:p>
          <a:p>
            <a:r>
              <a:rPr lang="en-US" dirty="0" smtClean="0"/>
              <a:t>One more bullet point</a:t>
            </a:r>
          </a:p>
          <a:p>
            <a:endParaRPr lang="en-SG" dirty="0"/>
          </a:p>
        </p:txBody>
      </p:sp>
      <p:sp>
        <p:nvSpPr>
          <p:cNvPr id="4" name="Rectangle 3"/>
          <p:cNvSpPr/>
          <p:nvPr/>
        </p:nvSpPr>
        <p:spPr>
          <a:xfrm>
            <a:off x="674703" y="228600"/>
            <a:ext cx="7859697" cy="584775"/>
          </a:xfrm>
          <a:prstGeom prst="rect">
            <a:avLst/>
          </a:prstGeom>
        </p:spPr>
        <p:txBody>
          <a:bodyPr wrap="square">
            <a:spAutoFit/>
          </a:bodyPr>
          <a:lstStyle/>
          <a:p>
            <a:pPr lvl="0"/>
            <a:r>
              <a:rPr lang="en-US" sz="3200" b="1" dirty="0" smtClean="0">
                <a:solidFill>
                  <a:schemeClr val="accent6">
                    <a:lumMod val="75000"/>
                  </a:schemeClr>
                </a:solidFill>
              </a:rPr>
              <a:t>1.</a:t>
            </a:r>
            <a:r>
              <a:rPr lang="en-US" dirty="0" smtClean="0">
                <a:solidFill>
                  <a:schemeClr val="accent6">
                    <a:lumMod val="75000"/>
                  </a:schemeClr>
                </a:solidFill>
              </a:rPr>
              <a:t> While this slide is selected, click the               button in the                        ribbon</a:t>
            </a:r>
            <a:endParaRPr lang="en-SG" dirty="0">
              <a:solidFill>
                <a:schemeClr val="accent6">
                  <a:lumMod val="75000"/>
                </a:schemeClr>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5640" y="457200"/>
            <a:ext cx="11430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52590"/>
          <a:stretch/>
        </p:blipFill>
        <p:spPr bwMode="auto">
          <a:xfrm>
            <a:off x="4495800" y="304800"/>
            <a:ext cx="661988" cy="76362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0" name="Rectangle 9"/>
          <p:cNvSpPr/>
          <p:nvPr/>
        </p:nvSpPr>
        <p:spPr>
          <a:xfrm>
            <a:off x="674703" y="4648200"/>
            <a:ext cx="7859697" cy="861774"/>
          </a:xfrm>
          <a:prstGeom prst="rect">
            <a:avLst/>
          </a:prstGeom>
        </p:spPr>
        <p:txBody>
          <a:bodyPr wrap="square">
            <a:spAutoFit/>
          </a:bodyPr>
          <a:lstStyle/>
          <a:p>
            <a:pPr lvl="0"/>
            <a:r>
              <a:rPr lang="en-US" sz="3200" b="1" dirty="0" smtClean="0">
                <a:solidFill>
                  <a:schemeClr val="accent6">
                    <a:lumMod val="75000"/>
                  </a:schemeClr>
                </a:solidFill>
              </a:rPr>
              <a:t>2.</a:t>
            </a:r>
            <a:r>
              <a:rPr lang="en-US" dirty="0">
                <a:solidFill>
                  <a:schemeClr val="accent6">
                    <a:lumMod val="75000"/>
                  </a:schemeClr>
                </a:solidFill>
              </a:rPr>
              <a:t> ‘Play’ </a:t>
            </a:r>
            <a:r>
              <a:rPr lang="en-US" dirty="0" smtClean="0">
                <a:solidFill>
                  <a:schemeClr val="accent6">
                    <a:lumMod val="75000"/>
                  </a:schemeClr>
                </a:solidFill>
              </a:rPr>
              <a:t>this slide as a </a:t>
            </a:r>
            <a:r>
              <a:rPr lang="en-US" dirty="0">
                <a:solidFill>
                  <a:schemeClr val="accent6">
                    <a:lumMod val="75000"/>
                  </a:schemeClr>
                </a:solidFill>
              </a:rPr>
              <a:t>slide show </a:t>
            </a:r>
            <a:r>
              <a:rPr lang="en-US" dirty="0" smtClean="0">
                <a:solidFill>
                  <a:schemeClr val="accent6">
                    <a:lumMod val="75000"/>
                  </a:schemeClr>
                </a:solidFill>
              </a:rPr>
              <a:t>(click       icon or press Shift+F5) to see how each bullet point is highlighted one at a time.  </a:t>
            </a:r>
            <a:endParaRPr lang="en-SG" dirty="0">
              <a:solidFill>
                <a:schemeClr val="accent6">
                  <a:lumMod val="75000"/>
                </a:schemeClr>
              </a:solidFill>
            </a:endParaRPr>
          </a:p>
        </p:txBody>
      </p:sp>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1994" y="4865246"/>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744545" y="5663250"/>
            <a:ext cx="7859697" cy="861774"/>
          </a:xfrm>
          <a:prstGeom prst="rect">
            <a:avLst/>
          </a:prstGeom>
        </p:spPr>
        <p:txBody>
          <a:bodyPr wrap="square">
            <a:spAutoFit/>
          </a:bodyPr>
          <a:lstStyle/>
          <a:p>
            <a:pPr lvl="0"/>
            <a:r>
              <a:rPr lang="en-US" sz="3200" b="1" dirty="0" smtClean="0">
                <a:solidFill>
                  <a:schemeClr val="accent6">
                    <a:lumMod val="75000"/>
                  </a:schemeClr>
                </a:solidFill>
              </a:rPr>
              <a:t>3.</a:t>
            </a:r>
            <a:r>
              <a:rPr lang="en-US" dirty="0" smtClean="0">
                <a:solidFill>
                  <a:schemeClr val="accent6">
                    <a:lumMod val="75000"/>
                  </a:schemeClr>
                </a:solidFill>
              </a:rPr>
              <a:t> After that, go back to the edit mode (press ESC key) and move to the next slide.  </a:t>
            </a:r>
            <a:endParaRPr lang="en-SG" dirty="0">
              <a:solidFill>
                <a:schemeClr val="accent6">
                  <a:lumMod val="75000"/>
                </a:schemeClr>
              </a:solidFill>
            </a:endParaRPr>
          </a:p>
        </p:txBody>
      </p:sp>
    </p:spTree>
    <p:extLst>
      <p:ext uri="{BB962C8B-B14F-4D97-AF65-F5344CB8AC3E}">
        <p14:creationId xmlns:p14="http://schemas.microsoft.com/office/powerpoint/2010/main" val="7960351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0"/>
            <a:ext cx="7848600" cy="2849563"/>
          </a:xfrm>
        </p:spPr>
        <p:txBody>
          <a:bodyPr/>
          <a:lstStyle/>
          <a:p>
            <a:r>
              <a:rPr lang="en-US" dirty="0" smtClean="0">
                <a:solidFill>
                  <a:srgbClr val="0070C0"/>
                </a:solidFill>
              </a:rPr>
              <a:t>A bullet point</a:t>
            </a:r>
          </a:p>
          <a:p>
            <a:r>
              <a:rPr lang="en-US" dirty="0" smtClean="0">
                <a:solidFill>
                  <a:srgbClr val="0070C0"/>
                </a:solidFill>
              </a:rPr>
              <a:t>Another bullet point</a:t>
            </a:r>
          </a:p>
          <a:p>
            <a:pPr lvl="1"/>
            <a:r>
              <a:rPr lang="en-US" dirty="0" smtClean="0">
                <a:solidFill>
                  <a:srgbClr val="0070C0"/>
                </a:solidFill>
              </a:rPr>
              <a:t>A sub-bullet point</a:t>
            </a:r>
          </a:p>
          <a:p>
            <a:pPr lvl="2"/>
            <a:r>
              <a:rPr lang="en-US" dirty="0" smtClean="0">
                <a:solidFill>
                  <a:srgbClr val="0070C0"/>
                </a:solidFill>
              </a:rPr>
              <a:t>A third-level bullet point</a:t>
            </a:r>
          </a:p>
          <a:p>
            <a:r>
              <a:rPr lang="en-US" dirty="0" smtClean="0">
                <a:solidFill>
                  <a:srgbClr val="0070C0"/>
                </a:solidFill>
              </a:rPr>
              <a:t>One more bullet point</a:t>
            </a:r>
          </a:p>
          <a:p>
            <a:endParaRPr lang="en-SG" dirty="0"/>
          </a:p>
        </p:txBody>
      </p:sp>
      <p:sp>
        <p:nvSpPr>
          <p:cNvPr id="4" name="Rectangle 3"/>
          <p:cNvSpPr/>
          <p:nvPr/>
        </p:nvSpPr>
        <p:spPr>
          <a:xfrm>
            <a:off x="674703" y="228600"/>
            <a:ext cx="7859697" cy="584775"/>
          </a:xfrm>
          <a:prstGeom prst="rect">
            <a:avLst/>
          </a:prstGeom>
        </p:spPr>
        <p:txBody>
          <a:bodyPr wrap="square">
            <a:spAutoFit/>
          </a:bodyPr>
          <a:lstStyle/>
          <a:p>
            <a:pPr lvl="0"/>
            <a:r>
              <a:rPr lang="en-US" sz="3200" b="1" dirty="0" smtClean="0">
                <a:solidFill>
                  <a:schemeClr val="accent6">
                    <a:lumMod val="75000"/>
                  </a:schemeClr>
                </a:solidFill>
              </a:rPr>
              <a:t>4.</a:t>
            </a:r>
            <a:r>
              <a:rPr lang="en-US" dirty="0" smtClean="0">
                <a:solidFill>
                  <a:schemeClr val="accent6">
                    <a:lumMod val="75000"/>
                  </a:schemeClr>
                </a:solidFill>
              </a:rPr>
              <a:t> While this slide is selected, click the                 button instead.</a:t>
            </a:r>
            <a:endParaRPr lang="en-SG" dirty="0">
              <a:solidFill>
                <a:schemeClr val="accent6">
                  <a:lumMod val="75000"/>
                </a:schemeClr>
              </a:solidFill>
            </a:endParaRP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4471" r="492"/>
          <a:stretch/>
        </p:blipFill>
        <p:spPr bwMode="auto">
          <a:xfrm>
            <a:off x="4489315" y="285345"/>
            <a:ext cx="768485" cy="76362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0" name="Rectangle 9"/>
          <p:cNvSpPr/>
          <p:nvPr/>
        </p:nvSpPr>
        <p:spPr>
          <a:xfrm>
            <a:off x="674703" y="4800600"/>
            <a:ext cx="7859697" cy="861774"/>
          </a:xfrm>
          <a:prstGeom prst="rect">
            <a:avLst/>
          </a:prstGeom>
        </p:spPr>
        <p:txBody>
          <a:bodyPr wrap="square">
            <a:spAutoFit/>
          </a:bodyPr>
          <a:lstStyle/>
          <a:p>
            <a:pPr lvl="0"/>
            <a:r>
              <a:rPr lang="en-US" sz="3200" b="1" dirty="0" smtClean="0">
                <a:solidFill>
                  <a:schemeClr val="accent6">
                    <a:lumMod val="75000"/>
                  </a:schemeClr>
                </a:solidFill>
              </a:rPr>
              <a:t>5.</a:t>
            </a:r>
            <a:r>
              <a:rPr lang="en-US" dirty="0" smtClean="0">
                <a:solidFill>
                  <a:schemeClr val="accent6">
                    <a:lumMod val="75000"/>
                  </a:schemeClr>
                </a:solidFill>
              </a:rPr>
              <a:t> </a:t>
            </a:r>
            <a:r>
              <a:rPr lang="en-US" dirty="0">
                <a:solidFill>
                  <a:schemeClr val="accent6">
                    <a:lumMod val="75000"/>
                  </a:schemeClr>
                </a:solidFill>
              </a:rPr>
              <a:t>‘Play’ </a:t>
            </a:r>
            <a:r>
              <a:rPr lang="en-US" dirty="0" smtClean="0">
                <a:solidFill>
                  <a:schemeClr val="accent6">
                    <a:lumMod val="75000"/>
                  </a:schemeClr>
                </a:solidFill>
              </a:rPr>
              <a:t>this slide as a </a:t>
            </a:r>
            <a:r>
              <a:rPr lang="en-US" dirty="0">
                <a:solidFill>
                  <a:schemeClr val="accent6">
                    <a:lumMod val="75000"/>
                  </a:schemeClr>
                </a:solidFill>
              </a:rPr>
              <a:t>slide show </a:t>
            </a:r>
            <a:r>
              <a:rPr lang="en-US" dirty="0" smtClean="0">
                <a:solidFill>
                  <a:schemeClr val="accent6">
                    <a:lumMod val="75000"/>
                  </a:schemeClr>
                </a:solidFill>
              </a:rPr>
              <a:t>(         or Shift+F5) to see how the background of each bullet point is highlighted one at a time. </a:t>
            </a:r>
            <a:endParaRPr lang="en-SG" dirty="0">
              <a:solidFill>
                <a:schemeClr val="accent6">
                  <a:lumMod val="75000"/>
                </a:schemeClr>
              </a:solidFill>
            </a:endParaRPr>
          </a:p>
        </p:txBody>
      </p:sp>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722" y="5017646"/>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13"/>
          <p:cNvSpPr/>
          <p:nvPr/>
        </p:nvSpPr>
        <p:spPr>
          <a:xfrm>
            <a:off x="674703" y="5669735"/>
            <a:ext cx="7859697" cy="861774"/>
          </a:xfrm>
          <a:prstGeom prst="rect">
            <a:avLst/>
          </a:prstGeom>
        </p:spPr>
        <p:txBody>
          <a:bodyPr wrap="square">
            <a:spAutoFit/>
          </a:bodyPr>
          <a:lstStyle/>
          <a:p>
            <a:pPr lvl="0"/>
            <a:r>
              <a:rPr lang="en-US" sz="3200" b="1" dirty="0" smtClean="0">
                <a:solidFill>
                  <a:schemeClr val="accent6">
                    <a:lumMod val="75000"/>
                  </a:schemeClr>
                </a:solidFill>
              </a:rPr>
              <a:t>6.</a:t>
            </a:r>
            <a:r>
              <a:rPr lang="en-US" dirty="0" smtClean="0">
                <a:solidFill>
                  <a:schemeClr val="accent6">
                    <a:lumMod val="75000"/>
                  </a:schemeClr>
                </a:solidFill>
              </a:rPr>
              <a:t> More ways of using this feature can be found in our web site </a:t>
            </a:r>
            <a:r>
              <a:rPr lang="en-US" dirty="0" smtClean="0">
                <a:solidFill>
                  <a:schemeClr val="accent6">
                    <a:lumMod val="75000"/>
                  </a:schemeClr>
                </a:solidFill>
                <a:hlinkClick r:id="rId4"/>
              </a:rPr>
              <a:t>http://PowerPointLabs.info/docs.html</a:t>
            </a:r>
            <a:r>
              <a:rPr lang="en-US" dirty="0" smtClean="0">
                <a:solidFill>
                  <a:schemeClr val="accent6">
                    <a:lumMod val="75000"/>
                  </a:schemeClr>
                </a:solidFill>
              </a:rPr>
              <a:t>  </a:t>
            </a:r>
            <a:endParaRPr lang="en-SG" dirty="0">
              <a:solidFill>
                <a:schemeClr val="accent6">
                  <a:lumMod val="75000"/>
                </a:schemeClr>
              </a:solidFill>
            </a:endParaRPr>
          </a:p>
        </p:txBody>
      </p:sp>
    </p:spTree>
    <p:extLst>
      <p:ext uri="{BB962C8B-B14F-4D97-AF65-F5344CB8AC3E}">
        <p14:creationId xmlns:p14="http://schemas.microsoft.com/office/powerpoint/2010/main" val="2166878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36425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Spotlight</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5" name="Group 4"/>
          <p:cNvGrpSpPr/>
          <p:nvPr/>
        </p:nvGrpSpPr>
        <p:grpSpPr>
          <a:xfrm>
            <a:off x="2295827" y="2961439"/>
            <a:ext cx="838200" cy="838200"/>
            <a:chOff x="2150418" y="2361045"/>
            <a:chExt cx="838200" cy="838200"/>
          </a:xfrm>
        </p:grpSpPr>
        <p:sp>
          <p:nvSpPr>
            <p:cNvPr id="6" name="Rectangle 5"/>
            <p:cNvSpPr/>
            <p:nvPr/>
          </p:nvSpPr>
          <p:spPr>
            <a:xfrm>
              <a:off x="2228551" y="2432718"/>
              <a:ext cx="587583" cy="541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4"/>
            <p:cNvSpPr/>
            <p:nvPr/>
          </p:nvSpPr>
          <p:spPr>
            <a:xfrm>
              <a:off x="2325531" y="2515843"/>
              <a:ext cx="571012" cy="541382"/>
            </a:xfrm>
            <a:custGeom>
              <a:avLst/>
              <a:gdLst/>
              <a:ahLst/>
              <a:cxnLst/>
              <a:rect l="l" t="t" r="r" b="b"/>
              <a:pathLst>
                <a:path w="716030" h="678875">
                  <a:moveTo>
                    <a:pt x="332954" y="123435"/>
                  </a:moveTo>
                  <a:cubicBezTo>
                    <a:pt x="241011" y="123435"/>
                    <a:pt x="166477" y="199421"/>
                    <a:pt x="166477" y="293154"/>
                  </a:cubicBezTo>
                  <a:cubicBezTo>
                    <a:pt x="166477" y="386887"/>
                    <a:pt x="241011" y="462873"/>
                    <a:pt x="332954" y="462873"/>
                  </a:cubicBezTo>
                  <a:cubicBezTo>
                    <a:pt x="424896" y="462873"/>
                    <a:pt x="499431" y="386887"/>
                    <a:pt x="499431" y="293154"/>
                  </a:cubicBezTo>
                  <a:cubicBezTo>
                    <a:pt x="499431" y="199421"/>
                    <a:pt x="424896" y="123435"/>
                    <a:pt x="332954" y="123435"/>
                  </a:cubicBezTo>
                  <a:close/>
                  <a:moveTo>
                    <a:pt x="0" y="0"/>
                  </a:moveTo>
                  <a:lnTo>
                    <a:pt x="716030" y="0"/>
                  </a:lnTo>
                  <a:lnTo>
                    <a:pt x="716030" y="678875"/>
                  </a:lnTo>
                  <a:lnTo>
                    <a:pt x="0" y="678875"/>
                  </a:lnTo>
                  <a:close/>
                </a:path>
              </a:pathLst>
            </a:custGeom>
            <a:solidFill>
              <a:srgbClr val="0070C0">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50418"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2482399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657600" y="433151"/>
            <a:ext cx="5268897" cy="861774"/>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the shape is selected, </a:t>
            </a:r>
            <a:br>
              <a:rPr lang="en-US" dirty="0" smtClean="0">
                <a:solidFill>
                  <a:schemeClr val="accent6">
                    <a:lumMod val="75000"/>
                  </a:schemeClr>
                </a:solidFill>
              </a:rPr>
            </a:br>
            <a:r>
              <a:rPr lang="en-US" dirty="0" smtClean="0">
                <a:solidFill>
                  <a:schemeClr val="accent6">
                    <a:lumMod val="75000"/>
                  </a:schemeClr>
                </a:solidFill>
              </a:rPr>
              <a:t>click the              button in the                        ribbon</a:t>
            </a:r>
            <a:endParaRPr lang="en-SG" dirty="0">
              <a:solidFill>
                <a:schemeClr val="accent6">
                  <a:lumMod val="75000"/>
                </a:schemeClr>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9117" y="946162"/>
            <a:ext cx="542925" cy="66675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 name="phase A"/>
          <p:cNvSpPr/>
          <p:nvPr/>
        </p:nvSpPr>
        <p:spPr>
          <a:xfrm>
            <a:off x="1971397" y="4251543"/>
            <a:ext cx="4136108" cy="1129388"/>
          </a:xfrm>
          <a:prstGeom prst="rect">
            <a:avLst/>
          </a:prstGeom>
          <a:solidFill>
            <a:schemeClr val="bg1">
              <a:lumMod val="75000"/>
            </a:schemeClr>
          </a:solidFill>
          <a:ln>
            <a:solidFill>
              <a:schemeClr val="bg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lIns="36576" tIns="18288" rIns="36576" bIns="18288" rtlCol="0" anchor="ctr"/>
          <a:lstStyle/>
          <a:p>
            <a:pPr algn="ctr"/>
            <a:endParaRPr lang="en-SG" sz="2000" b="1" dirty="0">
              <a:solidFill>
                <a:schemeClr val="bg1">
                  <a:lumMod val="75000"/>
                </a:schemeClr>
              </a:solidFill>
            </a:endParaRPr>
          </a:p>
        </p:txBody>
      </p:sp>
      <p:sp>
        <p:nvSpPr>
          <p:cNvPr id="5" name="spotlight"/>
          <p:cNvSpPr/>
          <p:nvPr/>
        </p:nvSpPr>
        <p:spPr>
          <a:xfrm>
            <a:off x="4721683" y="4398701"/>
            <a:ext cx="1318607" cy="860486"/>
          </a:xfrm>
          <a:custGeom>
            <a:avLst/>
            <a:gdLst/>
            <a:ahLst/>
            <a:cxnLst/>
            <a:rect l="l" t="t" r="r" b="b"/>
            <a:pathLst>
              <a:path w="2181497" h="1219200">
                <a:moveTo>
                  <a:pt x="0" y="0"/>
                </a:moveTo>
                <a:lnTo>
                  <a:pt x="2181497" y="0"/>
                </a:lnTo>
                <a:lnTo>
                  <a:pt x="2181497"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    Step 3</a:t>
            </a:r>
            <a:endParaRPr lang="en-SG" sz="2000" b="1" dirty="0">
              <a:solidFill>
                <a:schemeClr val="bg1">
                  <a:lumMod val="75000"/>
                </a:schemeClr>
              </a:solidFill>
            </a:endParaRPr>
          </a:p>
        </p:txBody>
      </p:sp>
      <p:sp>
        <p:nvSpPr>
          <p:cNvPr id="6" name="Freeform 5"/>
          <p:cNvSpPr/>
          <p:nvPr/>
        </p:nvSpPr>
        <p:spPr>
          <a:xfrm>
            <a:off x="1992527" y="3177731"/>
            <a:ext cx="4047763" cy="1022124"/>
          </a:xfrm>
          <a:custGeom>
            <a:avLst/>
            <a:gdLst>
              <a:gd name="connsiteX0" fmla="*/ 2331218 w 6863024"/>
              <a:gd name="connsiteY0" fmla="*/ 0 h 904352"/>
              <a:gd name="connsiteX1" fmla="*/ 4521758 w 6863024"/>
              <a:gd name="connsiteY1" fmla="*/ 0 h 904352"/>
              <a:gd name="connsiteX2" fmla="*/ 6863024 w 6863024"/>
              <a:gd name="connsiteY2" fmla="*/ 904352 h 904352"/>
              <a:gd name="connsiteX3" fmla="*/ 0 w 6863024"/>
              <a:gd name="connsiteY3" fmla="*/ 904352 h 904352"/>
              <a:gd name="connsiteX4" fmla="*/ 2331218 w 6863024"/>
              <a:gd name="connsiteY4" fmla="*/ 0 h 904352"/>
              <a:gd name="connsiteX0" fmla="*/ 0 w 6899630"/>
              <a:gd name="connsiteY0" fmla="*/ 50241 h 904352"/>
              <a:gd name="connsiteX1" fmla="*/ 4558364 w 6899630"/>
              <a:gd name="connsiteY1" fmla="*/ 0 h 904352"/>
              <a:gd name="connsiteX2" fmla="*/ 6899630 w 6899630"/>
              <a:gd name="connsiteY2" fmla="*/ 904352 h 904352"/>
              <a:gd name="connsiteX3" fmla="*/ 36606 w 6899630"/>
              <a:gd name="connsiteY3" fmla="*/ 904352 h 904352"/>
              <a:gd name="connsiteX4" fmla="*/ 0 w 6899630"/>
              <a:gd name="connsiteY4" fmla="*/ 50241 h 904352"/>
              <a:gd name="connsiteX0" fmla="*/ 0 w 6899630"/>
              <a:gd name="connsiteY0" fmla="*/ 10048 h 864159"/>
              <a:gd name="connsiteX1" fmla="*/ 2180289 w 6899630"/>
              <a:gd name="connsiteY1" fmla="*/ 0 h 864159"/>
              <a:gd name="connsiteX2" fmla="*/ 6899630 w 6899630"/>
              <a:gd name="connsiteY2" fmla="*/ 864159 h 864159"/>
              <a:gd name="connsiteX3" fmla="*/ 36606 w 6899630"/>
              <a:gd name="connsiteY3" fmla="*/ 864159 h 864159"/>
              <a:gd name="connsiteX4" fmla="*/ 0 w 6899630"/>
              <a:gd name="connsiteY4" fmla="*/ 10048 h 864159"/>
              <a:gd name="connsiteX0" fmla="*/ 455409 w 7355039"/>
              <a:gd name="connsiteY0" fmla="*/ 10048 h 864159"/>
              <a:gd name="connsiteX1" fmla="*/ 2635698 w 7355039"/>
              <a:gd name="connsiteY1" fmla="*/ 0 h 864159"/>
              <a:gd name="connsiteX2" fmla="*/ 7355039 w 7355039"/>
              <a:gd name="connsiteY2" fmla="*/ 864159 h 864159"/>
              <a:gd name="connsiteX3" fmla="*/ 0 w 7355039"/>
              <a:gd name="connsiteY3" fmla="*/ 864159 h 864159"/>
              <a:gd name="connsiteX4" fmla="*/ 455409 w 7355039"/>
              <a:gd name="connsiteY4" fmla="*/ 10048 h 864159"/>
              <a:gd name="connsiteX0" fmla="*/ 455409 w 6955276"/>
              <a:gd name="connsiteY0" fmla="*/ 10048 h 864159"/>
              <a:gd name="connsiteX1" fmla="*/ 2635698 w 6955276"/>
              <a:gd name="connsiteY1" fmla="*/ 0 h 864159"/>
              <a:gd name="connsiteX2" fmla="*/ 6955276 w 6955276"/>
              <a:gd name="connsiteY2" fmla="*/ 854111 h 864159"/>
              <a:gd name="connsiteX3" fmla="*/ 0 w 6955276"/>
              <a:gd name="connsiteY3" fmla="*/ 864159 h 864159"/>
              <a:gd name="connsiteX4" fmla="*/ 455409 w 6955276"/>
              <a:gd name="connsiteY4" fmla="*/ 10048 h 864159"/>
              <a:gd name="connsiteX0" fmla="*/ 455409 w 6935843"/>
              <a:gd name="connsiteY0" fmla="*/ 10048 h 866811"/>
              <a:gd name="connsiteX1" fmla="*/ 2635698 w 6935843"/>
              <a:gd name="connsiteY1" fmla="*/ 0 h 866811"/>
              <a:gd name="connsiteX2" fmla="*/ 6935843 w 6935843"/>
              <a:gd name="connsiteY2" fmla="*/ 866811 h 866811"/>
              <a:gd name="connsiteX3" fmla="*/ 0 w 6935843"/>
              <a:gd name="connsiteY3" fmla="*/ 864159 h 866811"/>
              <a:gd name="connsiteX4" fmla="*/ 455409 w 6935843"/>
              <a:gd name="connsiteY4" fmla="*/ 10048 h 866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5843" h="866811">
                <a:moveTo>
                  <a:pt x="455409" y="10048"/>
                </a:moveTo>
                <a:lnTo>
                  <a:pt x="2635698" y="0"/>
                </a:lnTo>
                <a:lnTo>
                  <a:pt x="6935843" y="866811"/>
                </a:lnTo>
                <a:lnTo>
                  <a:pt x="0" y="864159"/>
                </a:lnTo>
                <a:lnTo>
                  <a:pt x="455409" y="10048"/>
                </a:lnTo>
                <a:close/>
              </a:path>
            </a:pathLst>
          </a:custGeom>
          <a:gradFill flip="none" rotWithShape="1">
            <a:gsLst>
              <a:gs pos="0">
                <a:schemeClr val="bg1">
                  <a:lumMod val="85000"/>
                </a:schemeClr>
              </a:gs>
              <a:gs pos="100000">
                <a:schemeClr val="bg1"/>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endParaRPr lang="en-SG" sz="4400"/>
          </a:p>
        </p:txBody>
      </p:sp>
      <p:sp>
        <p:nvSpPr>
          <p:cNvPr id="7" name="phase B"/>
          <p:cNvSpPr/>
          <p:nvPr/>
        </p:nvSpPr>
        <p:spPr>
          <a:xfrm>
            <a:off x="3776914"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B</a:t>
            </a:r>
            <a:endParaRPr lang="en-SG" sz="2000" b="1" dirty="0"/>
          </a:p>
        </p:txBody>
      </p:sp>
      <p:sp>
        <p:nvSpPr>
          <p:cNvPr id="8" name="phase C"/>
          <p:cNvSpPr/>
          <p:nvPr/>
        </p:nvSpPr>
        <p:spPr>
          <a:xfrm>
            <a:off x="5306076"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C</a:t>
            </a:r>
            <a:endParaRPr lang="en-SG" sz="2000" b="1" dirty="0"/>
          </a:p>
        </p:txBody>
      </p:sp>
      <p:sp>
        <p:nvSpPr>
          <p:cNvPr id="9" name="Pentagon 9"/>
          <p:cNvSpPr/>
          <p:nvPr/>
        </p:nvSpPr>
        <p:spPr>
          <a:xfrm>
            <a:off x="3334949" y="4391608"/>
            <a:ext cx="1704187" cy="860486"/>
          </a:xfrm>
          <a:custGeom>
            <a:avLst/>
            <a:gdLst/>
            <a:ahLst/>
            <a:cxnLst/>
            <a:rect l="l" t="t" r="r" b="b"/>
            <a:pathLst>
              <a:path w="2819400" h="1219200">
                <a:moveTo>
                  <a:pt x="0" y="0"/>
                </a:moveTo>
                <a:lnTo>
                  <a:pt x="2209800" y="0"/>
                </a:lnTo>
                <a:lnTo>
                  <a:pt x="2819400" y="609600"/>
                </a:lnTo>
                <a:lnTo>
                  <a:pt x="2209800"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2</a:t>
            </a:r>
            <a:endParaRPr lang="en-SG" sz="2000" b="1" dirty="0">
              <a:solidFill>
                <a:schemeClr val="bg1">
                  <a:lumMod val="75000"/>
                </a:schemeClr>
              </a:solidFill>
            </a:endParaRPr>
          </a:p>
        </p:txBody>
      </p:sp>
      <p:sp>
        <p:nvSpPr>
          <p:cNvPr id="10" name="Pentagon 9"/>
          <p:cNvSpPr/>
          <p:nvPr/>
        </p:nvSpPr>
        <p:spPr>
          <a:xfrm>
            <a:off x="2045294" y="4390427"/>
            <a:ext cx="1612069" cy="860486"/>
          </a:xfrm>
          <a:prstGeom prst="homePlat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1</a:t>
            </a:r>
            <a:endParaRPr lang="en-SG" sz="2000" b="1" dirty="0">
              <a:solidFill>
                <a:schemeClr val="bg1">
                  <a:lumMod val="75000"/>
                </a:schemeClr>
              </a:solidFill>
            </a:endParaRPr>
          </a:p>
        </p:txBody>
      </p:sp>
      <p:sp>
        <p:nvSpPr>
          <p:cNvPr id="11" name="phase B"/>
          <p:cNvSpPr/>
          <p:nvPr/>
        </p:nvSpPr>
        <p:spPr>
          <a:xfrm>
            <a:off x="2247752"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a:t>
            </a:r>
            <a:r>
              <a:rPr lang="en-US" sz="2000" b="1" dirty="0" smtClean="0"/>
              <a:t>A</a:t>
            </a:r>
            <a:endParaRPr lang="en-SG" sz="2000" b="1" dirty="0"/>
          </a:p>
        </p:txBody>
      </p:sp>
      <p:sp>
        <p:nvSpPr>
          <p:cNvPr id="12" name="Freeform 11"/>
          <p:cNvSpPr/>
          <p:nvPr/>
        </p:nvSpPr>
        <p:spPr>
          <a:xfrm>
            <a:off x="1887830" y="2332841"/>
            <a:ext cx="4349308" cy="3153559"/>
          </a:xfrm>
          <a:custGeom>
            <a:avLst/>
            <a:gdLst>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81528 w 2787004"/>
              <a:gd name="connsiteY5" fmla="*/ 1067713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70923 w 2787004"/>
              <a:gd name="connsiteY5" fmla="*/ 1041041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378"/>
              <a:gd name="connsiteY0" fmla="*/ 5476 h 1741193"/>
              <a:gd name="connsiteX1" fmla="*/ 169739 w 2787378"/>
              <a:gd name="connsiteY1" fmla="*/ 443512 h 1741193"/>
              <a:gd name="connsiteX2" fmla="*/ 0 w 2787378"/>
              <a:gd name="connsiteY2" fmla="*/ 1067713 h 1741193"/>
              <a:gd name="connsiteX3" fmla="*/ 5476 w 2787378"/>
              <a:gd name="connsiteY3" fmla="*/ 1741193 h 1741193"/>
              <a:gd name="connsiteX4" fmla="*/ 2787004 w 2787378"/>
              <a:gd name="connsiteY4" fmla="*/ 1735718 h 1741193"/>
              <a:gd name="connsiteX5" fmla="*/ 2786831 w 2787378"/>
              <a:gd name="connsiteY5" fmla="*/ 1035706 h 1741193"/>
              <a:gd name="connsiteX6" fmla="*/ 1138894 w 2787378"/>
              <a:gd name="connsiteY6" fmla="*/ 421610 h 1741193"/>
              <a:gd name="connsiteX7" fmla="*/ 1133418 w 2787378"/>
              <a:gd name="connsiteY7" fmla="*/ 0 h 1741193"/>
              <a:gd name="connsiteX8" fmla="*/ 175215 w 2787378"/>
              <a:gd name="connsiteY8" fmla="*/ 5476 h 174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7378" h="1741193">
                <a:moveTo>
                  <a:pt x="175215" y="5476"/>
                </a:moveTo>
                <a:cubicBezTo>
                  <a:pt x="173390" y="151488"/>
                  <a:pt x="171564" y="297500"/>
                  <a:pt x="169739" y="443512"/>
                </a:cubicBezTo>
                <a:lnTo>
                  <a:pt x="0" y="1067713"/>
                </a:lnTo>
                <a:cubicBezTo>
                  <a:pt x="1825" y="1292206"/>
                  <a:pt x="3651" y="1516700"/>
                  <a:pt x="5476" y="1741193"/>
                </a:cubicBezTo>
                <a:lnTo>
                  <a:pt x="2787004" y="1735718"/>
                </a:lnTo>
                <a:cubicBezTo>
                  <a:pt x="2785179" y="1513050"/>
                  <a:pt x="2788656" y="1258374"/>
                  <a:pt x="2786831" y="1035706"/>
                </a:cubicBezTo>
                <a:cubicBezTo>
                  <a:pt x="2239286" y="820338"/>
                  <a:pt x="1686439" y="636978"/>
                  <a:pt x="1138894" y="421610"/>
                </a:cubicBezTo>
                <a:cubicBezTo>
                  <a:pt x="1137069" y="281073"/>
                  <a:pt x="1135243" y="140537"/>
                  <a:pt x="1133418" y="0"/>
                </a:cubicBezTo>
                <a:lnTo>
                  <a:pt x="175215" y="5476"/>
                </a:lnTo>
                <a:close/>
              </a:path>
            </a:pathLst>
          </a:custGeom>
          <a:solidFill>
            <a:schemeClr val="tx2">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14" name="TextBox 13"/>
          <p:cNvSpPr txBox="1"/>
          <p:nvPr/>
        </p:nvSpPr>
        <p:spPr>
          <a:xfrm>
            <a:off x="533400" y="479318"/>
            <a:ext cx="39243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on this blue shape </a:t>
            </a:r>
            <a:br>
              <a:rPr lang="en-US" dirty="0" smtClean="0">
                <a:solidFill>
                  <a:schemeClr val="accent6">
                    <a:lumMod val="75000"/>
                  </a:schemeClr>
                </a:solidFill>
              </a:rPr>
            </a:br>
            <a:r>
              <a:rPr lang="en-US" dirty="0" smtClean="0">
                <a:solidFill>
                  <a:schemeClr val="accent6">
                    <a:lumMod val="75000"/>
                  </a:schemeClr>
                </a:solidFill>
              </a:rPr>
              <a:t>to ‘select’ it. </a:t>
            </a:r>
            <a:endParaRPr lang="en-SG" dirty="0">
              <a:solidFill>
                <a:schemeClr val="accent6">
                  <a:lumMod val="75000"/>
                </a:schemeClr>
              </a:solidFill>
            </a:endParaRPr>
          </a:p>
        </p:txBody>
      </p:sp>
      <mc:AlternateContent xmlns:mc="http://schemas.openxmlformats.org/markup-compatibility/2006" xmlns:p14="http://schemas.microsoft.com/office/powerpoint/2010/main">
        <mc:Choice Requires="p14">
          <p:contentPart p14:bwMode="auto" r:id="rId3">
            <p14:nvContentPartPr>
              <p14:cNvPr id="22" name="Ink 21"/>
              <p14:cNvContentPartPr/>
              <p14:nvPr/>
            </p14:nvContentPartPr>
            <p14:xfrm>
              <a:off x="2133600" y="1002536"/>
              <a:ext cx="414720" cy="1131063"/>
            </p14:xfrm>
          </p:contentPart>
        </mc:Choice>
        <mc:Fallback xmlns="">
          <p:pic>
            <p:nvPicPr>
              <p:cNvPr id="22" name="Ink 21"/>
              <p:cNvPicPr/>
              <p:nvPr/>
            </p:nvPicPr>
            <p:blipFill>
              <a:blip r:embed="rId4"/>
              <a:stretch>
                <a:fillRect/>
              </a:stretch>
            </p:blipFill>
            <p:spPr>
              <a:xfrm>
                <a:off x="2108400" y="989937"/>
                <a:ext cx="470160" cy="1173901"/>
              </a:xfrm>
              <a:prstGeom prst="rect">
                <a:avLst/>
              </a:prstGeom>
            </p:spPr>
          </p:pic>
        </mc:Fallback>
      </mc:AlternateContent>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0643" y="984925"/>
            <a:ext cx="11430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31258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1325</TotalTime>
  <Words>1225</Words>
  <Application>Microsoft Office PowerPoint</Application>
  <PresentationFormat>On-screen Show (4:3)</PresentationFormat>
  <Paragraphs>152</Paragraphs>
  <Slides>34</Slides>
  <Notes>7</Notes>
  <HiddenSlides>1</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Congratulations on installing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Damith Chatura Rajapakse</dc:creator>
  <cp:lastModifiedBy>Damith Chatura Rajapakse</cp:lastModifiedBy>
  <cp:revision>89</cp:revision>
  <dcterms:created xsi:type="dcterms:W3CDTF">2006-08-16T00:00:00Z</dcterms:created>
  <dcterms:modified xsi:type="dcterms:W3CDTF">2014-08-17T03:33:08Z</dcterms:modified>
</cp:coreProperties>
</file>