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96" r:id="rId2"/>
    <p:sldId id="297" r:id="rId3"/>
    <p:sldId id="302" r:id="rId4"/>
    <p:sldId id="337" r:id="rId5"/>
    <p:sldId id="348" r:id="rId6"/>
    <p:sldId id="349" r:id="rId7"/>
    <p:sldId id="350" r:id="rId8"/>
    <p:sldId id="300" r:id="rId9"/>
    <p:sldId id="295" r:id="rId10"/>
    <p:sldId id="301" r:id="rId11"/>
    <p:sldId id="303" r:id="rId12"/>
    <p:sldId id="261" r:id="rId13"/>
    <p:sldId id="311" r:id="rId14"/>
    <p:sldId id="304" r:id="rId15"/>
    <p:sldId id="308" r:id="rId16"/>
    <p:sldId id="346" r:id="rId17"/>
    <p:sldId id="312" r:id="rId18"/>
    <p:sldId id="313" r:id="rId19"/>
    <p:sldId id="324" r:id="rId20"/>
    <p:sldId id="314" r:id="rId21"/>
    <p:sldId id="322" r:id="rId22"/>
    <p:sldId id="325" r:id="rId23"/>
    <p:sldId id="309" r:id="rId24"/>
    <p:sldId id="327" r:id="rId25"/>
    <p:sldId id="310" r:id="rId26"/>
    <p:sldId id="326" r:id="rId27"/>
    <p:sldId id="331" r:id="rId28"/>
    <p:sldId id="332" r:id="rId29"/>
    <p:sldId id="333" r:id="rId30"/>
    <p:sldId id="334" r:id="rId31"/>
    <p:sldId id="335" r:id="rId32"/>
    <p:sldId id="336" r:id="rId33"/>
    <p:sldId id="347" r:id="rId34"/>
    <p:sldId id="338" r:id="rId35"/>
    <p:sldId id="339" r:id="rId36"/>
    <p:sldId id="340" r:id="rId37"/>
    <p:sldId id="345" r:id="rId38"/>
    <p:sldId id="344" r:id="rId39"/>
    <p:sldId id="373" r:id="rId40"/>
    <p:sldId id="374" r:id="rId41"/>
    <p:sldId id="399" r:id="rId42"/>
    <p:sldId id="400" r:id="rId43"/>
    <p:sldId id="401" r:id="rId44"/>
    <p:sldId id="30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Auto highlight" id="{12666BEC-665C-4E56-87DC-9427DEF860FB}">
          <p14:sldIdLst>
            <p14:sldId id="348"/>
            <p14:sldId id="349"/>
            <p14:sldId id="35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46"/>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 id="347"/>
          </p14:sldIdLst>
        </p14:section>
        <p14:section name="Effects lab" id="{DEF35951-C106-489A-BB45-7A7C25984DE3}">
          <p14:sldIdLst>
            <p14:sldId id="338"/>
            <p14:sldId id="339"/>
            <p14:sldId id="340"/>
            <p14:sldId id="345"/>
            <p14:sldId id="344"/>
          </p14:sldIdLst>
        </p14:section>
        <p14:section name="Agenda Lab" id="{D30EE640-5A8D-4C4E-B791-6DB4189C7B56}">
          <p14:sldIdLst>
            <p14:sldId id="373"/>
            <p14:sldId id="374"/>
            <p14:sldId id="399"/>
            <p14:sldId id="400"/>
            <p14:sldId id="401"/>
          </p14:sldIdLst>
        </p14:section>
        <p14:section name="Wrap up" id="{5BBA1A93-B239-4917-BAC7-9CBE7A60C0BF}">
          <p14:sldIdLst>
            <p14:sldId id="30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98" d="100"/>
          <a:sy n="98" d="100"/>
        </p:scale>
        <p:origin x="-1920" y="-90"/>
      </p:cViewPr>
      <p:guideLst>
        <p:guide orient="horz" pos="2160"/>
        <p:guide pos="2880"/>
      </p:guideLst>
    </p:cSldViewPr>
  </p:slideViewPr>
  <p:notesTextViewPr>
    <p:cViewPr>
      <p:scale>
        <a:sx n="100" d="100"/>
        <a:sy n="100" d="100"/>
      </p:scale>
      <p:origin x="0" y="0"/>
    </p:cViewPr>
  </p:notesTextViewPr>
  <p:sorterViewPr>
    <p:cViewPr>
      <p:scale>
        <a:sx n="81" d="100"/>
        <a:sy n="81" d="100"/>
      </p:scale>
      <p:origin x="0" y="25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24/5/2015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38</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40</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41</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147349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36</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8BD707-D9CF-40AE-B4C6-C98DA3205C09}" type="datetimeFigureOut">
              <a:rPr lang="en-US" smtClean="0"/>
              <a:pPr/>
              <a:t>5/24/2015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145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6.png"/><Relationship Id="rId7"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9.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8.wmf"/><Relationship Id="rId5" Type="http://schemas.microsoft.com/office/2007/relationships/hdphoto" Target="../media/hdphoto2.wdp"/><Relationship Id="rId10" Type="http://schemas.openxmlformats.org/officeDocument/2006/relationships/image" Target="../media/image27.wmf"/><Relationship Id="rId4" Type="http://schemas.openxmlformats.org/officeDocument/2006/relationships/image" Target="../media/image23.png"/><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wmf"/><Relationship Id="rId7" Type="http://schemas.microsoft.com/office/2007/relationships/hdphoto" Target="../media/hdphoto1.wdp"/><Relationship Id="rId12"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2.jpeg"/><Relationship Id="rId11" Type="http://schemas.microsoft.com/office/2007/relationships/hdphoto" Target="../media/hdphoto3.wdp"/><Relationship Id="rId5" Type="http://schemas.openxmlformats.org/officeDocument/2006/relationships/image" Target="../media/image28.wmf"/><Relationship Id="rId10" Type="http://schemas.openxmlformats.org/officeDocument/2006/relationships/image" Target="../media/image24.jpeg"/><Relationship Id="rId4" Type="http://schemas.openxmlformats.org/officeDocument/2006/relationships/image" Target="../media/image27.wmf"/><Relationship Id="rId9"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8" Type="http://schemas.openxmlformats.org/officeDocument/2006/relationships/hyperlink" Target="http://www.comp.nus.edu.sg/~pptlabs/docs.html" TargetMode="External"/><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labs.info/docs.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26" y="4724400"/>
            <a:ext cx="1019280" cy="117079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softness of the edges, and the color of the spotlight</a:t>
            </a:r>
            <a:r>
              <a:rPr lang="en-US" dirty="0">
                <a:solidFill>
                  <a:schemeClr val="accent6">
                    <a:lumMod val="75000"/>
                  </a:schemeClr>
                </a:solidFill>
              </a:rPr>
              <a:t> </a:t>
            </a:r>
            <a:r>
              <a:rPr lang="en-US" dirty="0" smtClean="0">
                <a:solidFill>
                  <a:schemeClr val="accent6">
                    <a:lumMod val="75000"/>
                  </a:schemeClr>
                </a:solidFill>
              </a:rPr>
              <a:t> as below. </a:t>
            </a:r>
            <a:endParaRPr lang="en-SG" dirty="0">
              <a:solidFill>
                <a:schemeClr val="accent6">
                  <a:lumMod val="75000"/>
                </a:schemeClr>
              </a:solidFill>
            </a:endParaRPr>
          </a:p>
        </p:txBody>
      </p:sp>
      <p:sp>
        <p:nvSpPr>
          <p:cNvPr id="2" name="Flowchart: Connector 1"/>
          <p:cNvSpPr/>
          <p:nvPr/>
        </p:nvSpPr>
        <p:spPr>
          <a:xfrm>
            <a:off x="1444520" y="55812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622320" y="59586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5179" y="5117927"/>
            <a:ext cx="3657600" cy="923330"/>
          </a:xfrm>
          <a:prstGeom prst="rect">
            <a:avLst/>
          </a:prstGeom>
        </p:spPr>
        <p:txBody>
          <a:bodyPr wrap="square">
            <a:spAutoFit/>
          </a:bodyPr>
          <a:lstStyle/>
          <a:p>
            <a:pPr lvl="0"/>
            <a:r>
              <a:rPr lang="en-US" dirty="0" smtClean="0">
                <a:solidFill>
                  <a:srgbClr val="F79646">
                    <a:lumMod val="75000"/>
                  </a:srgbClr>
                </a:solidFill>
              </a:rPr>
              <a:t>Note</a:t>
            </a:r>
            <a:r>
              <a:rPr lang="en-US" dirty="0">
                <a:solidFill>
                  <a:srgbClr val="F79646">
                    <a:lumMod val="75000"/>
                  </a:srgbClr>
                </a:solidFill>
              </a:rPr>
              <a:t>: the changed settings are applied to spotlights you create in future, not the existing </a:t>
            </a:r>
            <a:r>
              <a:rPr lang="en-US" dirty="0" smtClean="0">
                <a:solidFill>
                  <a:srgbClr val="F79646">
                    <a:lumMod val="75000"/>
                  </a:srgbClr>
                </a:solidFill>
              </a:rPr>
              <a:t>ones.</a:t>
            </a:r>
            <a:endParaRPr lang="en-SG" dirty="0">
              <a:solidFill>
                <a:srgbClr val="F79646">
                  <a:lumMod val="75000"/>
                </a:srgbClr>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558" y="4875173"/>
            <a:ext cx="2918335" cy="17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143021763">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79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220"/>
          <a:stretch/>
        </p:blipFill>
        <p:spPr bwMode="auto">
          <a:xfrm>
            <a:off x="1676400" y="1359849"/>
            <a:ext cx="5754036" cy="411495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 name="Rectangle 2"/>
          <p:cNvSpPr/>
          <p:nvPr/>
        </p:nvSpPr>
        <p:spPr>
          <a:xfrm>
            <a:off x="2908466" y="3048001"/>
            <a:ext cx="4787735" cy="6096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Teardrop 5"/>
          <p:cNvSpPr/>
          <p:nvPr/>
        </p:nvSpPr>
        <p:spPr>
          <a:xfrm>
            <a:off x="1143000" y="3048000"/>
            <a:ext cx="1765465" cy="1676400"/>
          </a:xfrm>
          <a:prstGeom prst="teardrop">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419600"/>
            <a:ext cx="8001000" cy="2185214"/>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You can select multiple slides and apply the above two effects to all selected slides.</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343400"/>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in your own voice, click the drop down menu  of                 button. </a:t>
            </a:r>
          </a:p>
          <a:p>
            <a:endParaRPr lang="en-US" dirty="0" smtClean="0">
              <a:solidFill>
                <a:schemeClr val="accent6">
                  <a:lumMod val="75000"/>
                </a:schemeClr>
              </a:solidFill>
            </a:endParaRP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2781300" y="1517612"/>
            <a:ext cx="609600" cy="966216"/>
          </a:xfrm>
          <a:prstGeom prst="rect">
            <a:avLst/>
          </a:prstGeom>
          <a:noFill/>
          <a:ln w="9525">
            <a:solidFill>
              <a:schemeClr val="bg1">
                <a:lumMod val="85000"/>
              </a:schemeClr>
            </a:solidFill>
            <a:miter lim="800000"/>
            <a:headEnd/>
            <a:tailEnd/>
          </a:ln>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
        <p:nvSpPr>
          <p:cNvPr id="2" name="Flowchart: Connector 1"/>
          <p:cNvSpPr/>
          <p:nvPr/>
        </p:nvSpPr>
        <p:spPr>
          <a:xfrm>
            <a:off x="3161082" y="2212744"/>
            <a:ext cx="342900" cy="342900"/>
          </a:xfrm>
          <a:prstGeom prst="flowChartConnector">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255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736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152400"/>
            <a:ext cx="609600" cy="975360"/>
          </a:xfrm>
          <a:prstGeom prst="rect">
            <a:avLst/>
          </a:prstGeom>
          <a:noFill/>
          <a:ln w="9525">
            <a:solidFill>
              <a:schemeClr val="bg1">
                <a:lumMod val="85000"/>
              </a:schemeClr>
            </a:solidFill>
            <a:miter lim="800000"/>
            <a:headEnd/>
            <a:tailEnd/>
          </a:ln>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above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1524000" y="16002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a:noFill/>
          <a:ln w="9525">
            <a:solidFill>
              <a:schemeClr val="bg1">
                <a:lumMod val="85000"/>
              </a:schemeClr>
            </a:solid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a:noFill/>
          <a:ln w="9525">
            <a:solidFill>
              <a:schemeClr val="bg1">
                <a:lumMod val="85000"/>
              </a:schemeClr>
            </a:solidFill>
            <a:miter lim="800000"/>
            <a:headEnd/>
            <a:tailEnd/>
          </a:ln>
        </p:spPr>
      </p:pic>
      <p:sp>
        <p:nvSpPr>
          <p:cNvPr id="8" name="[TextBox 6]"/>
          <p:cNvSpPr txBox="1"/>
          <p:nvPr/>
        </p:nvSpPr>
        <p:spPr>
          <a:xfrm>
            <a:off x="457200" y="4892794"/>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pic>
        <p:nvPicPr>
          <p:cNvPr id="10" name="Picture 9"/>
          <p:cNvPicPr>
            <a:picLocks noChangeAspect="1"/>
          </p:cNvPicPr>
          <p:nvPr/>
        </p:nvPicPr>
        <p:blipFill>
          <a:blip r:embed="rId6"/>
          <a:stretch>
            <a:fillRect/>
          </a:stretch>
        </p:blipFill>
        <p:spPr>
          <a:xfrm>
            <a:off x="3860299" y="5147576"/>
            <a:ext cx="5083760" cy="1710424"/>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6]"/>
          <p:cNvSpPr txBox="1"/>
          <p:nvPr/>
        </p:nvSpPr>
        <p:spPr>
          <a:xfrm>
            <a:off x="457200" y="381000"/>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662136"/>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a:t>
            </a:r>
            <a:br>
              <a:rPr lang="en-US" altLang="zh-CN" dirty="0" smtClean="0">
                <a:solidFill>
                  <a:schemeClr val="accent6">
                    <a:lumMod val="75000"/>
                  </a:schemeClr>
                </a:solidFill>
              </a:rPr>
            </a:br>
            <a:r>
              <a:rPr lang="en-US" altLang="zh-CN" dirty="0" smtClean="0">
                <a:solidFill>
                  <a:schemeClr val="accent6">
                    <a:lumMod val="75000"/>
                  </a:schemeClr>
                </a:solidFill>
              </a:rPr>
              <a:t>to share saved shapes among multiple computers. </a:t>
            </a:r>
            <a:endParaRPr lang="en-US" dirty="0" smtClean="0">
              <a:solidFill>
                <a:schemeClr val="accent6">
                  <a:lumMod val="7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6967"/>
          <a:stretch/>
        </p:blipFill>
        <p:spPr>
          <a:xfrm>
            <a:off x="4094503" y="1409233"/>
            <a:ext cx="4672706" cy="1561317"/>
          </a:xfrm>
          <a:prstGeom prst="rect">
            <a:avLst/>
          </a:prstGeom>
          <a:noFill/>
          <a:ln w="9525">
            <a:solidFill>
              <a:schemeClr val="bg1">
                <a:lumMod val="85000"/>
              </a:schemeClr>
            </a:solidFill>
            <a:miter lim="800000"/>
            <a:headEnd/>
            <a:tailEnd/>
          </a:ln>
        </p:spPr>
      </p:pic>
      <p:sp>
        <p:nvSpPr>
          <p:cNvPr id="12" name="[TextBox 6]"/>
          <p:cNvSpPr txBox="1"/>
          <p:nvPr/>
        </p:nvSpPr>
        <p:spPr>
          <a:xfrm>
            <a:off x="449237" y="1524000"/>
            <a:ext cx="3505201" cy="3170099"/>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endParaRPr lang="en-US" altLang="zh-CN" dirty="0" smtClean="0">
              <a:solidFill>
                <a:schemeClr val="accent6">
                  <a:lumMod val="75000"/>
                </a:schemeClr>
              </a:solidFill>
            </a:endParaRPr>
          </a:p>
          <a:p>
            <a:endParaRPr lang="en-US" altLang="zh-CN" dirty="0" smtClean="0">
              <a:solidFill>
                <a:schemeClr val="accent6">
                  <a:lumMod val="75000"/>
                </a:schemeClr>
              </a:solidFill>
            </a:endParaRPr>
          </a:p>
          <a:p>
            <a:r>
              <a:rPr lang="en-US" sz="2800" b="1" dirty="0" smtClean="0">
                <a:solidFill>
                  <a:srgbClr val="F79646">
                    <a:lumMod val="75000"/>
                  </a:srgbClr>
                </a:solidFill>
              </a:rPr>
              <a:t>6.</a:t>
            </a:r>
            <a:r>
              <a:rPr lang="en-US" dirty="0" smtClean="0">
                <a:solidFill>
                  <a:srgbClr val="F79646">
                    <a:lumMod val="75000"/>
                  </a:srgbClr>
                </a:solidFill>
              </a:rPr>
              <a:t> </a:t>
            </a: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pic>
        <p:nvPicPr>
          <p:cNvPr id="9" name="Picture 9"/>
          <p:cNvPicPr>
            <a:picLocks noChangeAspect="1"/>
          </p:cNvPicPr>
          <p:nvPr/>
        </p:nvPicPr>
        <p:blipFill>
          <a:blip r:embed="rId4"/>
          <a:stretch>
            <a:fillRect/>
          </a:stretch>
        </p:blipFill>
        <p:spPr>
          <a:xfrm>
            <a:off x="4094503" y="3533275"/>
            <a:ext cx="4672706" cy="1572125"/>
          </a:xfrm>
          <a:prstGeom prst="rect">
            <a:avLst/>
          </a:prstGeom>
          <a:noFill/>
          <a:ln w="9525">
            <a:solidFill>
              <a:schemeClr val="bg1">
                <a:lumMod val="85000"/>
              </a:schemeClr>
            </a:solidFill>
            <a:miter lim="800000"/>
            <a:headEnd/>
            <a:tailEnd/>
          </a:ln>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186" r="1233" b="4527"/>
          <a:stretch/>
        </p:blipFill>
        <p:spPr>
          <a:xfrm>
            <a:off x="6535399" y="4534762"/>
            <a:ext cx="2334638" cy="1485038"/>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36951" y="2819400"/>
            <a:ext cx="838200" cy="838200"/>
            <a:chOff x="2336951" y="2819400"/>
            <a:chExt cx="838200" cy="838200"/>
          </a:xfrm>
        </p:grpSpPr>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a:noFill/>
          <a:ln w="9525">
            <a:solidFill>
              <a:schemeClr val="bg1">
                <a:lumMod val="85000"/>
              </a:schemeClr>
            </a:solidFill>
            <a:miter lim="800000"/>
            <a:headEnd/>
            <a:tailEnd/>
          </a:ln>
        </p:spPr>
      </p:pic>
      <p:sp>
        <p:nvSpPr>
          <p:cNvPr id="9" name="[Picture 3]"/>
          <p:cNvSpPr txBox="1"/>
          <p:nvPr/>
        </p:nvSpPr>
        <p:spPr>
          <a:xfrm>
            <a:off x="685800" y="1902333"/>
            <a:ext cx="4800600" cy="384720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this button           to change the main color of the panel.</a:t>
            </a:r>
          </a:p>
          <a:p>
            <a:endParaRPr lang="en-US" b="1" dirty="0" smtClean="0">
              <a:solidFill>
                <a:schemeClr val="accent6">
                  <a:lumMod val="75000"/>
                </a:schemeClr>
              </a:solidFill>
            </a:endParaRPr>
          </a:p>
          <a:p>
            <a:r>
              <a:rPr lang="en-US" b="1" dirty="0" smtClean="0">
                <a:solidFill>
                  <a:schemeClr val="accent6">
                    <a:lumMod val="75000"/>
                  </a:schemeClr>
                </a:solidFill>
              </a:rPr>
              <a:t>Drag</a:t>
            </a:r>
            <a:r>
              <a:rPr lang="en-US" dirty="0" smtClean="0">
                <a:solidFill>
                  <a:schemeClr val="accent6">
                    <a:lumMod val="75000"/>
                  </a:schemeClr>
                </a:solidFill>
              </a:rPr>
              <a:t> the same button to pick a color from the surrounding area (it works like a color picker). </a:t>
            </a:r>
          </a:p>
          <a:p>
            <a:r>
              <a:rPr lang="en-US" dirty="0" smtClean="0">
                <a:solidFill>
                  <a:schemeClr val="accent6">
                    <a:lumMod val="75000"/>
                  </a:schemeClr>
                </a:solidFill>
              </a:rPr>
              <a:t>You can use it to pick colors even from outside the PowerPoint window.</a:t>
            </a:r>
          </a:p>
          <a:p>
            <a:endParaRPr lang="en-US" dirty="0">
              <a:solidFill>
                <a:schemeClr val="accent6">
                  <a:lumMod val="75000"/>
                </a:schemeClr>
              </a:solidFill>
            </a:endParaRPr>
          </a:p>
          <a:p>
            <a:r>
              <a:rPr lang="en-US" dirty="0" smtClean="0">
                <a:solidFill>
                  <a:schemeClr val="accent6">
                    <a:lumMod val="75000"/>
                  </a:schemeClr>
                </a:solidFill>
              </a:rPr>
              <a:t>As you change the main color, other colors in the panel change to give show you matching colors to the one you picked.</a:t>
            </a:r>
          </a:p>
          <a:p>
            <a:endParaRPr lang="en-US" dirty="0">
              <a:solidFill>
                <a:schemeClr val="accent6">
                  <a:lumMod val="75000"/>
                </a:schemeClr>
              </a:solidFill>
            </a:endParaRPr>
          </a:p>
          <a:p>
            <a:endParaRPr lang="en-SG" dirty="0">
              <a:solidFill>
                <a:schemeClr val="accent6">
                  <a:lumMod val="75000"/>
                </a:schemeClr>
              </a:solidFill>
            </a:endParaRPr>
          </a:p>
        </p:txBody>
      </p:sp>
      <p:sp>
        <p:nvSpPr>
          <p:cNvPr id="16" name="Freeform 15"/>
          <p:cNvSpPr/>
          <p:nvPr/>
        </p:nvSpPr>
        <p:spPr>
          <a:xfrm>
            <a:off x="3920247" y="3822970"/>
            <a:ext cx="2071991" cy="476656"/>
          </a:xfrm>
          <a:custGeom>
            <a:avLst/>
            <a:gdLst>
              <a:gd name="connsiteX0" fmla="*/ 0 w 2071991"/>
              <a:gd name="connsiteY0" fmla="*/ 476656 h 476656"/>
              <a:gd name="connsiteX1" fmla="*/ 982493 w 2071991"/>
              <a:gd name="connsiteY1" fmla="*/ 136187 h 476656"/>
              <a:gd name="connsiteX2" fmla="*/ 2071991 w 2071991"/>
              <a:gd name="connsiteY2" fmla="*/ 0 h 476656"/>
            </a:gdLst>
            <a:ahLst/>
            <a:cxnLst>
              <a:cxn ang="0">
                <a:pos x="connsiteX0" y="connsiteY0"/>
              </a:cxn>
              <a:cxn ang="0">
                <a:pos x="connsiteX1" y="connsiteY1"/>
              </a:cxn>
              <a:cxn ang="0">
                <a:pos x="connsiteX2" y="connsiteY2"/>
              </a:cxn>
            </a:cxnLst>
            <a:rect l="l" t="t" r="r" b="b"/>
            <a:pathLst>
              <a:path w="2071991" h="476656">
                <a:moveTo>
                  <a:pt x="0" y="476656"/>
                </a:moveTo>
                <a:cubicBezTo>
                  <a:pt x="318580" y="346143"/>
                  <a:pt x="637161" y="215630"/>
                  <a:pt x="982493" y="136187"/>
                </a:cubicBezTo>
                <a:cubicBezTo>
                  <a:pt x="1327825" y="56744"/>
                  <a:pt x="2071991" y="0"/>
                  <a:pt x="207199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32560"/>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reeform 14"/>
          <p:cNvSpPr/>
          <p:nvPr/>
        </p:nvSpPr>
        <p:spPr>
          <a:xfrm>
            <a:off x="2909886" y="1295400"/>
            <a:ext cx="3033713" cy="603115"/>
          </a:xfrm>
          <a:custGeom>
            <a:avLst/>
            <a:gdLst>
              <a:gd name="connsiteX0" fmla="*/ 0 w 4260714"/>
              <a:gd name="connsiteY0" fmla="*/ 603115 h 603115"/>
              <a:gd name="connsiteX1" fmla="*/ 622570 w 4260714"/>
              <a:gd name="connsiteY1" fmla="*/ 379379 h 603115"/>
              <a:gd name="connsiteX2" fmla="*/ 3424136 w 4260714"/>
              <a:gd name="connsiteY2" fmla="*/ 428017 h 603115"/>
              <a:gd name="connsiteX3" fmla="*/ 4260714 w 4260714"/>
              <a:gd name="connsiteY3" fmla="*/ 0 h 603115"/>
            </a:gdLst>
            <a:ahLst/>
            <a:cxnLst>
              <a:cxn ang="0">
                <a:pos x="connsiteX0" y="connsiteY0"/>
              </a:cxn>
              <a:cxn ang="0">
                <a:pos x="connsiteX1" y="connsiteY1"/>
              </a:cxn>
              <a:cxn ang="0">
                <a:pos x="connsiteX2" y="connsiteY2"/>
              </a:cxn>
              <a:cxn ang="0">
                <a:pos x="connsiteX3" y="connsiteY3"/>
              </a:cxn>
            </a:cxnLst>
            <a:rect l="l" t="t" r="r" b="b"/>
            <a:pathLst>
              <a:path w="4260714" h="603115">
                <a:moveTo>
                  <a:pt x="0" y="603115"/>
                </a:moveTo>
                <a:cubicBezTo>
                  <a:pt x="25940" y="505838"/>
                  <a:pt x="51881" y="408562"/>
                  <a:pt x="622570" y="379379"/>
                </a:cubicBezTo>
                <a:cubicBezTo>
                  <a:pt x="1193259" y="350196"/>
                  <a:pt x="2817779" y="491247"/>
                  <a:pt x="3424136" y="428017"/>
                </a:cubicBezTo>
                <a:cubicBezTo>
                  <a:pt x="4030493" y="364787"/>
                  <a:pt x="4260714" y="0"/>
                  <a:pt x="4260714"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9" name="[Picture 3]"/>
          <p:cNvSpPr txBox="1"/>
          <p:nvPr/>
        </p:nvSpPr>
        <p:spPr>
          <a:xfrm>
            <a:off x="685800" y="457200"/>
            <a:ext cx="48006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2362200"/>
            <a:ext cx="4953000" cy="3016210"/>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 </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Drag the</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clicking any of those three buttons let you choose a color from the standard color palette.</a:t>
            </a:r>
            <a:endParaRPr lang="en-SG" dirty="0">
              <a:solidFill>
                <a:schemeClr val="accent6">
                  <a:lumMod val="75000"/>
                </a:schemeClr>
              </a:solidFill>
            </a:endParaRPr>
          </a:p>
        </p:txBody>
      </p:sp>
      <p:sp>
        <p:nvSpPr>
          <p:cNvPr id="12" name="圆角矩形 11"/>
          <p:cNvSpPr/>
          <p:nvPr/>
        </p:nvSpPr>
        <p:spPr>
          <a:xfrm>
            <a:off x="1314450" y="1075069"/>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56477"/>
            <a:ext cx="419048" cy="42857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871" y="3589335"/>
            <a:ext cx="419048" cy="42857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08" y="4046535"/>
            <a:ext cx="419048" cy="428571"/>
          </a:xfrm>
          <a:prstGeom prst="rect">
            <a:avLst/>
          </a:prstGeom>
        </p:spPr>
      </p:pic>
    </p:spTree>
    <p:extLst>
      <p:ext uri="{BB962C8B-B14F-4D97-AF65-F5344CB8AC3E}">
        <p14:creationId xmlns:p14="http://schemas.microsoft.com/office/powerpoint/2010/main" val="3376789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Effects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50308" y="2884731"/>
            <a:ext cx="838200" cy="838200"/>
            <a:chOff x="1002575" y="1231726"/>
            <a:chExt cx="838200" cy="838200"/>
          </a:xfrm>
        </p:grpSpPr>
        <p:grpSp>
          <p:nvGrpSpPr>
            <p:cNvPr id="14" name="Group 13"/>
            <p:cNvGrpSpPr/>
            <p:nvPr/>
          </p:nvGrpSpPr>
          <p:grpSpPr>
            <a:xfrm>
              <a:off x="1002575" y="1231726"/>
              <a:ext cx="838200" cy="838200"/>
              <a:chOff x="375266" y="5397326"/>
              <a:chExt cx="838200" cy="838200"/>
            </a:xfrm>
          </p:grpSpPr>
          <p:sp>
            <p:nvSpPr>
              <p:cNvPr id="16" name="Rectangle 15"/>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9309737">
              <a:off x="1055944" y="1716648"/>
              <a:ext cx="451729" cy="125057"/>
              <a:chOff x="4341446" y="3824908"/>
              <a:chExt cx="580645" cy="91227"/>
            </a:xfrm>
          </p:grpSpPr>
          <p:sp>
            <p:nvSpPr>
              <p:cNvPr id="25" name="Rectangle 24"/>
              <p:cNvSpPr/>
              <p:nvPr/>
            </p:nvSpPr>
            <p:spPr>
              <a:xfrm>
                <a:off x="4341446" y="3824908"/>
                <a:ext cx="387077"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1683" y="3825073"/>
                <a:ext cx="150408"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5-Point Star 26"/>
            <p:cNvSpPr/>
            <p:nvPr/>
          </p:nvSpPr>
          <p:spPr>
            <a:xfrm>
              <a:off x="1214564" y="1400625"/>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1497932" y="1697507"/>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1487436" y="1427269"/>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0515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1143000" y="1600200"/>
            <a:ext cx="3519278"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picture below, click              and choose </a:t>
            </a:r>
            <a:r>
              <a:rPr lang="en-US" dirty="0" smtClean="0">
                <a:solidFill>
                  <a:srgbClr val="0070C0"/>
                </a:solidFill>
                <a:latin typeface="Consolas" panose="020B0609020204030204" pitchFamily="49" charset="0"/>
                <a:cs typeface="Consolas" panose="020B0609020204030204" pitchFamily="49" charset="0"/>
              </a:rPr>
              <a:t>make transparent</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6578"/>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After a picture has been made transparent, you can adjust transparency by right-clicking the picture and choosing  </a:t>
            </a:r>
            <a:r>
              <a:rPr lang="en-US" dirty="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a:solidFill>
                  <a:srgbClr val="0070C0"/>
                </a:solidFill>
                <a:latin typeface="Consolas" panose="020B0609020204030204" pitchFamily="49" charset="0"/>
                <a:cs typeface="Consolas" panose="020B0609020204030204" pitchFamily="49" charset="0"/>
                <a:sym typeface="Wingdings" panose="05000000000000000000" pitchFamily="2" charset="2"/>
              </a:rPr>
              <a:t>fill</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3667589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Magnifying Glass</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It will create a magnified version of the area covered by the circle.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resize the newly created shape to match the magnifying level you need</a:t>
            </a:r>
            <a:endParaRPr lang="en-SG" dirty="0">
              <a:solidFill>
                <a:schemeClr val="accent6">
                  <a:lumMod val="75000"/>
                </a:schemeClr>
              </a:solidFill>
            </a:endParaRPr>
          </a:p>
        </p:txBody>
      </p:sp>
      <p:sp>
        <p:nvSpPr>
          <p:cNvPr id="2" name="Flowchart: Connector 1"/>
          <p:cNvSpPr/>
          <p:nvPr/>
        </p:nvSpPr>
        <p:spPr>
          <a:xfrm>
            <a:off x="3048000" y="2866820"/>
            <a:ext cx="785508" cy="785508"/>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42374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blur remainder </a:t>
            </a:r>
            <a:r>
              <a:rPr lang="en-US" dirty="0" smtClean="0">
                <a:solidFill>
                  <a:schemeClr val="accent6">
                    <a:lumMod val="75000"/>
                  </a:schemeClr>
                </a:solidFill>
              </a:rPr>
              <a:t>or </a:t>
            </a:r>
            <a:r>
              <a:rPr lang="en-US" dirty="0">
                <a:solidFill>
                  <a:srgbClr val="0070C0"/>
                </a:solidFill>
                <a:latin typeface="Consolas" panose="020B0609020204030204" pitchFamily="49" charset="0"/>
                <a:cs typeface="Consolas" panose="020B0609020204030204" pitchFamily="49" charset="0"/>
              </a:rPr>
              <a:t>recolor remainder</a:t>
            </a: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It will create a new slide with the desired effect.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Flowchart: Connector 1"/>
          <p:cNvSpPr/>
          <p:nvPr/>
        </p:nvSpPr>
        <p:spPr>
          <a:xfrm>
            <a:off x="2133600" y="2590800"/>
            <a:ext cx="1905000" cy="1905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8"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apply these two effects to multiple shapes too. Just select the relevant shapes before clicking the button.</a:t>
            </a:r>
            <a:endParaRPr lang="en-SG" dirty="0">
              <a:solidFill>
                <a:schemeClr val="accent6">
                  <a:lumMod val="75000"/>
                </a:schemeClr>
              </a:solidFill>
            </a:endParaRPr>
          </a:p>
        </p:txBody>
      </p:sp>
    </p:spTree>
    <p:extLst>
      <p:ext uri="{BB962C8B-B14F-4D97-AF65-F5344CB8AC3E}">
        <p14:creationId xmlns:p14="http://schemas.microsoft.com/office/powerpoint/2010/main" val="11786464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7917761" cy="923330"/>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In the new slide created, you can adjust the edge-softness of the circular area in concern by right-clicking </a:t>
            </a:r>
            <a:r>
              <a:rPr lang="en-US" i="1" dirty="0" smtClean="0">
                <a:solidFill>
                  <a:schemeClr val="accent6">
                    <a:lumMod val="75000"/>
                  </a:schemeClr>
                </a:solidFill>
              </a:rPr>
              <a:t>that area </a:t>
            </a:r>
            <a:r>
              <a:rPr lang="en-US" dirty="0" smtClean="0">
                <a:solidFill>
                  <a:schemeClr val="accent6">
                    <a:lumMod val="75000"/>
                  </a:schemeClr>
                </a:solidFill>
              </a:rPr>
              <a:t>and choosing  </a:t>
            </a:r>
            <a:r>
              <a:rPr lang="en-US" dirty="0" smtClean="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smtClean="0">
                <a:solidFill>
                  <a:srgbClr val="0070C0"/>
                </a:solidFill>
                <a:latin typeface="Consolas" panose="020B0609020204030204" pitchFamily="49" charset="0"/>
                <a:cs typeface="Consolas" panose="020B0609020204030204" pitchFamily="49" charset="0"/>
                <a:sym typeface="Wingdings" panose="05000000000000000000" pitchFamily="2" charset="2"/>
              </a:rPr>
              <a:t>glow and soft edges</a:t>
            </a:r>
            <a:r>
              <a:rPr lang="en-US" dirty="0" smtClean="0">
                <a:solidFill>
                  <a:schemeClr val="accent6">
                    <a:lumMod val="75000"/>
                  </a:schemeClr>
                </a:solidFill>
              </a:rPr>
              <a:t>.</a:t>
            </a:r>
            <a:endParaRPr lang="en-SG" dirty="0">
              <a:solidFill>
                <a:schemeClr val="accent6">
                  <a:lumMod val="7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55" y="1447800"/>
            <a:ext cx="5581650" cy="48482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3657600" y="990600"/>
            <a:ext cx="457200" cy="2362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9906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36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337338" y="2884224"/>
            <a:ext cx="838200" cy="838200"/>
            <a:chOff x="1002575" y="1231726"/>
            <a:chExt cx="838200" cy="838200"/>
          </a:xfrm>
        </p:grpSpPr>
        <p:grpSp>
          <p:nvGrpSpPr>
            <p:cNvPr id="15" name="Group 14"/>
            <p:cNvGrpSpPr/>
            <p:nvPr/>
          </p:nvGrpSpPr>
          <p:grpSpPr>
            <a:xfrm>
              <a:off x="1002575" y="1231726"/>
              <a:ext cx="838200" cy="838200"/>
              <a:chOff x="375266" y="5397326"/>
              <a:chExt cx="838200" cy="838200"/>
            </a:xfrm>
          </p:grpSpPr>
          <p:sp>
            <p:nvSpPr>
              <p:cNvPr id="18" name="Rectangle 17"/>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217" t="30045" r="31679" b="38469"/>
            <a:stretch/>
          </p:blipFill>
          <p:spPr bwMode="auto">
            <a:xfrm>
              <a:off x="1157458" y="1398413"/>
              <a:ext cx="528434"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Agenda </a:t>
            </a:r>
            <a:r>
              <a:rPr lang="en-US" b="1" dirty="0" smtClean="0">
                <a:solidFill>
                  <a:schemeClr val="accent6">
                    <a:lumMod val="75000"/>
                  </a:schemeClr>
                </a:solidFill>
              </a:rPr>
              <a:t>Lab </a:t>
            </a:r>
            <a:r>
              <a:rPr lang="en-US" dirty="0" smtClean="0">
                <a:solidFill>
                  <a:schemeClr val="accent6">
                    <a:lumMod val="75000"/>
                  </a:schemeClr>
                </a:solidFill>
              </a:rPr>
              <a:t>feature</a:t>
            </a:r>
            <a:endParaRPr lang="en-SG" dirty="0">
              <a:solidFill>
                <a:schemeClr val="accent6">
                  <a:lumMod val="75000"/>
                </a:schemeClr>
              </a:solidFill>
            </a:endParaRPr>
          </a:p>
        </p:txBody>
      </p:sp>
    </p:spTree>
    <p:extLst>
      <p:ext uri="{BB962C8B-B14F-4D97-AF65-F5344CB8AC3E}">
        <p14:creationId xmlns:p14="http://schemas.microsoft.com/office/powerpoint/2010/main" val="145298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That is because a button is enabled only when it can be used.  This tutorial will show you when they can be used.</a:t>
            </a:r>
            <a:endParaRPr lang="en-US"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a:t>
            </a:r>
            <a:r>
              <a:rPr lang="en-US" dirty="0" smtClean="0">
                <a:solidFill>
                  <a:schemeClr val="accent6">
                    <a:lumMod val="75000"/>
                  </a:schemeClr>
                </a:solidFill>
              </a:rPr>
              <a:t>Click on the             and </a:t>
            </a:r>
            <a:r>
              <a:rPr lang="en-US" dirty="0" smtClean="0">
                <a:solidFill>
                  <a:schemeClr val="accent6">
                    <a:lumMod val="75000"/>
                  </a:schemeClr>
                </a:solidFill>
              </a:rPr>
              <a:t>choose </a:t>
            </a:r>
            <a:r>
              <a:rPr lang="en-US" dirty="0" smtClean="0">
                <a:solidFill>
                  <a:srgbClr val="0070C0"/>
                </a:solidFill>
                <a:latin typeface="Consolas" panose="020B0609020204030204" pitchFamily="49" charset="0"/>
                <a:cs typeface="Consolas" panose="020B0609020204030204" pitchFamily="49" charset="0"/>
              </a:rPr>
              <a:t>agenda slides (text) </a:t>
            </a:r>
            <a:r>
              <a:rPr lang="en-US" dirty="0" smtClean="0">
                <a:solidFill>
                  <a:schemeClr val="accent6">
                    <a:lumMod val="75000"/>
                  </a:schemeClr>
                </a:solidFill>
              </a:rPr>
              <a:t>option</a:t>
            </a:r>
            <a:r>
              <a:rPr lang="en-US" dirty="0" smtClean="0">
                <a:solidFill>
                  <a:schemeClr val="accent6">
                    <a:lumMod val="75000"/>
                  </a:schemeClr>
                </a:solidFill>
              </a:rPr>
              <a:t>. </a:t>
            </a:r>
            <a:endParaRPr lang="en-SG" dirty="0">
              <a:solidFill>
                <a:schemeClr val="accent6">
                  <a:lumMod val="75000"/>
                </a:schemeClr>
              </a:solidFill>
            </a:endParaRPr>
          </a:p>
        </p:txBody>
      </p:sp>
      <p:sp>
        <p:nvSpPr>
          <p:cNvPr id="5" name="Rectangle 4"/>
          <p:cNvSpPr/>
          <p:nvPr/>
        </p:nvSpPr>
        <p:spPr>
          <a:xfrm>
            <a:off x="616638" y="5638800"/>
            <a:ext cx="7917761" cy="646331"/>
          </a:xfrm>
          <a:prstGeom prst="rect">
            <a:avLst/>
          </a:prstGeom>
        </p:spPr>
        <p:txBody>
          <a:bodyPr wrap="square">
            <a:spAutoFit/>
          </a:bodyPr>
          <a:lstStyle/>
          <a:p>
            <a:r>
              <a:rPr lang="en-US" dirty="0" smtClean="0">
                <a:solidFill>
                  <a:schemeClr val="accent6">
                    <a:lumMod val="75000"/>
                  </a:schemeClr>
                </a:solidFill>
              </a:rPr>
              <a:t>That will insert agenda slides into the slide deck. Items in the agenda slides will correspond to the names of the slide sections.</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90497"/>
            <a:ext cx="533400" cy="74453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447800"/>
            <a:ext cx="5885160" cy="3910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290208" y="2286000"/>
            <a:ext cx="1419272" cy="1066800"/>
          </a:xfrm>
          <a:prstGeom prst="rect">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1301557" y="4038600"/>
            <a:ext cx="1419272" cy="1066800"/>
          </a:xfrm>
          <a:prstGeom prst="rect">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5825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077218"/>
          </a:xfrm>
          <a:prstGeom prst="rect">
            <a:avLst/>
          </a:prstGeom>
          <a:noFill/>
        </p:spPr>
        <p:txBody>
          <a:bodyPr wrap="square" rtlCol="0">
            <a:spAutoFit/>
          </a:bodyPr>
          <a:lstStyle/>
          <a:p>
            <a:pPr marL="360363" indent="-360363"/>
            <a:r>
              <a:rPr lang="en-US" sz="2800" b="1" dirty="0" smtClean="0">
                <a:solidFill>
                  <a:schemeClr val="accent6">
                    <a:lumMod val="75000"/>
                  </a:schemeClr>
                </a:solidFill>
              </a:rPr>
              <a:t>2.</a:t>
            </a:r>
            <a:r>
              <a:rPr lang="en-US" dirty="0" smtClean="0">
                <a:solidFill>
                  <a:schemeClr val="accent6">
                    <a:lumMod val="75000"/>
                  </a:schemeClr>
                </a:solidFill>
              </a:rPr>
              <a:t> Agenda Lab also inserts a hidden ‘Template’ slide at the beginning of the slide deck. That slide can be used to </a:t>
            </a:r>
            <a:r>
              <a:rPr lang="en-US" dirty="0" smtClean="0">
                <a:solidFill>
                  <a:schemeClr val="accent6">
                    <a:lumMod val="75000"/>
                  </a:schemeClr>
                </a:solidFill>
              </a:rPr>
              <a:t>tweak the appearance of the agenda slides, as explained in the next slide. </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3886200" cy="4757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lowchart: Connector 2"/>
          <p:cNvSpPr/>
          <p:nvPr/>
        </p:nvSpPr>
        <p:spPr>
          <a:xfrm>
            <a:off x="3886200" y="5867400"/>
            <a:ext cx="381000" cy="381000"/>
          </a:xfrm>
          <a:prstGeom prst="flowChartConnector">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p:cNvSpPr txBox="1"/>
          <p:nvPr/>
        </p:nvSpPr>
        <p:spPr>
          <a:xfrm>
            <a:off x="5410200" y="3015989"/>
            <a:ext cx="2362200" cy="369332"/>
          </a:xfrm>
          <a:prstGeom prst="rect">
            <a:avLst/>
          </a:prstGeom>
          <a:noFill/>
        </p:spPr>
        <p:txBody>
          <a:bodyPr wrap="square" rtlCol="0">
            <a:spAutoFit/>
          </a:bodyPr>
          <a:lstStyle/>
          <a:p>
            <a:r>
              <a:rPr lang="en-US" dirty="0">
                <a:solidFill>
                  <a:srgbClr val="0070C0"/>
                </a:solidFill>
                <a:latin typeface="Consolas" panose="020B0609020204030204" pitchFamily="49" charset="0"/>
                <a:cs typeface="Consolas" panose="020B0609020204030204" pitchFamily="49" charset="0"/>
              </a:rPr>
              <a:t>Template slide</a:t>
            </a:r>
            <a:endParaRPr lang="en-SG" dirty="0">
              <a:solidFill>
                <a:srgbClr val="0070C0"/>
              </a:solidFill>
              <a:latin typeface="Consolas" panose="020B0609020204030204" pitchFamily="49" charset="0"/>
              <a:cs typeface="Consolas" panose="020B0609020204030204" pitchFamily="49" charset="0"/>
            </a:endParaRPr>
          </a:p>
        </p:txBody>
      </p:sp>
      <p:cxnSp>
        <p:nvCxnSpPr>
          <p:cNvPr id="8" name="Straight Arrow Connector 7"/>
          <p:cNvCxnSpPr/>
          <p:nvPr/>
        </p:nvCxnSpPr>
        <p:spPr>
          <a:xfrm flipH="1">
            <a:off x="3276600" y="3200655"/>
            <a:ext cx="2133600" cy="906246"/>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8400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2a.</a:t>
            </a:r>
            <a:r>
              <a:rPr lang="en-US" dirty="0" smtClean="0">
                <a:solidFill>
                  <a:schemeClr val="accent6">
                    <a:lumMod val="75000"/>
                  </a:schemeClr>
                </a:solidFill>
              </a:rPr>
              <a:t> </a:t>
            </a:r>
            <a:r>
              <a:rPr lang="en-US" dirty="0" smtClean="0">
                <a:solidFill>
                  <a:schemeClr val="accent6">
                    <a:lumMod val="75000"/>
                  </a:schemeClr>
                </a:solidFill>
              </a:rPr>
              <a:t>First, modify the agenda slide to match the appearance you want the agenda slides to have. </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1"/>
            <a:ext cx="2438400" cy="2985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4525794" y="1165699"/>
            <a:ext cx="3429000" cy="4197698"/>
            <a:chOff x="3962400" y="1626140"/>
            <a:chExt cx="3733800" cy="4570827"/>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26140"/>
              <a:ext cx="3733800" cy="4570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328" y="3419272"/>
              <a:ext cx="2971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549613" y="5562600"/>
            <a:ext cx="8001000" cy="1077218"/>
          </a:xfrm>
          <a:prstGeom prst="rect">
            <a:avLst/>
          </a:prstGeom>
          <a:noFill/>
        </p:spPr>
        <p:txBody>
          <a:bodyPr wrap="square" rtlCol="0">
            <a:spAutoFit/>
          </a:bodyPr>
          <a:lstStyle/>
          <a:p>
            <a:pPr marL="360363" indent="-360363"/>
            <a:r>
              <a:rPr lang="en-US" sz="2800" b="1" dirty="0" smtClean="0">
                <a:solidFill>
                  <a:schemeClr val="accent6">
                    <a:lumMod val="75000"/>
                  </a:schemeClr>
                </a:solidFill>
              </a:rPr>
              <a:t>2b.</a:t>
            </a:r>
            <a:r>
              <a:rPr lang="en-US" dirty="0" smtClean="0">
                <a:solidFill>
                  <a:schemeClr val="accent6">
                    <a:lumMod val="75000"/>
                  </a:schemeClr>
                </a:solidFill>
              </a:rPr>
              <a:t> </a:t>
            </a:r>
            <a:r>
              <a:rPr lang="en-US" dirty="0" smtClean="0">
                <a:solidFill>
                  <a:schemeClr val="accent6">
                    <a:lumMod val="75000"/>
                  </a:schemeClr>
                </a:solidFill>
              </a:rPr>
              <a:t>Then, click on the </a:t>
            </a:r>
            <a:r>
              <a:rPr lang="en-US" dirty="0">
                <a:solidFill>
                  <a:srgbClr val="0070C0"/>
                </a:solidFill>
                <a:latin typeface="Consolas" panose="020B0609020204030204" pitchFamily="49" charset="0"/>
                <a:cs typeface="Consolas" panose="020B0609020204030204" pitchFamily="49" charset="0"/>
              </a:rPr>
              <a:t>Agenda Lab </a:t>
            </a:r>
            <a:r>
              <a:rPr lang="en-US" dirty="0" smtClean="0">
                <a:solidFill>
                  <a:schemeClr val="accent6">
                    <a:lumMod val="75000"/>
                  </a:schemeClr>
                </a:solidFill>
              </a:rPr>
              <a:t>button and choose the </a:t>
            </a:r>
            <a:r>
              <a:rPr lang="en-US" dirty="0" smtClean="0">
                <a:solidFill>
                  <a:srgbClr val="0070C0"/>
                </a:solidFill>
                <a:latin typeface="Consolas" panose="020B0609020204030204" pitchFamily="49" charset="0"/>
                <a:cs typeface="Consolas" panose="020B0609020204030204" pitchFamily="49" charset="0"/>
              </a:rPr>
              <a:t>Synchronize agenda</a:t>
            </a:r>
            <a:r>
              <a:rPr lang="en-US" dirty="0">
                <a:solidFill>
                  <a:schemeClr val="accent6">
                    <a:lumMod val="75000"/>
                  </a:schemeClr>
                </a:solidFill>
              </a:rPr>
              <a:t> </a:t>
            </a:r>
            <a:r>
              <a:rPr lang="en-US" dirty="0" smtClean="0">
                <a:solidFill>
                  <a:schemeClr val="accent6">
                    <a:lumMod val="75000"/>
                  </a:schemeClr>
                </a:solidFill>
              </a:rPr>
              <a:t>option. That will regenerate all agenda slides to match the template slide.</a:t>
            </a:r>
            <a:endParaRPr lang="en-SG" dirty="0">
              <a:solidFill>
                <a:schemeClr val="accent6">
                  <a:lumMod val="75000"/>
                </a:schemeClr>
              </a:solidFill>
            </a:endParaRPr>
          </a:p>
        </p:txBody>
      </p:sp>
      <p:cxnSp>
        <p:nvCxnSpPr>
          <p:cNvPr id="11" name="Straight Arrow Connector 7"/>
          <p:cNvCxnSpPr/>
          <p:nvPr/>
        </p:nvCxnSpPr>
        <p:spPr>
          <a:xfrm>
            <a:off x="2438400" y="3352800"/>
            <a:ext cx="2286000" cy="7620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21253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76200"/>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3a.</a:t>
            </a:r>
            <a:r>
              <a:rPr lang="en-US" dirty="0" smtClean="0">
                <a:solidFill>
                  <a:schemeClr val="accent6">
                    <a:lumMod val="75000"/>
                  </a:schemeClr>
                </a:solidFill>
              </a:rPr>
              <a:t> </a:t>
            </a:r>
            <a:r>
              <a:rPr lang="en-US" dirty="0" smtClean="0">
                <a:solidFill>
                  <a:schemeClr val="accent6">
                    <a:lumMod val="75000"/>
                  </a:schemeClr>
                </a:solidFill>
              </a:rPr>
              <a:t>It is possible to insert the Agenda as a sidebar on each slide.  Here are </a:t>
            </a:r>
            <a:br>
              <a:rPr lang="en-US" dirty="0" smtClean="0">
                <a:solidFill>
                  <a:schemeClr val="accent6">
                    <a:lumMod val="75000"/>
                  </a:schemeClr>
                </a:solidFill>
              </a:rPr>
            </a:br>
            <a:r>
              <a:rPr lang="en-US" dirty="0" smtClean="0">
                <a:solidFill>
                  <a:schemeClr val="accent6">
                    <a:lumMod val="75000"/>
                  </a:schemeClr>
                </a:solidFill>
              </a:rPr>
              <a:t>two examples:</a:t>
            </a:r>
            <a:endParaRPr lang="en-SG" dirty="0">
              <a:solidFill>
                <a:schemeClr val="accent6">
                  <a:lumMod val="75000"/>
                </a:schemeClr>
              </a:solidFill>
            </a:endParaRPr>
          </a:p>
        </p:txBody>
      </p:sp>
      <p:sp>
        <p:nvSpPr>
          <p:cNvPr id="10" name="TextBox 9"/>
          <p:cNvSpPr txBox="1"/>
          <p:nvPr/>
        </p:nvSpPr>
        <p:spPr>
          <a:xfrm>
            <a:off x="549613" y="3025882"/>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3b.</a:t>
            </a:r>
            <a:r>
              <a:rPr lang="en-US" dirty="0" smtClean="0">
                <a:solidFill>
                  <a:schemeClr val="accent6">
                    <a:lumMod val="75000"/>
                  </a:schemeClr>
                </a:solidFill>
              </a:rPr>
              <a:t> </a:t>
            </a:r>
            <a:r>
              <a:rPr lang="en-US" dirty="0" smtClean="0">
                <a:solidFill>
                  <a:schemeClr val="accent6">
                    <a:lumMod val="75000"/>
                  </a:schemeClr>
                </a:solidFill>
              </a:rPr>
              <a:t>It is also possible to generate agenda slides containing a </a:t>
            </a:r>
            <a:br>
              <a:rPr lang="en-US" dirty="0" smtClean="0">
                <a:solidFill>
                  <a:schemeClr val="accent6">
                    <a:lumMod val="75000"/>
                  </a:schemeClr>
                </a:solidFill>
              </a:rPr>
            </a:br>
            <a:r>
              <a:rPr lang="en-US" dirty="0" smtClean="0">
                <a:solidFill>
                  <a:schemeClr val="accent6">
                    <a:lumMod val="75000"/>
                  </a:schemeClr>
                </a:solidFill>
              </a:rPr>
              <a:t>visual representation of the topics.</a:t>
            </a:r>
            <a:endParaRPr lang="en-SG" dirty="0">
              <a:solidFill>
                <a:schemeClr val="accent6">
                  <a:lumMod val="7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685800"/>
            <a:ext cx="2914650" cy="2185988"/>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685800"/>
            <a:ext cx="2914650" cy="2185988"/>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7095"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8847"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7"/>
          <p:cNvCxnSpPr/>
          <p:nvPr/>
        </p:nvCxnSpPr>
        <p:spPr>
          <a:xfrm>
            <a:off x="3048000" y="5464282"/>
            <a:ext cx="1143000" cy="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7"/>
          <p:cNvCxnSpPr/>
          <p:nvPr/>
        </p:nvCxnSpPr>
        <p:spPr>
          <a:xfrm>
            <a:off x="5740738" y="5464282"/>
            <a:ext cx="1143000" cy="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
        <p:nvSpPr>
          <p:cNvPr id="21" name="TextBox 20"/>
          <p:cNvSpPr txBox="1"/>
          <p:nvPr/>
        </p:nvSpPr>
        <p:spPr>
          <a:xfrm>
            <a:off x="609600" y="6045391"/>
            <a:ext cx="8001000" cy="800219"/>
          </a:xfrm>
          <a:prstGeom prst="rect">
            <a:avLst/>
          </a:prstGeom>
          <a:noFill/>
        </p:spPr>
        <p:txBody>
          <a:bodyPr wrap="square" rtlCol="0">
            <a:spAutoFit/>
          </a:bodyPr>
          <a:lstStyle/>
          <a:p>
            <a:pPr marL="622300" indent="-622300"/>
            <a:r>
              <a:rPr lang="en-US" sz="2800" b="1" dirty="0" smtClean="0">
                <a:solidFill>
                  <a:schemeClr val="accent6">
                    <a:lumMod val="75000"/>
                  </a:schemeClr>
                </a:solidFill>
              </a:rPr>
              <a:t>Tip:</a:t>
            </a:r>
            <a:r>
              <a:rPr lang="en-US" dirty="0">
                <a:solidFill>
                  <a:schemeClr val="accent6">
                    <a:lumMod val="75000"/>
                  </a:schemeClr>
                </a:solidFill>
              </a:rPr>
              <a:t> </a:t>
            </a:r>
            <a:r>
              <a:rPr lang="en-US" dirty="0" smtClean="0">
                <a:solidFill>
                  <a:schemeClr val="accent6">
                    <a:lumMod val="75000"/>
                  </a:schemeClr>
                </a:solidFill>
              </a:rPr>
              <a:t>To find more about </a:t>
            </a:r>
            <a:r>
              <a:rPr lang="en-US" dirty="0">
                <a:solidFill>
                  <a:srgbClr val="0070C0"/>
                </a:solidFill>
                <a:latin typeface="Consolas" panose="020B0609020204030204" pitchFamily="49" charset="0"/>
                <a:cs typeface="Consolas" panose="020B0609020204030204" pitchFamily="49" charset="0"/>
              </a:rPr>
              <a:t>Agenda sidebar </a:t>
            </a:r>
            <a:r>
              <a:rPr lang="en-US" dirty="0" smtClean="0">
                <a:solidFill>
                  <a:schemeClr val="accent6">
                    <a:lumMod val="75000"/>
                  </a:schemeClr>
                </a:solidFill>
              </a:rPr>
              <a:t>and </a:t>
            </a:r>
            <a:r>
              <a:rPr lang="en-US" dirty="0">
                <a:solidFill>
                  <a:srgbClr val="0070C0"/>
                </a:solidFill>
                <a:latin typeface="Consolas" panose="020B0609020204030204" pitchFamily="49" charset="0"/>
                <a:cs typeface="Consolas" panose="020B0609020204030204" pitchFamily="49" charset="0"/>
              </a:rPr>
              <a:t>Visual agenda </a:t>
            </a:r>
            <a:r>
              <a:rPr lang="en-US" dirty="0" smtClean="0">
                <a:solidFill>
                  <a:schemeClr val="accent6">
                    <a:lumMod val="75000"/>
                  </a:schemeClr>
                </a:solidFill>
              </a:rPr>
              <a:t>features, </a:t>
            </a:r>
            <a:br>
              <a:rPr lang="en-US" dirty="0" smtClean="0">
                <a:solidFill>
                  <a:schemeClr val="accent6">
                    <a:lumMod val="75000"/>
                  </a:schemeClr>
                </a:solidFill>
              </a:rPr>
            </a:br>
            <a:r>
              <a:rPr lang="en-US" dirty="0" smtClean="0">
                <a:solidFill>
                  <a:schemeClr val="accent6">
                    <a:lumMod val="75000"/>
                  </a:schemeClr>
                </a:solidFill>
              </a:rPr>
              <a:t>refer to </a:t>
            </a:r>
            <a:r>
              <a:rPr lang="en-US" dirty="0" err="1" smtClean="0">
                <a:solidFill>
                  <a:schemeClr val="accent6">
                    <a:lumMod val="75000"/>
                  </a:schemeClr>
                </a:solidFill>
                <a:hlinkClick r:id="rId8"/>
              </a:rPr>
              <a:t>PowerPointLabs</a:t>
            </a:r>
            <a:r>
              <a:rPr lang="en-US" dirty="0" smtClean="0">
                <a:solidFill>
                  <a:schemeClr val="accent6">
                    <a:lumMod val="75000"/>
                  </a:schemeClr>
                </a:solidFill>
                <a:hlinkClick r:id="rId8"/>
              </a:rPr>
              <a:t> documentation</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1258887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57327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4519612" y="245939"/>
            <a:ext cx="661988" cy="886391"/>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6477000" y="447631"/>
            <a:ext cx="1190791" cy="314369"/>
          </a:xfrm>
          <a:prstGeom prst="rect">
            <a:avLst/>
          </a:prstGeom>
        </p:spPr>
      </p:pic>
    </p:spTree>
    <p:extLst>
      <p:ext uri="{BB962C8B-B14F-4D97-AF65-F5344CB8AC3E}">
        <p14:creationId xmlns:p14="http://schemas.microsoft.com/office/powerpoint/2010/main" val="236993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 for instance, to highlight arbitrary segments </a:t>
            </a:r>
            <a:r>
              <a:rPr lang="en-US" dirty="0">
                <a:solidFill>
                  <a:schemeClr val="accent6">
                    <a:lumMod val="75000"/>
                  </a:schemeClr>
                </a:solidFill>
              </a:rPr>
              <a:t>of text – can </a:t>
            </a:r>
            <a:r>
              <a:rPr lang="en-US" dirty="0" smtClean="0">
                <a:solidFill>
                  <a:schemeClr val="accent6">
                    <a:lumMod val="75000"/>
                  </a:schemeClr>
                </a:solidFill>
              </a:rPr>
              <a:t>be found on our website </a:t>
            </a:r>
            <a:r>
              <a:rPr lang="en-US" dirty="0" smtClean="0">
                <a:solidFill>
                  <a:schemeClr val="accent6">
                    <a:lumMod val="75000"/>
                  </a:schemeClr>
                </a:solidFill>
                <a:hlinkClick r:id="rId3"/>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4562475" y="228600"/>
            <a:ext cx="6953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3677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1723</TotalTime>
  <Words>1665</Words>
  <Application>Microsoft Office PowerPoint</Application>
  <PresentationFormat>On-screen Show (4:3)</PresentationFormat>
  <Paragraphs>187</Paragraphs>
  <Slides>44</Slides>
  <Notes>15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Damith Chatura Rajapakse</cp:lastModifiedBy>
  <cp:revision>119</cp:revision>
  <dcterms:created xsi:type="dcterms:W3CDTF">2006-08-16T00:00:00Z</dcterms:created>
  <dcterms:modified xsi:type="dcterms:W3CDTF">2015-05-24T11:29:20Z</dcterms:modified>
</cp:coreProperties>
</file>