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5"/>
  </p:notesMasterIdLst>
  <p:sldIdLst>
    <p:sldId id="276" r:id="rId2"/>
    <p:sldId id="277" r:id="rId3"/>
    <p:sldId id="278" r:id="rId4"/>
    <p:sldId id="279" r:id="rId5"/>
    <p:sldId id="302" r:id="rId6"/>
    <p:sldId id="280" r:id="rId7"/>
    <p:sldId id="303" r:id="rId8"/>
    <p:sldId id="281" r:id="rId9"/>
    <p:sldId id="282" r:id="rId10"/>
    <p:sldId id="283" r:id="rId11"/>
    <p:sldId id="284" r:id="rId12"/>
    <p:sldId id="304" r:id="rId13"/>
    <p:sldId id="285" r:id="rId14"/>
    <p:sldId id="286" r:id="rId15"/>
    <p:sldId id="305" r:id="rId16"/>
    <p:sldId id="287" r:id="rId17"/>
    <p:sldId id="288" r:id="rId18"/>
    <p:sldId id="289" r:id="rId19"/>
    <p:sldId id="290" r:id="rId20"/>
    <p:sldId id="306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7" r:id="rId33"/>
    <p:sldId id="308" r:id="rId34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0"/>
  </p:normalViewPr>
  <p:slideViewPr>
    <p:cSldViewPr snapToGrid="0" snapToObjects="1">
      <p:cViewPr varScale="1">
        <p:scale>
          <a:sx n="115" d="100"/>
          <a:sy n="115" d="100"/>
        </p:scale>
        <p:origin x="54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pPr/>
              <a:t>11-9-2018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pPr/>
              <a:t>9/11/2018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pPr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pPr/>
              <a:t>9/11/2018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pPr/>
              <a:t>9/11/2018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pPr/>
              <a:t>9/11/2018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pPr/>
              <a:t>9/11/2018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pPr/>
              <a:t>9/11/2018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pPr/>
              <a:t>9/11/2018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pPr/>
              <a:t>9/11/2018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pPr/>
              <a:t>9/11/2018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pPr/>
              <a:t>9/11/2018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pPr/>
              <a:t>9/11/2018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pPr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pPr/>
              <a:t>9/11/2018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Glossary/Symbol" TargetMode="External"/><Relationship Id="rId3" Type="http://schemas.openxmlformats.org/officeDocument/2006/relationships/hyperlink" Target="https://developer.mozilla.org/en-US/docs/Glossary/Boolean" TargetMode="External"/><Relationship Id="rId7" Type="http://schemas.openxmlformats.org/officeDocument/2006/relationships/hyperlink" Target="https://developer.mozilla.org/en-US/docs/Glossary/Undefined" TargetMode="External"/><Relationship Id="rId2" Type="http://schemas.openxmlformats.org/officeDocument/2006/relationships/hyperlink" Target="https://developer.mozilla.org/en-US/docs/Glossary/Primitiv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eloper.mozilla.org/en-US/docs/Glossary/Null" TargetMode="External"/><Relationship Id="rId5" Type="http://schemas.openxmlformats.org/officeDocument/2006/relationships/hyperlink" Target="https://developer.mozilla.org/en-US/docs/Glossary/String" TargetMode="External"/><Relationship Id="rId4" Type="http://schemas.openxmlformats.org/officeDocument/2006/relationships/hyperlink" Target="https://developer.mozilla.org/en-US/docs/Glossary/Number" TargetMode="External"/><Relationship Id="rId9" Type="http://schemas.openxmlformats.org/officeDocument/2006/relationships/hyperlink" Target="https://developer.mozilla.org/en-US/docs/Glossary/Objec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afbeelding 3" descr="conclusionholding_254_932.jp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-71" r="-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Javascript / Node.js</a:t>
            </a:r>
            <a:br>
              <a:rPr lang="nl-NL" dirty="0"/>
            </a:br>
            <a:br>
              <a:rPr lang="nl-NL" dirty="0"/>
            </a:br>
            <a:r>
              <a:rPr lang="nl-NL" dirty="0"/>
              <a:t>Talent </a:t>
            </a:r>
            <a:r>
              <a:rPr lang="nl-NL" dirty="0" err="1"/>
              <a:t>Launch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Arrays: To hold a collection of items together. Can store any data types together in single array.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 = [1, {“k”: “v”}, 2.3, [“another”, “array”]];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 types: Single dimensional and Multi dimensional (array of array(s)).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 = [“1st”, “2nd”, “3rd”];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[[“1st”], [“2nd”], [“3rd”]];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Accessing values stored in array: We use what is called index which is some integer ranges from 0 to array’s length - 1.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380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ACCESSING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Single dimensional array: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array[0]; // 1st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array[1]; // 2nd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array[2]; // You guess here.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Accessing Multi dimensional array: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[0]; // [“1st”]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[0][0]; // 1st.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78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WRITING TO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Single dimensional array: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array[0] = “1st”;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array[1] = “2nd”;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array[2] = “3rd”;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Writing to Multi dimensional array: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 = [“1st”];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[0][0] = “1st”;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018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ASSOCIATIVE ARRAYS / 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Associative</a:t>
            </a:r>
            <a:r>
              <a:rPr lang="nl-NL" dirty="0"/>
              <a:t> Arrays: Kind of </a:t>
            </a:r>
            <a:r>
              <a:rPr lang="nl-NL" dirty="0" err="1"/>
              <a:t>Maps</a:t>
            </a:r>
            <a:r>
              <a:rPr lang="nl-NL" dirty="0"/>
              <a:t>.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-Value pairs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var pincodes = []; 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pincodes[“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khanpur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”] = 110062; 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pincodes[“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badarpur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”] = 110044; 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pincodes[“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saket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”] = 110017;</a:t>
            </a:r>
          </a:p>
          <a:p>
            <a:pPr marL="0" indent="0">
              <a:buNone/>
            </a:pPr>
            <a:r>
              <a:rPr lang="nl-NL" dirty="0"/>
              <a:t> </a:t>
            </a:r>
          </a:p>
          <a:p>
            <a:pPr marL="0" indent="0">
              <a:buNone/>
            </a:pPr>
            <a:r>
              <a:rPr lang="nl-NL" dirty="0" err="1"/>
              <a:t>Accessing</a:t>
            </a:r>
            <a:r>
              <a:rPr lang="nl-NL" dirty="0"/>
              <a:t> </a:t>
            </a:r>
            <a:r>
              <a:rPr lang="nl-NL" dirty="0" err="1"/>
              <a:t>Associative</a:t>
            </a:r>
            <a:r>
              <a:rPr lang="nl-NL" dirty="0"/>
              <a:t> arrays: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pincodes[“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saket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”]; // 110017 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pincodes[“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badarpur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”];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here.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4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CONTROLLING 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Conditions: Making decisions.</a:t>
            </a:r>
          </a:p>
          <a:p>
            <a:endParaRPr lang="en-US" dirty="0"/>
          </a:p>
          <a:p>
            <a:r>
              <a:rPr lang="en-US" dirty="0"/>
              <a:t>Flow statements: Expects a </a:t>
            </a:r>
            <a:r>
              <a:rPr lang="en-US" dirty="0" err="1"/>
              <a:t>boolean</a:t>
            </a:r>
            <a:r>
              <a:rPr lang="en-US" dirty="0"/>
              <a:t> expression. </a:t>
            </a:r>
            <a:endParaRPr lang="en-US" i="1" dirty="0"/>
          </a:p>
          <a:p>
            <a:pPr lvl="2"/>
            <a:r>
              <a:rPr lang="en-US" i="1" dirty="0"/>
              <a:t>Expression is a combination of values, variable references, function calls and operators that evaluates to some value. </a:t>
            </a:r>
          </a:p>
          <a:p>
            <a:r>
              <a:rPr lang="en-US" dirty="0"/>
              <a:t>Some comparison operators that we can use are: </a:t>
            </a:r>
          </a:p>
          <a:p>
            <a:pPr lvl="1"/>
            <a:r>
              <a:rPr lang="en-US" dirty="0"/>
              <a:t>less than (&lt;), greater than (&gt;), </a:t>
            </a:r>
          </a:p>
          <a:p>
            <a:pPr lvl="1"/>
            <a:r>
              <a:rPr lang="en-US" dirty="0"/>
              <a:t>less than equal to (&lt;=), greater than equal to (&gt;=), equals to (==), </a:t>
            </a:r>
          </a:p>
          <a:p>
            <a:pPr lvl="1"/>
            <a:r>
              <a:rPr lang="en-US" dirty="0"/>
              <a:t>not equals to (!=), not (!)</a:t>
            </a:r>
          </a:p>
          <a:p>
            <a:r>
              <a:rPr lang="en-US" dirty="0"/>
              <a:t> Multiple conditions operators: </a:t>
            </a:r>
          </a:p>
          <a:p>
            <a:pPr lvl="1"/>
            <a:r>
              <a:rPr lang="en-US" dirty="0"/>
              <a:t>and (&amp;&amp;), </a:t>
            </a:r>
          </a:p>
          <a:p>
            <a:pPr lvl="1"/>
            <a:r>
              <a:rPr lang="en-US" dirty="0"/>
              <a:t>or (||)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214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CONDITION: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9" y="936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&gt; 2; 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&lt; 2; 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== 2;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&gt;= 2;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&lt;= 2;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!= 2;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=== 2;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!== 2;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4171858" y="979341"/>
            <a:ext cx="4036142" cy="3462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Data type check</a:t>
            </a: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=== 1;  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=== “1”;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=== 1;  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=== “1”;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checks</a:t>
            </a: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 2 </a:t>
            </a:r>
            <a:r>
              <a:rPr lang="nl-NL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 2 </a:t>
            </a:r>
            <a:r>
              <a:rPr lang="nl-NL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6872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if-else statement: if condition is false then execute the else block. </a:t>
            </a:r>
          </a:p>
          <a:p>
            <a:r>
              <a:rPr lang="en-US" dirty="0"/>
              <a:t>else-if statements: It’s not reverse of the if-else. It just says if condition false then check this (else-if) condition.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(condition) { // condition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Some true 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 else if (condition) { // condition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Some 2nd true 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Some false 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92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 statement is used to perform different actions based on different conditions.</a:t>
            </a:r>
            <a:endParaRPr lang="nl-N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switch(expression)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case “F”: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block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    break;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case “M”: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block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    break;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default: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block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544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Loops: Minimizing repetition </a:t>
            </a:r>
          </a:p>
          <a:p>
            <a:r>
              <a:rPr lang="en-US" dirty="0"/>
              <a:t> while loop: Simplest loop. While condition is true run the code. Condition can be any expression. </a:t>
            </a:r>
          </a:p>
          <a:p>
            <a:r>
              <a:rPr lang="en-US" dirty="0"/>
              <a:t> do-while loop: Runs at least once, as condition is evaluated after running the loop body. As always condition can be any expression. </a:t>
            </a:r>
          </a:p>
          <a:p>
            <a:r>
              <a:rPr lang="en-US" dirty="0"/>
              <a:t> for loop: Succinct all the above! </a:t>
            </a:r>
          </a:p>
          <a:p>
            <a:r>
              <a:rPr lang="en-US" dirty="0"/>
              <a:t> All the loops must consist three things: </a:t>
            </a:r>
          </a:p>
          <a:p>
            <a:pPr lvl="1"/>
            <a:r>
              <a:rPr lang="en-US" dirty="0" err="1"/>
              <a:t>Incrementer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conditional expression, </a:t>
            </a:r>
          </a:p>
          <a:p>
            <a:pPr lvl="1"/>
            <a:r>
              <a:rPr lang="en-US" dirty="0"/>
              <a:t>logic to increase the </a:t>
            </a:r>
            <a:r>
              <a:rPr lang="en-US" dirty="0" err="1"/>
              <a:t>incrementer</a:t>
            </a:r>
            <a:r>
              <a:rPr lang="en-US" dirty="0"/>
              <a:t> – so that condition eventually turns to false.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3649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724607"/>
            <a:ext cx="6623999" cy="3780000"/>
          </a:xfrm>
        </p:spPr>
        <p:txBody>
          <a:bodyPr/>
          <a:lstStyle/>
          <a:p>
            <a:r>
              <a:rPr lang="en-US" dirty="0"/>
              <a:t> while loop: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while (condition)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Run the 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/>
          </a:p>
          <a:p>
            <a:r>
              <a:rPr lang="en-US" dirty="0"/>
              <a:t> do-while loop: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do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Run the 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 while (condition)</a:t>
            </a:r>
          </a:p>
          <a:p>
            <a:r>
              <a:rPr lang="en-US" dirty="0"/>
              <a:t> for loop: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(declaration; condition; action)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Run the 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20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 </a:t>
            </a:r>
            <a:r>
              <a:rPr lang="nl-NL" dirty="0" err="1"/>
              <a:t>day</a:t>
            </a:r>
            <a:r>
              <a:rPr lang="nl-NL" dirty="0"/>
              <a:t> </a:t>
            </a:r>
            <a:r>
              <a:rPr lang="nl-NL" dirty="0" err="1"/>
              <a:t>one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3575703" cy="3780000"/>
          </a:xfrm>
        </p:spPr>
        <p:txBody>
          <a:bodyPr/>
          <a:lstStyle/>
          <a:p>
            <a:r>
              <a:rPr lang="nl-NL" dirty="0" err="1"/>
              <a:t>Introduction</a:t>
            </a:r>
            <a:r>
              <a:rPr lang="nl-NL" dirty="0"/>
              <a:t> Javascript</a:t>
            </a:r>
          </a:p>
          <a:p>
            <a:pPr lvl="1"/>
            <a:r>
              <a:rPr lang="nl-NL" dirty="0"/>
              <a:t>Variables / Data Types / Operators</a:t>
            </a:r>
          </a:p>
          <a:p>
            <a:pPr lvl="1"/>
            <a:r>
              <a:rPr lang="nl-NL" dirty="0"/>
              <a:t>Arrays</a:t>
            </a:r>
          </a:p>
          <a:p>
            <a:r>
              <a:rPr lang="nl-NL" dirty="0"/>
              <a:t>Control flow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/</a:t>
            </a:r>
            <a:r>
              <a:rPr lang="nl-NL" dirty="0" err="1"/>
              <a:t>else</a:t>
            </a:r>
            <a:r>
              <a:rPr lang="nl-NL" dirty="0"/>
              <a:t>, switch</a:t>
            </a:r>
          </a:p>
          <a:p>
            <a:r>
              <a:rPr lang="nl-NL" dirty="0"/>
              <a:t>Loops</a:t>
            </a:r>
          </a:p>
          <a:p>
            <a:pPr lvl="1"/>
            <a:r>
              <a:rPr lang="nl-NL" dirty="0" err="1"/>
              <a:t>While</a:t>
            </a:r>
            <a:r>
              <a:rPr lang="nl-NL" dirty="0"/>
              <a:t>, </a:t>
            </a:r>
            <a:r>
              <a:rPr lang="nl-NL" dirty="0" err="1"/>
              <a:t>for</a:t>
            </a:r>
            <a:endParaRPr lang="nl-NL" dirty="0"/>
          </a:p>
          <a:p>
            <a:r>
              <a:rPr lang="nl-NL" dirty="0" err="1"/>
              <a:t>Iterators</a:t>
            </a:r>
            <a:endParaRPr lang="nl-NL" dirty="0"/>
          </a:p>
          <a:p>
            <a:r>
              <a:rPr lang="nl-NL" dirty="0" err="1"/>
              <a:t>Functions</a:t>
            </a:r>
            <a:endParaRPr lang="nl-NL" dirty="0"/>
          </a:p>
          <a:p>
            <a:r>
              <a:rPr lang="nl-NL" dirty="0"/>
              <a:t>Scope</a:t>
            </a:r>
          </a:p>
          <a:p>
            <a:r>
              <a:rPr lang="nl-NL" dirty="0" err="1"/>
              <a:t>Objects</a:t>
            </a:r>
            <a:endParaRPr lang="nl-NL" dirty="0"/>
          </a:p>
          <a:p>
            <a:pPr lvl="1"/>
            <a:r>
              <a:rPr lang="nl-NL" dirty="0" err="1"/>
              <a:t>Properties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Methods</a:t>
            </a:r>
            <a:endParaRPr lang="nl-NL" dirty="0"/>
          </a:p>
          <a:p>
            <a:pPr lvl="1"/>
            <a:r>
              <a:rPr lang="nl-NL" dirty="0"/>
              <a:t>Object </a:t>
            </a:r>
            <a:r>
              <a:rPr lang="nl-NL" dirty="0" err="1"/>
              <a:t>creation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4640788" y="957275"/>
            <a:ext cx="3894423" cy="45704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Exception</a:t>
            </a:r>
            <a:r>
              <a:rPr lang="nl-NL" dirty="0"/>
              <a:t>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Everything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object. </a:t>
            </a:r>
            <a:r>
              <a:rPr lang="nl-NL" dirty="0" err="1"/>
              <a:t>Inheritance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First class </a:t>
            </a:r>
            <a:r>
              <a:rPr lang="nl-NL" dirty="0" err="1"/>
              <a:t>functions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IIFE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Closure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Bind call </a:t>
            </a:r>
            <a:r>
              <a:rPr lang="nl-NL" dirty="0" err="1"/>
              <a:t>apply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ES6 / ES2015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/>
              <a:t>Variables let </a:t>
            </a:r>
            <a:r>
              <a:rPr lang="nl-NL" dirty="0" err="1"/>
              <a:t>const</a:t>
            </a:r>
            <a:endParaRPr lang="nl-NL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/>
              <a:t>Block scope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/>
              <a:t>Strings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/>
              <a:t>Arrow </a:t>
            </a:r>
            <a:r>
              <a:rPr lang="nl-NL" dirty="0" err="1"/>
              <a:t>functions</a:t>
            </a:r>
            <a:endParaRPr lang="nl-NL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 err="1"/>
              <a:t>Destructuring</a:t>
            </a:r>
            <a:endParaRPr lang="nl-NL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/>
              <a:t>Spread operator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Callbacks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Promises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Async</a:t>
            </a:r>
            <a:r>
              <a:rPr lang="nl-NL" dirty="0"/>
              <a:t>/</a:t>
            </a:r>
            <a:r>
              <a:rPr lang="nl-NL" dirty="0" err="1"/>
              <a:t>wait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157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(var i = 0; i &lt; 10; i++) {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 i );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0,1,2,3,4,5,6,7,8,9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 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["BMW", "Volvo", "Saab", "Ford"];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 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 "";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(var i = 0; i &lt;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cars.length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[i] + “, ";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856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WRITING CODE FOR LATER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re-run some code again and again from different places, then put that code in a function and call this function. </a:t>
            </a:r>
          </a:p>
          <a:p>
            <a:r>
              <a:rPr lang="en-US" dirty="0"/>
              <a:t>Functions are like little packages of JavaScript code waiting to be called into action. </a:t>
            </a:r>
          </a:p>
          <a:p>
            <a:r>
              <a:rPr lang="en-US" dirty="0"/>
              <a:t>Some predefined functions are alert(), prompt() and confirm(). </a:t>
            </a:r>
          </a:p>
          <a:p>
            <a:r>
              <a:rPr lang="en-US" dirty="0"/>
              <a:t>Functions can return values. </a:t>
            </a:r>
          </a:p>
          <a:p>
            <a:r>
              <a:rPr lang="en-US" dirty="0"/>
              <a:t>Values returned by functions are: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dirty="0"/>
              <a:t>user input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this with my keyboard”</a:t>
            </a:r>
          </a:p>
          <a:p>
            <a:pPr lvl="1"/>
            <a:r>
              <a:rPr lang="en-US" dirty="0"/>
              <a:t>empty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“”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049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Writing your own functions: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alert(“Hi”);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Calling functions: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Parentheses are needed to call the functions.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0047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ARGUMENTS: PASSING DATA TO FUNCTIONS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or parameters: When a function expects something then it’s called a </a:t>
            </a:r>
            <a:r>
              <a:rPr lang="en-US" u="sng" dirty="0"/>
              <a:t>parameter</a:t>
            </a:r>
            <a:r>
              <a:rPr lang="en-US" dirty="0"/>
              <a:t>. While we pass the expected data to a function then it’s called </a:t>
            </a:r>
            <a:r>
              <a:rPr lang="en-US" u="sng" dirty="0"/>
              <a:t>arguments</a:t>
            </a:r>
            <a:r>
              <a:rPr lang="en-US" dirty="0"/>
              <a:t>. </a:t>
            </a:r>
          </a:p>
          <a:p>
            <a:r>
              <a:rPr lang="en-US" dirty="0"/>
              <a:t> Declaring parameters: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alert(“Hi ” + name);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/>
              <a:t> Calling function with arguments: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(“Joe”);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Functions can contain any number of parameters/arguments.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addAllNumbers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(3,6,9,4,7);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7858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FUNCTIONS: A SECRET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array: Functions have one secret. They contain the arguments array. This array contains all the arguments passed to the function.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poll()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affirmative = arguments[0];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negative = arguments[1];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Calling the function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poll(“affirmative”, “negative”);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4763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FUNCTIONS: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Returning: As we know functions can return the values. We use return statement to return something.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“Hi ” + name;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greeting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(“Joe”); // “Hi Joe”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853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FUNCTIONS: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Scope: Can be local (function) or global (full application).</a:t>
            </a:r>
          </a:p>
          <a:p>
            <a:endParaRPr lang="en-US" dirty="0"/>
          </a:p>
          <a:p>
            <a:r>
              <a:rPr lang="en-US" dirty="0"/>
              <a:t>Ensure functions always declare variables using the </a:t>
            </a:r>
            <a:r>
              <a:rPr lang="en-US" dirty="0" err="1"/>
              <a:t>var</a:t>
            </a:r>
            <a:r>
              <a:rPr lang="en-US" dirty="0"/>
              <a:t> keyword or else they will look for it in global scope and will modify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globalGreeting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“Hello”;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globalGreeting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“Hi ” + name;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localGreeting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“Hi ” + name;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localGreeting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7189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FUNCTIONS: I HAVE ANOTHER 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Alternate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syntax: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	alert(“Hi”);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/>
              <a:t>The </a:t>
            </a:r>
            <a:r>
              <a:rPr lang="nl-NL" dirty="0" err="1"/>
              <a:t>function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have a name. It is “</a:t>
            </a:r>
            <a:r>
              <a:rPr lang="nl-NL" dirty="0" err="1"/>
              <a:t>Anonymous</a:t>
            </a:r>
            <a:r>
              <a:rPr lang="nl-NL" dirty="0"/>
              <a:t>”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9767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exist as a way of organizing </a:t>
            </a:r>
            <a:r>
              <a:rPr lang="en-US" u="sng" dirty="0"/>
              <a:t>variables</a:t>
            </a:r>
            <a:r>
              <a:rPr lang="en-US" dirty="0"/>
              <a:t> and </a:t>
            </a:r>
            <a:r>
              <a:rPr lang="en-US" u="sng" dirty="0"/>
              <a:t>functions</a:t>
            </a:r>
            <a:r>
              <a:rPr lang="en-US" dirty="0"/>
              <a:t> into logical groups. If we create objects to organize some variables and functions then the terminology changes slightly, now they are called </a:t>
            </a:r>
            <a:r>
              <a:rPr lang="en-US" u="sng" dirty="0"/>
              <a:t>properties</a:t>
            </a:r>
            <a:r>
              <a:rPr lang="en-US" dirty="0"/>
              <a:t> and </a:t>
            </a:r>
            <a:r>
              <a:rPr lang="en-US" u="sng" dirty="0"/>
              <a:t>methods</a:t>
            </a:r>
            <a:r>
              <a:rPr lang="en-US" dirty="0"/>
              <a:t> respectively. </a:t>
            </a:r>
          </a:p>
          <a:p>
            <a:r>
              <a:rPr lang="en-US" dirty="0"/>
              <a:t>Array is an object of JavaScript. An array can be created as follows: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Array(1, 2, 3); // [1, 2, 3];</a:t>
            </a:r>
          </a:p>
          <a:p>
            <a:endParaRPr lang="en-US" dirty="0"/>
          </a:p>
          <a:p>
            <a:r>
              <a:rPr lang="en-US" dirty="0"/>
              <a:t>This is called </a:t>
            </a:r>
            <a:r>
              <a:rPr lang="en-US" b="1" dirty="0"/>
              <a:t>instantiation</a:t>
            </a:r>
            <a:r>
              <a:rPr lang="en-US" dirty="0"/>
              <a:t> of an object using the </a:t>
            </a:r>
            <a:r>
              <a:rPr lang="en-US" b="1" dirty="0"/>
              <a:t>new</a:t>
            </a:r>
            <a:r>
              <a:rPr lang="en-US" dirty="0"/>
              <a:t> keyword. </a:t>
            </a:r>
          </a:p>
          <a:p>
            <a:r>
              <a:rPr lang="en-US" dirty="0"/>
              <a:t>Built-in objects: String, Date, Math, Boolean, Number, </a:t>
            </a:r>
            <a:r>
              <a:rPr lang="en-US" dirty="0" err="1"/>
              <a:t>RegExp</a:t>
            </a:r>
            <a:r>
              <a:rPr lang="en-US" dirty="0"/>
              <a:t>, Object, Array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327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CREATE YOUR OWN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encapsulate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</a:t>
            </a:r>
            <a:r>
              <a:rPr lang="nl-NL" dirty="0" err="1"/>
              <a:t>and</a:t>
            </a:r>
            <a:r>
              <a:rPr lang="nl-NL" dirty="0"/>
              <a:t> logic. 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person = new Object();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person.name = “Joe”; 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person.age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23; 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person.speakName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			alert(“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I’m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” + this.name);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		}; 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person.speakName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45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logo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228" y="3033405"/>
            <a:ext cx="3389544" cy="190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r>
              <a:rPr lang="nl-NL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Brendan </a:t>
            </a:r>
            <a:r>
              <a:rPr lang="en-US" dirty="0" err="1"/>
              <a:t>Eich</a:t>
            </a:r>
            <a:r>
              <a:rPr lang="en-US" dirty="0"/>
              <a:t> in 1995 for Netscape Navigator 2 release. Called Mocha and later </a:t>
            </a:r>
            <a:r>
              <a:rPr lang="en-US" dirty="0" err="1"/>
              <a:t>LiveScript</a:t>
            </a:r>
            <a:r>
              <a:rPr lang="en-US" dirty="0"/>
              <a:t>.</a:t>
            </a:r>
          </a:p>
          <a:p>
            <a:r>
              <a:rPr lang="en-US" dirty="0"/>
              <a:t>On release of 1.1 name was changed to JavaScript.</a:t>
            </a:r>
          </a:p>
          <a:p>
            <a:r>
              <a:rPr lang="en-US" dirty="0"/>
              <a:t>In 1997 JavaScript 1.1 was submitted to ECMA as a proposal. TC39 was assigned to standardize the syntax and semantics of the language.</a:t>
            </a:r>
          </a:p>
          <a:p>
            <a:r>
              <a:rPr lang="en-US" dirty="0"/>
              <a:t>TC39 released ECMA-262 known as ECMAScript.</a:t>
            </a:r>
          </a:p>
          <a:p>
            <a:r>
              <a:rPr lang="en-US" dirty="0"/>
              <a:t>ECMAScript is basis for all the JavaScript implementations.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3423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OBJECTS: ALTERNATIVE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Alternativee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syntax: 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person = { 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name: “Joe”, 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 23, 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speakName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		alert(“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I’m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” + this.name);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person.speakName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It’s JSON (</a:t>
            </a:r>
            <a:r>
              <a:rPr lang="nl-NL" dirty="0" err="1"/>
              <a:t>JavaScript</a:t>
            </a:r>
            <a:r>
              <a:rPr lang="nl-NL" dirty="0"/>
              <a:t> Object </a:t>
            </a:r>
            <a:r>
              <a:rPr lang="nl-NL" dirty="0" err="1"/>
              <a:t>Notation</a:t>
            </a:r>
            <a:r>
              <a:rPr lang="nl-NL" dirty="0"/>
              <a:t>) syntax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1149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CREATING REAL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create objects those can be instantiated using the new keyword.</a:t>
            </a:r>
          </a:p>
          <a:p>
            <a:pPr marL="0" indent="0">
              <a:buNone/>
            </a:pPr>
            <a:r>
              <a:rPr lang="en-US" dirty="0"/>
              <a:t>This method of creating objects is called the Prototype pattern.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Person = function(name, age) { </a:t>
            </a:r>
          </a:p>
          <a:p>
            <a:pPr marL="180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this.name = name; </a:t>
            </a:r>
          </a:p>
          <a:p>
            <a:pPr marL="180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age;</a:t>
            </a:r>
          </a:p>
          <a:p>
            <a:pPr marL="180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Person.prototype.speakName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180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alert(“Hello, I’m ” + this.name);</a:t>
            </a:r>
          </a:p>
          <a:p>
            <a:pPr marL="180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800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real objects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joe = new Person(“Joe”, 23); 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joe.speakName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5126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EVERYTHING IS AN OBJECT: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'1 2 3 4 5‘;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str_b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'6 7 8 9';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str_a.length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 // 9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str_a.concat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 ',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str_b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); // '1 2 3 4 5 6 7 8 9'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str_a.indexOf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'1' ); // 0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str_a.lastIndexOf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 ' ); // 7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0691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EVERYTHING IS AN OBJECT: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[ 1, 2, 3, 4, 5 ];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' ' ); // '1 2 3 4 5'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   // [ 1, 2, 3, 4 ]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( 6 ); // [ 1, 2, 3, 4, 6 ]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[ 6, 4, 3, 2, 1 ]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6 removed from the array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arr.unshift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( 5 ); // 5 added to the beginning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// [ 5, 4, 3, 2, 1 ]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998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STATEMENTS, COMMENTS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Statements: Can be separated by new line or semicolon.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Comments: 2 types.</a:t>
            </a:r>
          </a:p>
          <a:p>
            <a:r>
              <a:rPr lang="en-US" dirty="0"/>
              <a:t>Single 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Author: Joe</a:t>
            </a:r>
          </a:p>
          <a:p>
            <a:r>
              <a:rPr lang="en-US" dirty="0"/>
              <a:t>Multi 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Perhaps some lengthy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license. */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014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VARIABLES (</a:t>
            </a:r>
            <a:r>
              <a:rPr lang="nl-NL" dirty="0" err="1"/>
              <a:t>i,e</a:t>
            </a:r>
            <a:r>
              <a:rPr lang="nl-NL" dirty="0"/>
              <a:t>, buckets)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027" y="936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Overwrites when redefined. 2 types. </a:t>
            </a:r>
          </a:p>
          <a:p>
            <a:r>
              <a:rPr lang="en-US" dirty="0"/>
              <a:t>  Local: Declared using </a:t>
            </a:r>
            <a:r>
              <a:rPr lang="en-US" dirty="0" err="1"/>
              <a:t>var</a:t>
            </a:r>
            <a:r>
              <a:rPr lang="en-US" dirty="0"/>
              <a:t> keyword. </a:t>
            </a:r>
          </a:p>
          <a:p>
            <a:r>
              <a:rPr lang="en-US" dirty="0"/>
              <a:t>  Global: Declared without </a:t>
            </a:r>
            <a:r>
              <a:rPr lang="en-US" dirty="0" err="1"/>
              <a:t>var</a:t>
            </a:r>
            <a:r>
              <a:rPr lang="en-US" dirty="0"/>
              <a:t> keyword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Assignment operator (=) to assign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= “value”;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“value”;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“value”;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“value”;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“value”;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“value”;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947" y="693337"/>
            <a:ext cx="1464271" cy="1702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985" y="2801645"/>
            <a:ext cx="2660548" cy="178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VARIABLE DATA TYPES (i.e. stuff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goes</a:t>
            </a:r>
            <a:r>
              <a:rPr lang="nl-NL" dirty="0"/>
              <a:t> in buckets)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latest ECMAScript standard defines seven data types:</a:t>
            </a:r>
          </a:p>
          <a:p>
            <a:r>
              <a:rPr lang="en-US" dirty="0"/>
              <a:t>Six data types that are </a:t>
            </a:r>
            <a:r>
              <a:rPr lang="en-US" dirty="0">
                <a:hlinkClick r:id="rId2" tooltip="primitives: A primitive (primitive value, primitive data type) is data that is not an object and has no methods. In JavaScript, there are 6 primitive data types: string, number, boolean, null, undefined, symbol (new in ECMAScript 2015)."/>
              </a:rPr>
              <a:t>primitives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 tooltip="Boolean: In computer science, a boolean is a logical data type that can have only the values true or false."/>
              </a:rPr>
              <a:t>Boolean</a:t>
            </a:r>
            <a:endParaRPr lang="en-US" dirty="0">
              <a:hlinkClick r:id="rId4" tooltip="Number: In JavaScript, Number is a numeric data type in the double-precision 64-bit floating point format (IEEE 754). In other programming languages different numeric types can exist, for examples: Integers, Floats, Doubles, or Bignums."/>
            </a:endParaRPr>
          </a:p>
          <a:p>
            <a:pPr lvl="1"/>
            <a:r>
              <a:rPr lang="en-US" dirty="0">
                <a:hlinkClick r:id="rId4" tooltip="Number: In JavaScript, Number is a numeric data type in the double-precision 64-bit floating point format (IEEE 754). In other programming languages different numeric types can exist, for examples: Integers, Floats, Doubles, or Bignums."/>
              </a:rPr>
              <a:t>Number</a:t>
            </a:r>
            <a:endParaRPr lang="en-US" dirty="0"/>
          </a:p>
          <a:p>
            <a:pPr lvl="1"/>
            <a:r>
              <a:rPr lang="en-US" dirty="0">
                <a:hlinkClick r:id="rId5" tooltip="String: In any computer programming language, a string is a sequence of characters used to represent text."/>
              </a:rPr>
              <a:t>String</a:t>
            </a:r>
            <a:endParaRPr lang="en-US" dirty="0"/>
          </a:p>
          <a:p>
            <a:pPr lvl="1"/>
            <a:r>
              <a:rPr lang="en-US" dirty="0">
                <a:hlinkClick r:id="rId6" tooltip="Null: In computer science, a null value represents a reference that points, generally intentionally, to a nonexistent or invalid object or address. The meaning of a null reference varies among language implementations."/>
              </a:rPr>
              <a:t>Null</a:t>
            </a:r>
            <a:endParaRPr lang="en-US" dirty="0"/>
          </a:p>
          <a:p>
            <a:pPr lvl="1"/>
            <a:r>
              <a:rPr lang="en-US" dirty="0">
                <a:hlinkClick r:id="rId7" tooltip="Undefined: A primitive value automatically assigned to variables that have just been declared or to formal arguments for which there are no actual arguments."/>
              </a:rPr>
              <a:t>Undefined</a:t>
            </a:r>
            <a:endParaRPr lang="en-US" dirty="0"/>
          </a:p>
          <a:p>
            <a:pPr lvl="1"/>
            <a:r>
              <a:rPr lang="en-US" dirty="0">
                <a:hlinkClick r:id="rId8" tooltip="Symbol: This glossary page describes both a data type, called &quot;symbol&quot;, and the class-like function, called &quot;Symbol()&quot;, that (among other things) creates instances of the symbol data type."/>
              </a:rPr>
              <a:t>Symbol</a:t>
            </a:r>
            <a:r>
              <a:rPr lang="en-US" dirty="0"/>
              <a:t> (new in ECMAScript 6)</a:t>
            </a:r>
          </a:p>
          <a:p>
            <a:r>
              <a:rPr lang="en-US" dirty="0"/>
              <a:t>and </a:t>
            </a:r>
            <a:r>
              <a:rPr lang="en-US" dirty="0">
                <a:hlinkClick r:id="rId9" tooltip="Object: Object refers to a data structure containing data and instructions for working with the data. Objects sometimes refer to real-world things, for example a car or map object in a racing game. JavaScript, Java, C++, Python, and Ruby are examples of object-oriented programming languages."/>
              </a:rPr>
              <a:t>Object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/>
              <a:t> operator can help you to find the type of your variable. </a:t>
            </a:r>
          </a:p>
          <a:p>
            <a:pPr marL="54000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= “value”;</a:t>
            </a:r>
          </a:p>
          <a:p>
            <a:pPr marL="54000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// string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458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3, -3, 3.33, -3.33. These all are numbers in JS, whether it’s some integer or floating point number.</a:t>
            </a:r>
          </a:p>
          <a:p>
            <a:pPr lvl="1"/>
            <a:r>
              <a:rPr lang="en-US" dirty="0"/>
              <a:t>Operations: addition (+), subtraction (-), division (/), multiplication (*), modulo division (%) </a:t>
            </a:r>
          </a:p>
          <a:p>
            <a:pPr lvl="1"/>
            <a:r>
              <a:rPr lang="en-US" dirty="0"/>
              <a:t>Result is always promoted to float whenever possible. </a:t>
            </a:r>
          </a:p>
          <a:p>
            <a:pPr lvl="2"/>
            <a:r>
              <a:rPr lang="en-US" dirty="0"/>
              <a:t>5 / 3, 3 / 5, 0.5 * 5, 0.5 + 5</a:t>
            </a:r>
          </a:p>
          <a:p>
            <a:pPr lvl="1"/>
            <a:r>
              <a:rPr lang="en-US" dirty="0"/>
              <a:t>Assignment operators: +=, -=, /=, *=, %= </a:t>
            </a:r>
          </a:p>
          <a:p>
            <a:pPr lvl="1"/>
            <a:r>
              <a:rPr lang="en-US" dirty="0"/>
              <a:t>Special operators: increment (++), decrement (--)</a:t>
            </a:r>
          </a:p>
          <a:p>
            <a:pPr marL="180000" lvl="1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771832" y="3254477"/>
            <a:ext cx="2939845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one = 2 – 1;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two = 1 + 1;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three = 9 / 3; 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four = 2 * 2, 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five = three + two;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3071" y="3254477"/>
            <a:ext cx="2782529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five;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1800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total = four;</a:t>
            </a:r>
          </a:p>
          <a:p>
            <a:pPr marL="180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total += five; // 9</a:t>
            </a:r>
          </a:p>
        </p:txBody>
      </p:sp>
    </p:spTree>
    <p:extLst>
      <p:ext uri="{BB962C8B-B14F-4D97-AF65-F5344CB8AC3E}">
        <p14:creationId xmlns:p14="http://schemas.microsoft.com/office/powerpoint/2010/main" val="284000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Strings: Series/sequence of characters from zero to infinity. Can contain any character. Can be created using single or double quotes.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backslash (\) to escape special characters.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“Hi this is \“special\” word here.”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“Hi this is 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 here.“ </a:t>
            </a:r>
          </a:p>
          <a:p>
            <a:r>
              <a:rPr lang="en-US" dirty="0"/>
              <a:t> Operations: Concatenation.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= “Some ” + “string.”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= “Some ”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“.” 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= “John ”;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name + “Doe”;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= “John ”;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+= “Doe”;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609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Booleans: Are you saying </a:t>
            </a:r>
            <a:r>
              <a:rPr lang="en-US" b="1" u="sng" dirty="0"/>
              <a:t>true</a:t>
            </a:r>
            <a:r>
              <a:rPr lang="en-US" dirty="0"/>
              <a:t> or </a:t>
            </a:r>
            <a:r>
              <a:rPr lang="en-US" b="1" u="sng" dirty="0"/>
              <a:t>false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Cases for true </a:t>
            </a:r>
          </a:p>
          <a:p>
            <a:r>
              <a:rPr lang="en-US" dirty="0"/>
              <a:t>“&lt;1 space here&gt;”, “string”, “undefined”, 1, 2, 3, -3, -2, -1, true; </a:t>
            </a:r>
          </a:p>
          <a:p>
            <a:pPr marL="0" indent="0">
              <a:buNone/>
            </a:pPr>
            <a:r>
              <a:rPr lang="en-US" dirty="0"/>
              <a:t>all represents true value.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Cases for false </a:t>
            </a:r>
          </a:p>
          <a:p>
            <a:r>
              <a:rPr lang="en-US" dirty="0"/>
              <a:t>“&lt;empty string&gt;”, undefined, null, void(0), 0, false; </a:t>
            </a:r>
          </a:p>
          <a:p>
            <a:pPr marL="0" indent="0">
              <a:buNone/>
            </a:pPr>
            <a:r>
              <a:rPr lang="en-US" dirty="0"/>
              <a:t>all represents false value.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yes = true;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= false;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79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_Holding_presentatie_v2" id="{FFED40CC-96CF-EA44-9918-DD14890C7C96}" vid="{B40DBFFC-F37C-6C49-A078-94F03622CE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Conclusion_Holding_presentatie_v2</Template>
  <TotalTime>1575</TotalTime>
  <Words>1820</Words>
  <Application>Microsoft Office PowerPoint</Application>
  <PresentationFormat>On-screen Show (16:9)</PresentationFormat>
  <Paragraphs>464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Office-thema</vt:lpstr>
      <vt:lpstr>Javascript / Node.js  Talent Launch  </vt:lpstr>
      <vt:lpstr>Agenda day one</vt:lpstr>
      <vt:lpstr>Introduction Javascript</vt:lpstr>
      <vt:lpstr>STATEMENTS, COMMENTS AND VARIABLES</vt:lpstr>
      <vt:lpstr>VARIABLES (i,e, buckets)</vt:lpstr>
      <vt:lpstr>VARIABLE DATA TYPES (i.e. stuff that goes in buckets)</vt:lpstr>
      <vt:lpstr>NUMBERS</vt:lpstr>
      <vt:lpstr>STRINGS</vt:lpstr>
      <vt:lpstr>BOOLEANS</vt:lpstr>
      <vt:lpstr>ARRAYS</vt:lpstr>
      <vt:lpstr>ACCESSING ARRAYS</vt:lpstr>
      <vt:lpstr>WRITING TO ARRAYS</vt:lpstr>
      <vt:lpstr>ASSOCIATIVE ARRAYS / HASHES</vt:lpstr>
      <vt:lpstr>CONTROLLING PROGRAM FLOW</vt:lpstr>
      <vt:lpstr>CONDITION: COMPARISON</vt:lpstr>
      <vt:lpstr>IF STATEMENTS</vt:lpstr>
      <vt:lpstr>SWITCH STATEMENT</vt:lpstr>
      <vt:lpstr>LOOPS</vt:lpstr>
      <vt:lpstr>LOOPS</vt:lpstr>
      <vt:lpstr>FOR LOOPS</vt:lpstr>
      <vt:lpstr>FUNCTIONS: WRITING CODE FOR LATER</vt:lpstr>
      <vt:lpstr>MY FUNCTIONS</vt:lpstr>
      <vt:lpstr>ARGUMENTS: PASSING DATA TO FUNCTIONS</vt:lpstr>
      <vt:lpstr>FUNCTIONS: A SECRET ARRAY</vt:lpstr>
      <vt:lpstr>FUNCTIONS: RETURN</vt:lpstr>
      <vt:lpstr>FUNCTIONS: SCOPE</vt:lpstr>
      <vt:lpstr>FUNCTIONS: I HAVE ANOTHER FACE</vt:lpstr>
      <vt:lpstr>OBJECTS</vt:lpstr>
      <vt:lpstr>CREATE YOUR OWN OBJECTS</vt:lpstr>
      <vt:lpstr>OBJECTS: ALTERNATIVE SYNTAX</vt:lpstr>
      <vt:lpstr>CREATING REAL OBJECTS</vt:lpstr>
      <vt:lpstr>EVERYTHING IS AN OBJECT: STRING</vt:lpstr>
      <vt:lpstr>EVERYTHING IS AN OBJECT: ARRAY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/ Node.js  Talent Launch March 2018</dc:title>
  <dc:subject/>
  <dc:creator>Nico Klasens</dc:creator>
  <cp:keywords/>
  <dc:description>Conclusion - versie 1 - juni 2017
Ontwerp: Humming
Template: Ton Persoon</dc:description>
  <cp:lastModifiedBy>Nico Klasens</cp:lastModifiedBy>
  <cp:revision>35</cp:revision>
  <dcterms:created xsi:type="dcterms:W3CDTF">2018-03-07T10:49:06Z</dcterms:created>
  <dcterms:modified xsi:type="dcterms:W3CDTF">2018-09-11T12:32:18Z</dcterms:modified>
  <cp:category/>
</cp:coreProperties>
</file>