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73" r:id="rId7"/>
    <p:sldId id="271" r:id="rId8"/>
    <p:sldId id="264" r:id="rId9"/>
    <p:sldId id="263" r:id="rId10"/>
    <p:sldId id="265" r:id="rId11"/>
    <p:sldId id="266" r:id="rId12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38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/>
          <p:nvPr/>
        </p:nvPicPr>
        <p:blipFill>
          <a:blip r:embed="rId14"/>
          <a:stretch/>
        </p:blipFill>
        <p:spPr>
          <a:xfrm>
            <a:off x="7200000" y="360000"/>
            <a:ext cx="1257840" cy="285480"/>
          </a:xfrm>
          <a:prstGeom prst="rect">
            <a:avLst/>
          </a:prstGeom>
          <a:ln>
            <a:noFill/>
          </a:ln>
        </p:spPr>
      </p:pic>
      <p:pic>
        <p:nvPicPr>
          <p:cNvPr id="8" name="Picture 10"/>
          <p:cNvPicPr/>
          <p:nvPr/>
        </p:nvPicPr>
        <p:blipFill>
          <a:blip r:embed="rId15"/>
          <a:stretch/>
        </p:blipFill>
        <p:spPr>
          <a:xfrm>
            <a:off x="0" y="4966560"/>
            <a:ext cx="9142920" cy="17568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/>
          <p:cNvPicPr/>
          <p:nvPr/>
        </p:nvPicPr>
        <p:blipFill>
          <a:blip r:embed="rId15"/>
          <a:stretch/>
        </p:blipFill>
        <p:spPr>
          <a:xfrm>
            <a:off x="0" y="4966560"/>
            <a:ext cx="9142920" cy="175680"/>
          </a:xfrm>
          <a:prstGeom prst="rect">
            <a:avLst/>
          </a:prstGeom>
          <a:ln>
            <a:noFill/>
          </a:ln>
        </p:spPr>
      </p:pic>
      <p:pic>
        <p:nvPicPr>
          <p:cNvPr id="4" name="Picture 9"/>
          <p:cNvPicPr/>
          <p:nvPr/>
        </p:nvPicPr>
        <p:blipFill>
          <a:blip r:embed="rId16"/>
          <a:stretch/>
        </p:blipFill>
        <p:spPr>
          <a:xfrm>
            <a:off x="648000" y="108000"/>
            <a:ext cx="2879280" cy="64800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/>
          <p:cNvPicPr/>
          <p:nvPr/>
        </p:nvPicPr>
        <p:blipFill>
          <a:blip r:embed="rId14"/>
          <a:stretch/>
        </p:blipFill>
        <p:spPr>
          <a:xfrm>
            <a:off x="7200000" y="360000"/>
            <a:ext cx="1257840" cy="285480"/>
          </a:xfrm>
          <a:prstGeom prst="rect">
            <a:avLst/>
          </a:prstGeom>
          <a:ln>
            <a:noFill/>
          </a:ln>
        </p:spPr>
      </p:pic>
      <p:pic>
        <p:nvPicPr>
          <p:cNvPr id="44" name="Picture 10"/>
          <p:cNvPicPr/>
          <p:nvPr/>
        </p:nvPicPr>
        <p:blipFill>
          <a:blip r:embed="rId15"/>
          <a:stretch/>
        </p:blipFill>
        <p:spPr>
          <a:xfrm>
            <a:off x="0" y="4966560"/>
            <a:ext cx="9142920" cy="17568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/>
          <p:cNvPicPr/>
          <p:nvPr/>
        </p:nvPicPr>
        <p:blipFill>
          <a:blip r:embed="rId14"/>
          <a:stretch/>
        </p:blipFill>
        <p:spPr>
          <a:xfrm>
            <a:off x="7200000" y="360000"/>
            <a:ext cx="1257840" cy="285480"/>
          </a:xfrm>
          <a:prstGeom prst="rect">
            <a:avLst/>
          </a:prstGeom>
          <a:ln>
            <a:noFill/>
          </a:ln>
        </p:spPr>
      </p:pic>
      <p:pic>
        <p:nvPicPr>
          <p:cNvPr id="85" name="Picture 10"/>
          <p:cNvPicPr/>
          <p:nvPr/>
        </p:nvPicPr>
        <p:blipFill>
          <a:blip r:embed="rId15"/>
          <a:stretch/>
        </p:blipFill>
        <p:spPr>
          <a:xfrm>
            <a:off x="0" y="4966560"/>
            <a:ext cx="9142920" cy="17568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812880"/>
            <a:ext cx="9142920" cy="3508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builderhmensingqsvb-hmensing.builder.ocp.oraclecloud.com/ic/builder/" TargetMode="External"/><Relationship Id="rId2" Type="http://schemas.openxmlformats.org/officeDocument/2006/relationships/hyperlink" Target="https://github.com/AMIS-Services/VBCS-SIG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webfolder/technetwork/jet/jetCookbook.html" TargetMode="External"/><Relationship Id="rId2" Type="http://schemas.openxmlformats.org/officeDocument/2006/relationships/hyperlink" Target="https://blogs.oracle.com/vbcs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Placeholder 3"/>
          <p:cNvPicPr/>
          <p:nvPr/>
        </p:nvPicPr>
        <p:blipFill>
          <a:blip r:embed="rId2"/>
          <a:srcRect t="75" b="75"/>
          <a:stretch/>
        </p:blipFill>
        <p:spPr>
          <a:xfrm>
            <a:off x="0" y="810000"/>
            <a:ext cx="9142920" cy="334692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27" name="CustomShape 1"/>
          <p:cNvSpPr/>
          <p:nvPr/>
        </p:nvSpPr>
        <p:spPr>
          <a:xfrm>
            <a:off x="5400000" y="1548000"/>
            <a:ext cx="3022920" cy="1974689"/>
          </a:xfrm>
          <a:prstGeom prst="rect">
            <a:avLst/>
          </a:prstGeom>
          <a:solidFill>
            <a:srgbClr val="E632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0000" rIns="72000" bIns="72000"/>
          <a:lstStyle/>
          <a:p>
            <a:pPr>
              <a:lnSpc>
                <a:spcPct val="85000"/>
              </a:lnSpc>
            </a:pPr>
            <a:r>
              <a:rPr lang="en-US" sz="28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Low Code development with VBCS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288000"/>
            <a:ext cx="662292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 dirty="0">
                <a:solidFill>
                  <a:srgbClr val="E63232"/>
                </a:solidFill>
                <a:latin typeface="Arial"/>
                <a:ea typeface="DejaVu Sans"/>
              </a:rPr>
              <a:t>VBCS – Visual Builder Cloud Service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20000" y="1224000"/>
            <a:ext cx="3499731" cy="349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80000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spc="-1" dirty="0">
                <a:solidFill>
                  <a:srgbClr val="000000"/>
                </a:solidFill>
                <a:latin typeface="Arial"/>
              </a:rPr>
              <a:t>Cloud Based Application Development</a:t>
            </a:r>
            <a:endParaRPr lang="en-US" sz="1500" b="0" strike="noStrike" spc="-1" dirty="0">
              <a:latin typeface="Arial"/>
            </a:endParaRPr>
          </a:p>
          <a:p>
            <a:pPr marL="180000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Based on:</a:t>
            </a:r>
          </a:p>
          <a:p>
            <a:pPr marL="637200" lvl="1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spc="-1" dirty="0">
                <a:solidFill>
                  <a:srgbClr val="000000"/>
                </a:solidFill>
                <a:latin typeface="Arial"/>
                <a:ea typeface="DejaVu Sans"/>
              </a:rPr>
              <a:t>Oracle JET</a:t>
            </a:r>
          </a:p>
          <a:p>
            <a:pPr marL="637200" lvl="1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Javascript</a:t>
            </a: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HTML5 &amp; CSS</a:t>
            </a:r>
          </a:p>
          <a:p>
            <a:pPr marL="637200" lvl="1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REST APIs </a:t>
            </a:r>
          </a:p>
          <a:p>
            <a:pPr marL="180000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Requires no IDE</a:t>
            </a:r>
            <a:endParaRPr lang="en-US" sz="1500" b="0" strike="noStrike" spc="-1" dirty="0">
              <a:latin typeface="Arial"/>
            </a:endParaRPr>
          </a:p>
          <a:p>
            <a:pPr marL="180000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OOTB integrations with</a:t>
            </a:r>
          </a:p>
          <a:p>
            <a:pPr marL="637200" lvl="1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spc="-1" dirty="0">
                <a:solidFill>
                  <a:srgbClr val="000000"/>
                </a:solidFill>
                <a:latin typeface="Arial"/>
              </a:rPr>
              <a:t>PCS</a:t>
            </a:r>
          </a:p>
          <a:p>
            <a:pPr marL="637200" lvl="1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 err="1">
                <a:solidFill>
                  <a:srgbClr val="000000"/>
                </a:solidFill>
                <a:latin typeface="Arial"/>
              </a:rPr>
              <a:t>DevCS</a:t>
            </a:r>
            <a:endParaRPr lang="en-US" sz="1500" b="0" strike="noStrike" spc="-1" dirty="0">
              <a:solidFill>
                <a:srgbClr val="000000"/>
              </a:solidFill>
              <a:latin typeface="Arial"/>
            </a:endParaRPr>
          </a:p>
          <a:p>
            <a:pPr marL="637200" lvl="1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latin typeface="Arial"/>
              </a:rPr>
              <a:t>SaaS APIs</a:t>
            </a:r>
          </a:p>
          <a:p>
            <a:pPr marL="637200" lvl="1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spc="-1" dirty="0">
                <a:latin typeface="Arial"/>
              </a:rPr>
              <a:t>CCAs</a:t>
            </a:r>
            <a:endParaRPr lang="en-US" sz="1500" b="0" strike="noStrike" spc="-1" dirty="0">
              <a:latin typeface="Arial"/>
            </a:endParaRPr>
          </a:p>
          <a:p>
            <a:pPr marL="180000" indent="-1789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lang="en-US" sz="1500" b="0" strike="noStrike" spc="-1" dirty="0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4968000" y="5004000"/>
            <a:ext cx="3238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8280000" y="5004000"/>
            <a:ext cx="142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359D3C54-42F9-48E5-AF1E-25C9B71A399E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2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8138160" y="4663440"/>
            <a:ext cx="1462320" cy="19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DejaVu Sans"/>
              </a:rPr>
              <a:t>Stateofjs.com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3" name="AutoShape 6" descr="Afbeeldingsresultaat voor Oracle VBCS">
            <a:extLst>
              <a:ext uri="{FF2B5EF4-FFF2-40B4-BE49-F238E27FC236}">
                <a16:creationId xmlns:a16="http://schemas.microsoft.com/office/drawing/2014/main" id="{E5679BEF-12D9-43F2-A30C-A34707D82D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C9703-6D2A-4ECE-BE4A-B76D515FE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560" y="1095125"/>
            <a:ext cx="3936609" cy="27423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288000"/>
            <a:ext cx="662292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 dirty="0">
                <a:solidFill>
                  <a:srgbClr val="E63232"/>
                </a:solidFill>
                <a:latin typeface="Arial"/>
                <a:ea typeface="DejaVu Sans"/>
              </a:rPr>
              <a:t>History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20000" y="791640"/>
            <a:ext cx="662292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Started with name Application Builder Cloud Service (ABCS)</a:t>
            </a:r>
          </a:p>
          <a:p>
            <a:pPr marL="743040" lvl="1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spc="-1" dirty="0">
                <a:solidFill>
                  <a:srgbClr val="000000"/>
                </a:solidFill>
                <a:latin typeface="Arial"/>
                <a:ea typeface="DejaVu Sans"/>
              </a:rPr>
              <a:t>Aimed at the citizen Developer</a:t>
            </a:r>
            <a:endParaRPr lang="en-US" sz="15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New interface &amp; architecture introduced April 2018</a:t>
            </a:r>
          </a:p>
          <a:p>
            <a:pPr marL="743040" lvl="1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</a:rPr>
              <a:t>VBCS is no longe</a:t>
            </a:r>
            <a:r>
              <a:rPr lang="en-US" sz="1500" spc="-1" dirty="0">
                <a:solidFill>
                  <a:srgbClr val="000000"/>
                </a:solidFill>
                <a:latin typeface="Arial"/>
              </a:rPr>
              <a:t>r just aimed at the “Citizen Developer”</a:t>
            </a:r>
          </a:p>
          <a:p>
            <a:pPr marL="743040" lvl="1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</a:rPr>
              <a:t>Broader support for Oracle JET UI components</a:t>
            </a:r>
          </a:p>
          <a:p>
            <a:pPr marL="743040" lvl="1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latin typeface="Arial"/>
              </a:rPr>
              <a:t>Most development visual (drag &amp; drop)</a:t>
            </a:r>
          </a:p>
          <a:p>
            <a:pPr marL="743040" lvl="1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spc="-1" dirty="0">
                <a:latin typeface="Arial"/>
              </a:rPr>
              <a:t>Coding (</a:t>
            </a:r>
            <a:r>
              <a:rPr lang="en-US" sz="1500" spc="-1" dirty="0" err="1">
                <a:latin typeface="Arial"/>
              </a:rPr>
              <a:t>javascript</a:t>
            </a:r>
            <a:r>
              <a:rPr lang="en-US" sz="1500" spc="-1" dirty="0">
                <a:latin typeface="Arial"/>
              </a:rPr>
              <a:t>, HTML5, CSS) for advanced features possible</a:t>
            </a: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latin typeface="Arial"/>
              </a:rPr>
              <a:t>New release every 1-2 months</a:t>
            </a:r>
          </a:p>
          <a:p>
            <a:pPr marL="743040" lvl="1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spc="-1" dirty="0">
                <a:latin typeface="Arial"/>
              </a:rPr>
              <a:t>Migrating to new JET releases quickly 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4968000" y="5004000"/>
            <a:ext cx="3238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8280000" y="5004000"/>
            <a:ext cx="142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67F0FCCE-2E43-40F9-8C18-73AE35F776E4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3</a:t>
            </a:fld>
            <a:endParaRPr lang="en-US" sz="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288000"/>
            <a:ext cx="662292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b="1" spc="-1" dirty="0">
                <a:solidFill>
                  <a:srgbClr val="E63232"/>
                </a:solidFill>
              </a:rPr>
              <a:t>What Gartner says</a:t>
            </a:r>
            <a:endParaRPr lang="en-US" spc="-1" dirty="0"/>
          </a:p>
        </p:txBody>
      </p:sp>
      <p:sp>
        <p:nvSpPr>
          <p:cNvPr id="135" name="CustomShape 2"/>
          <p:cNvSpPr/>
          <p:nvPr/>
        </p:nvSpPr>
        <p:spPr>
          <a:xfrm>
            <a:off x="720000" y="791640"/>
            <a:ext cx="2295253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dirty="0"/>
              <a:t>Magic Quadrant for Mobile App Development Platforms</a:t>
            </a:r>
          </a:p>
        </p:txBody>
      </p:sp>
      <p:sp>
        <p:nvSpPr>
          <p:cNvPr id="136" name="CustomShape 3"/>
          <p:cNvSpPr/>
          <p:nvPr/>
        </p:nvSpPr>
        <p:spPr>
          <a:xfrm>
            <a:off x="4968000" y="5004000"/>
            <a:ext cx="3238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8280000" y="5004000"/>
            <a:ext cx="142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67F0FCCE-2E43-40F9-8C18-73AE35F776E4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4</a:t>
            </a:fld>
            <a:endParaRPr lang="en-US" sz="600" b="0" strike="noStrike" spc="-1">
              <a:latin typeface="Arial"/>
            </a:endParaRPr>
          </a:p>
        </p:txBody>
      </p:sp>
      <p:pic>
        <p:nvPicPr>
          <p:cNvPr id="3074" name="Picture 2" descr="Magic Quadrant for Mobile App Development Platforms">
            <a:extLst>
              <a:ext uri="{FF2B5EF4-FFF2-40B4-BE49-F238E27FC236}">
                <a16:creationId xmlns:a16="http://schemas.microsoft.com/office/drawing/2014/main" id="{0AE81D69-BB49-4736-ADF8-4D664F1D8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929" y="139500"/>
            <a:ext cx="4791154" cy="479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9547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288000"/>
            <a:ext cx="662292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b="1" spc="-1" dirty="0">
                <a:solidFill>
                  <a:srgbClr val="E63232"/>
                </a:solidFill>
              </a:rPr>
              <a:t>When to use VBCS</a:t>
            </a:r>
            <a:endParaRPr lang="en-US" spc="-1" dirty="0"/>
          </a:p>
        </p:txBody>
      </p:sp>
      <p:sp>
        <p:nvSpPr>
          <p:cNvPr id="135" name="CustomShape 2"/>
          <p:cNvSpPr/>
          <p:nvPr/>
        </p:nvSpPr>
        <p:spPr>
          <a:xfrm>
            <a:off x="720000" y="791640"/>
            <a:ext cx="662292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Oracle SaaS enablement</a:t>
            </a: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UI for PCS or ICS</a:t>
            </a: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latin typeface="Arial"/>
              </a:rPr>
              <a:t>Any Cloud Oracle JET application</a:t>
            </a: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lang="en-US" sz="1500" spc="-1" dirty="0"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latin typeface="Arial"/>
              </a:rPr>
              <a:t>The No PL/SQL APEX ?</a:t>
            </a:r>
          </a:p>
        </p:txBody>
      </p:sp>
      <p:sp>
        <p:nvSpPr>
          <p:cNvPr id="136" name="CustomShape 3"/>
          <p:cNvSpPr/>
          <p:nvPr/>
        </p:nvSpPr>
        <p:spPr>
          <a:xfrm>
            <a:off x="4968000" y="5004000"/>
            <a:ext cx="3238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8280000" y="5004000"/>
            <a:ext cx="142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67F0FCCE-2E43-40F9-8C18-73AE35F776E4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5</a:t>
            </a:fld>
            <a:endParaRPr lang="en-US" sz="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18993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20000" y="288000"/>
            <a:ext cx="662292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b="1" spc="-1" dirty="0">
                <a:solidFill>
                  <a:srgbClr val="E63232"/>
                </a:solidFill>
              </a:rPr>
              <a:t>5 Main Building Blocks</a:t>
            </a:r>
          </a:p>
        </p:txBody>
      </p:sp>
      <p:sp>
        <p:nvSpPr>
          <p:cNvPr id="165" name="CustomShape 2"/>
          <p:cNvSpPr/>
          <p:nvPr/>
        </p:nvSpPr>
        <p:spPr>
          <a:xfrm>
            <a:off x="4968000" y="5004000"/>
            <a:ext cx="3238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8280000" y="5004000"/>
            <a:ext cx="142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8D9D3F72-AAC6-402E-9071-E88825C44ED8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6</a:t>
            </a:fld>
            <a:endParaRPr lang="en-US" sz="600" b="0" strike="noStrike" spc="-1">
              <a:latin typeface="Arial"/>
            </a:endParaRPr>
          </a:p>
        </p:txBody>
      </p:sp>
      <p:pic>
        <p:nvPicPr>
          <p:cNvPr id="2050" name="Picture 2" descr="https://i2.wp.com/technology.amis.nl/wp-content/uploads/2018/05/Picture1.png?resize=702%2C389&amp;ssl=1">
            <a:extLst>
              <a:ext uri="{FF2B5EF4-FFF2-40B4-BE49-F238E27FC236}">
                <a16:creationId xmlns:a16="http://schemas.microsoft.com/office/drawing/2014/main" id="{78A2C9CC-EDC0-4A5B-8AC4-547502AAF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719138"/>
            <a:ext cx="668655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720000" y="288000"/>
            <a:ext cx="662292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Hands-on Time!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2347200" y="2194560"/>
            <a:ext cx="2406960" cy="77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Questions?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4968000" y="5004000"/>
            <a:ext cx="3238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8280000" y="5004000"/>
            <a:ext cx="142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81F9EB9E-CAEE-45A1-BDCF-E87B20E4B791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7</a:t>
            </a:fld>
            <a:endParaRPr lang="en-US" sz="600" b="0" strike="noStrike" spc="-1">
              <a:latin typeface="Arial"/>
            </a:endParaRPr>
          </a:p>
        </p:txBody>
      </p:sp>
      <p:pic>
        <p:nvPicPr>
          <p:cNvPr id="163" name="Picture Placeholder 6"/>
          <p:cNvPicPr/>
          <p:nvPr/>
        </p:nvPicPr>
        <p:blipFill>
          <a:blip r:embed="rId2"/>
          <a:stretch/>
        </p:blipFill>
        <p:spPr>
          <a:xfrm>
            <a:off x="6840000" y="810000"/>
            <a:ext cx="2302920" cy="350892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720000" y="288000"/>
            <a:ext cx="662292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 dirty="0">
                <a:solidFill>
                  <a:srgbClr val="E63232"/>
                </a:solidFill>
                <a:latin typeface="Arial"/>
                <a:ea typeface="DejaVu Sans"/>
              </a:rPr>
              <a:t>Hands-on: Creating a </a:t>
            </a:r>
            <a:r>
              <a:rPr lang="en-US" b="1" spc="-1" dirty="0">
                <a:solidFill>
                  <a:srgbClr val="E63232"/>
                </a:solidFill>
                <a:latin typeface="Arial"/>
                <a:ea typeface="DejaVu Sans"/>
              </a:rPr>
              <a:t>simple application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968000" y="5004000"/>
            <a:ext cx="3238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8280000" y="5004000"/>
            <a:ext cx="142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A80B5D2F-63F6-4E37-8C8E-E7F10932D507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8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717120" y="792000"/>
            <a:ext cx="662292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 dirty="0"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First let’s create some accounts</a:t>
            </a: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lang="en-US" sz="1500" spc="-1" dirty="0">
              <a:solidFill>
                <a:srgbClr val="000000"/>
              </a:solidFill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</a:rPr>
              <a:t>In the meanwhile you can find the hands-on document on GitHub:</a:t>
            </a:r>
          </a:p>
          <a:p>
            <a:pPr marL="458280" lvl="1">
              <a:lnSpc>
                <a:spcPct val="120000"/>
              </a:lnSpc>
              <a:buClr>
                <a:srgbClr val="000000"/>
              </a:buClr>
            </a:pPr>
            <a:r>
              <a:rPr lang="en-US" sz="1500" spc="-1" dirty="0">
                <a:solidFill>
                  <a:srgbClr val="000000"/>
                </a:solidFill>
                <a:hlinkClick r:id="rId2"/>
              </a:rPr>
              <a:t>https://github.com/AMIS-Services/VBCS-SIG</a:t>
            </a:r>
            <a:endParaRPr lang="en-US" sz="1500" spc="-1" dirty="0">
              <a:solidFill>
                <a:srgbClr val="000000"/>
              </a:solidFill>
            </a:endParaRPr>
          </a:p>
          <a:p>
            <a:pPr marL="28683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500" spc="-1" dirty="0">
              <a:solidFill>
                <a:srgbClr val="000000"/>
              </a:solidFill>
              <a:latin typeface="Arial"/>
            </a:endParaRPr>
          </a:p>
          <a:p>
            <a:pPr marL="28683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500" spc="-1" dirty="0">
                <a:solidFill>
                  <a:srgbClr val="000000"/>
                </a:solidFill>
                <a:latin typeface="Arial"/>
              </a:rPr>
              <a:t>When account has been created you can start here:</a:t>
            </a:r>
          </a:p>
          <a:p>
            <a:pPr marL="458280" lvl="1">
              <a:lnSpc>
                <a:spcPct val="120000"/>
              </a:lnSpc>
              <a:buClr>
                <a:srgbClr val="000000"/>
              </a:buClr>
            </a:pPr>
            <a:r>
              <a:rPr lang="en-US" dirty="0">
                <a:hlinkClick r:id="rId3"/>
              </a:rPr>
              <a:t>https://visualbuilderhmensingqsvb-hmensing.builder.ocp.oraclecloud.com/ic/builder/</a:t>
            </a:r>
            <a:endParaRPr lang="en-US" sz="1500" spc="-1" dirty="0">
              <a:solidFill>
                <a:srgbClr val="000000"/>
              </a:solidFill>
              <a:latin typeface="Arial"/>
            </a:endParaRPr>
          </a:p>
          <a:p>
            <a:pPr marL="458280" lvl="1">
              <a:lnSpc>
                <a:spcPct val="120000"/>
              </a:lnSpc>
              <a:buClr>
                <a:srgbClr val="000000"/>
              </a:buClr>
            </a:pPr>
            <a:endParaRPr lang="en-US" sz="1500" spc="-1" dirty="0">
              <a:solidFill>
                <a:srgbClr val="000000"/>
              </a:solidFill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lang="en-US" sz="15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5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20000" y="288000"/>
            <a:ext cx="662292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 dirty="0">
                <a:solidFill>
                  <a:srgbClr val="E63232"/>
                </a:solidFill>
                <a:latin typeface="Arial"/>
                <a:ea typeface="DejaVu Sans"/>
              </a:rPr>
              <a:t>Hands-on: </a:t>
            </a:r>
            <a:r>
              <a:rPr lang="en-US" b="1" spc="-1" dirty="0">
                <a:solidFill>
                  <a:srgbClr val="E63232"/>
                </a:solidFill>
                <a:latin typeface="Arial"/>
                <a:ea typeface="DejaVu Sans"/>
              </a:rPr>
              <a:t>what should you learn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4968000" y="5004000"/>
            <a:ext cx="3238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8280000" y="5004000"/>
            <a:ext cx="14292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843D067F-4F57-4BC7-9EB7-33F205D350A7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9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717120" y="792000"/>
            <a:ext cx="6622920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 dirty="0"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Know the building blocks of VBCS</a:t>
            </a:r>
          </a:p>
          <a:p>
            <a:pPr marL="744030" lvl="1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500" spc="-1" dirty="0">
                <a:solidFill>
                  <a:srgbClr val="000000"/>
                </a:solidFill>
                <a:latin typeface="Arial"/>
              </a:rPr>
              <a:t>Applications, Flows, Pages</a:t>
            </a:r>
          </a:p>
          <a:p>
            <a:pPr marL="744030" lvl="1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500" spc="-1" dirty="0">
                <a:solidFill>
                  <a:srgbClr val="000000"/>
                </a:solidFill>
                <a:latin typeface="Arial"/>
              </a:rPr>
              <a:t>UI Components, Types, Variables</a:t>
            </a:r>
          </a:p>
          <a:p>
            <a:pPr marL="744030" lvl="1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500" spc="-1" dirty="0">
                <a:solidFill>
                  <a:srgbClr val="000000"/>
                </a:solidFill>
                <a:latin typeface="Arial"/>
              </a:rPr>
              <a:t>Action Chains, Events</a:t>
            </a:r>
          </a:p>
          <a:p>
            <a:pPr marL="744030" lvl="1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500" spc="-1" dirty="0">
                <a:solidFill>
                  <a:srgbClr val="000000"/>
                </a:solidFill>
                <a:latin typeface="Arial"/>
              </a:rPr>
              <a:t>Business Objects, REST services</a:t>
            </a:r>
          </a:p>
          <a:p>
            <a:pPr marL="744030" lvl="1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500" spc="-1" dirty="0">
                <a:solidFill>
                  <a:srgbClr val="000000"/>
                </a:solidFill>
                <a:latin typeface="Arial"/>
              </a:rPr>
              <a:t>REST endpoints</a:t>
            </a:r>
            <a:endParaRPr lang="en-US" sz="1500" b="0" strike="noStrike" spc="-1" dirty="0">
              <a:latin typeface="Arial"/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Some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usefull</a:t>
            </a:r>
            <a:r>
              <a:rPr lang="en-US" sz="1500" spc="-1" dirty="0">
                <a:solidFill>
                  <a:srgbClr val="000000"/>
                </a:solidFill>
              </a:rPr>
              <a:t> demo’s -&gt; </a:t>
            </a:r>
            <a:r>
              <a:rPr lang="en-US" sz="1500" spc="-1" dirty="0">
                <a:solidFill>
                  <a:srgbClr val="000000"/>
                </a:solidFill>
                <a:hlinkClick r:id="rId2"/>
              </a:rPr>
              <a:t>https://blogs.oracle.com/vbcs/</a:t>
            </a:r>
            <a:endParaRPr lang="en-US" sz="1500" spc="-1" dirty="0">
              <a:solidFill>
                <a:srgbClr val="000000"/>
              </a:solidFill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spc="-1" dirty="0">
                <a:solidFill>
                  <a:srgbClr val="000000"/>
                </a:solidFill>
              </a:rPr>
              <a:t>Oracle JET Cookbook ! -&gt; </a:t>
            </a:r>
            <a:r>
              <a:rPr lang="en-US" sz="1500" spc="-1" dirty="0">
                <a:solidFill>
                  <a:srgbClr val="000000"/>
                </a:solidFill>
                <a:hlinkClick r:id="rId3"/>
              </a:rPr>
              <a:t>https://www.oracle.com/webfolder/technetwork/jet/jetCookbook.html</a:t>
            </a:r>
            <a:endParaRPr lang="en-US" sz="1500" spc="-1" dirty="0">
              <a:solidFill>
                <a:srgbClr val="000000"/>
              </a:solidFill>
            </a:endParaRPr>
          </a:p>
          <a:p>
            <a:pPr marL="285840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500" spc="-1" dirty="0">
                <a:solidFill>
                  <a:srgbClr val="000000"/>
                </a:solidFill>
              </a:rPr>
              <a:t>Forum -&gt; https://cloudcustomerconnect.oracle.com/resources/e610f4723c/summary</a:t>
            </a:r>
          </a:p>
          <a:p>
            <a:pPr marL="743040" lvl="1" indent="-2847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lang="en-US" sz="15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5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239</TotalTime>
  <Words>317</Words>
  <Application>Microsoft Office PowerPoint</Application>
  <PresentationFormat>On-screen Show (16:9)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DejaVu Sans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Nico Klasens</dc:creator>
  <dc:description>Amis - versie 1 - juni 2017
Ontwerp: Humming
Template: Ton Persoon</dc:description>
  <cp:lastModifiedBy>Herman Mensinga</cp:lastModifiedBy>
  <cp:revision>62</cp:revision>
  <dcterms:created xsi:type="dcterms:W3CDTF">2018-07-18T12:37:15Z</dcterms:created>
  <dcterms:modified xsi:type="dcterms:W3CDTF">2018-09-25T13:07:42Z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Amis</vt:lpwstr>
  </property>
  <property fmtid="{D5CDD505-2E9C-101B-9397-08002B2CF9AE}" pid="4" name="ContentTypeId">
    <vt:lpwstr>0x010100E60B9E64A7B90B499F767EB2F0BD9B16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8</vt:i4>
  </property>
</Properties>
</file>