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5"/>
  </p:notesMasterIdLst>
  <p:sldIdLst>
    <p:sldId id="293" r:id="rId2"/>
    <p:sldId id="324" r:id="rId3"/>
    <p:sldId id="356" r:id="rId4"/>
    <p:sldId id="337" r:id="rId5"/>
    <p:sldId id="266" r:id="rId6"/>
    <p:sldId id="338" r:id="rId7"/>
    <p:sldId id="339" r:id="rId8"/>
    <p:sldId id="340" r:id="rId9"/>
    <p:sldId id="341" r:id="rId10"/>
    <p:sldId id="350" r:id="rId11"/>
    <p:sldId id="349" r:id="rId12"/>
    <p:sldId id="348" r:id="rId13"/>
    <p:sldId id="304" r:id="rId14"/>
    <p:sldId id="351" r:id="rId15"/>
    <p:sldId id="285" r:id="rId16"/>
    <p:sldId id="345" r:id="rId17"/>
    <p:sldId id="365" r:id="rId18"/>
    <p:sldId id="343" r:id="rId19"/>
    <p:sldId id="364" r:id="rId20"/>
    <p:sldId id="342" r:id="rId21"/>
    <p:sldId id="358" r:id="rId22"/>
    <p:sldId id="363" r:id="rId23"/>
    <p:sldId id="346" r:id="rId24"/>
    <p:sldId id="362" r:id="rId25"/>
    <p:sldId id="347" r:id="rId26"/>
    <p:sldId id="360" r:id="rId27"/>
    <p:sldId id="361" r:id="rId28"/>
    <p:sldId id="354" r:id="rId29"/>
    <p:sldId id="366" r:id="rId30"/>
    <p:sldId id="359" r:id="rId31"/>
    <p:sldId id="357" r:id="rId32"/>
    <p:sldId id="355" r:id="rId33"/>
    <p:sldId id="352" r:id="rId3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14" d="100"/>
          <a:sy n="114" d="100"/>
        </p:scale>
        <p:origin x="54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12-2-2019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2/12/2019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2/12/2019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2/12/2019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2/12/2019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2/12/2019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2/12/2019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2/12/2019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2/12/2019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2/12/2019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2/12/2019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2/12/2019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2/12/2019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ansible.com/ansible/latest/reference_appendices/YAMLSyntax.html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MIS-Services/ansible_sig_1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Operations </a:t>
            </a:r>
            <a:r>
              <a:rPr lang="nl-NL" dirty="0" err="1"/>
              <a:t>for</a:t>
            </a:r>
            <a:r>
              <a:rPr lang="nl-NL" dirty="0"/>
              <a:t> Developers</a:t>
            </a: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idempotence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Idempotent:</a:t>
            </a:r>
          </a:p>
          <a:p>
            <a:pPr lvl="1"/>
            <a:r>
              <a:rPr lang="en-US" b="1" dirty="0"/>
              <a:t>: </a:t>
            </a:r>
            <a:r>
              <a:rPr lang="en-US" dirty="0"/>
              <a:t>relating to or being a mathematical quantity which when applied to itself under a given binary operation (such as multiplication) equals itself</a:t>
            </a:r>
          </a:p>
          <a:p>
            <a:pPr lvl="1"/>
            <a:r>
              <a:rPr lang="en-US" dirty="0"/>
              <a:t>also </a:t>
            </a:r>
            <a:r>
              <a:rPr lang="en-US" b="1" dirty="0"/>
              <a:t>: </a:t>
            </a:r>
            <a:r>
              <a:rPr lang="en-US" dirty="0"/>
              <a:t>relating to or being an operation under which a mathematical quantity is idempotent </a:t>
            </a:r>
          </a:p>
          <a:p>
            <a:pPr marL="180000" lvl="1" indent="0">
              <a:buNone/>
            </a:pPr>
            <a:r>
              <a:rPr lang="en-GB" dirty="0"/>
              <a:t>(from Merriam-Webster dictionary)</a:t>
            </a:r>
          </a:p>
          <a:p>
            <a:r>
              <a:rPr lang="en-GB" dirty="0"/>
              <a:t>In IT: an operation that always has the same result, no matter the starting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465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idempotence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tell</a:t>
            </a:r>
            <a:r>
              <a:rPr lang="nl-NL" dirty="0"/>
              <a:t> a server, “Do X </a:t>
            </a:r>
            <a:r>
              <a:rPr lang="nl-NL" dirty="0" err="1"/>
              <a:t>and</a:t>
            </a:r>
            <a:r>
              <a:rPr lang="nl-NL" dirty="0"/>
              <a:t> Y”</a:t>
            </a:r>
          </a:p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tells</a:t>
            </a:r>
            <a:r>
              <a:rPr lang="nl-NL" dirty="0"/>
              <a:t> a server “Make </a:t>
            </a:r>
            <a:r>
              <a:rPr lang="nl-NL" dirty="0" err="1"/>
              <a:t>sure</a:t>
            </a:r>
            <a:r>
              <a:rPr lang="nl-NL" dirty="0"/>
              <a:t> X </a:t>
            </a:r>
            <a:r>
              <a:rPr lang="nl-NL" dirty="0" err="1"/>
              <a:t>and</a:t>
            </a:r>
            <a:r>
              <a:rPr lang="nl-NL" dirty="0"/>
              <a:t> Y are </a:t>
            </a:r>
            <a:r>
              <a:rPr lang="nl-NL" dirty="0" err="1"/>
              <a:t>done</a:t>
            </a:r>
            <a:r>
              <a:rPr lang="nl-NL" dirty="0"/>
              <a:t>”</a:t>
            </a:r>
          </a:p>
          <a:p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 err="1"/>
              <a:t>install</a:t>
            </a:r>
            <a:r>
              <a:rPr lang="nl-NL" dirty="0"/>
              <a:t> Apache webserver</a:t>
            </a:r>
          </a:p>
          <a:p>
            <a:pPr lvl="1"/>
            <a:r>
              <a:rPr lang="nl-NL" dirty="0" err="1"/>
              <a:t>Ansible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yum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httpd</a:t>
            </a:r>
            <a:endParaRPr lang="nl-NL" dirty="0"/>
          </a:p>
          <a:p>
            <a:pPr lvl="1"/>
            <a:r>
              <a:rPr lang="nl-NL" dirty="0" err="1"/>
              <a:t>Ansible</a:t>
            </a:r>
            <a:r>
              <a:rPr lang="nl-NL" dirty="0"/>
              <a:t> checks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httpd</a:t>
            </a:r>
            <a:r>
              <a:rPr lang="nl-NL" dirty="0"/>
              <a:t> is </a:t>
            </a:r>
            <a:r>
              <a:rPr lang="nl-NL" dirty="0" err="1"/>
              <a:t>installed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, </a:t>
            </a:r>
            <a:r>
              <a:rPr lang="nl-NL" dirty="0" err="1"/>
              <a:t>yum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httpd</a:t>
            </a:r>
            <a:endParaRPr lang="nl-NL" dirty="0"/>
          </a:p>
          <a:p>
            <a:r>
              <a:rPr lang="nl-NL" dirty="0"/>
              <a:t>The Big take-</a:t>
            </a:r>
            <a:r>
              <a:rPr lang="nl-NL" dirty="0" err="1"/>
              <a:t>away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tonight</a:t>
            </a:r>
            <a:r>
              <a:rPr lang="nl-NL" dirty="0"/>
              <a:t>:</a:t>
            </a:r>
          </a:p>
          <a:p>
            <a:pPr marL="180000" lvl="1" indent="0">
              <a:buNone/>
            </a:pPr>
            <a:r>
              <a:rPr lang="nl-NL" b="1" dirty="0" err="1"/>
              <a:t>Ansible</a:t>
            </a:r>
            <a:r>
              <a:rPr lang="nl-NL" b="1" dirty="0"/>
              <a:t> </a:t>
            </a:r>
            <a:r>
              <a:rPr lang="nl-NL" b="1" dirty="0" err="1"/>
              <a:t>makes</a:t>
            </a:r>
            <a:r>
              <a:rPr lang="nl-NL" b="1" dirty="0"/>
              <a:t> </a:t>
            </a:r>
            <a:r>
              <a:rPr lang="nl-NL" b="1" dirty="0" err="1"/>
              <a:t>sure</a:t>
            </a:r>
            <a:r>
              <a:rPr lang="nl-NL" b="1" dirty="0"/>
              <a:t> a server is in a </a:t>
            </a:r>
            <a:r>
              <a:rPr lang="nl-NL" b="1" dirty="0" err="1"/>
              <a:t>required</a:t>
            </a:r>
            <a:r>
              <a:rPr lang="nl-NL" b="1" dirty="0"/>
              <a:t> state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45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did</a:t>
            </a:r>
            <a:r>
              <a:rPr lang="nl-NL" dirty="0"/>
              <a:t> we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Ansible</a:t>
            </a:r>
            <a:r>
              <a:rPr lang="nl-NL" dirty="0"/>
              <a:t> in project CIS?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Ansible Playbook and </a:t>
            </a:r>
            <a:r>
              <a:rPr lang="en-GB" dirty="0" err="1"/>
              <a:t>Jenkinsfile</a:t>
            </a:r>
            <a:r>
              <a:rPr lang="en-GB" dirty="0"/>
              <a:t> in Git repository</a:t>
            </a:r>
          </a:p>
          <a:p>
            <a:r>
              <a:rPr lang="en-GB" dirty="0"/>
              <a:t>Jenkins runs Playbook in pipeline, receives information from pipeline</a:t>
            </a:r>
          </a:p>
          <a:p>
            <a:r>
              <a:rPr lang="en-GB" dirty="0"/>
              <a:t>Targeted hosts receive Playbook commands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159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</p:spTree>
    <p:extLst>
      <p:ext uri="{BB962C8B-B14F-4D97-AF65-F5344CB8AC3E}">
        <p14:creationId xmlns:p14="http://schemas.microsoft.com/office/powerpoint/2010/main" val="148963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Anything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writes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suffice</a:t>
            </a:r>
            <a:endParaRPr lang="nl-NL" dirty="0"/>
          </a:p>
          <a:p>
            <a:r>
              <a:rPr lang="nl-NL" dirty="0"/>
              <a:t>I </a:t>
            </a:r>
            <a:r>
              <a:rPr lang="nl-NL" dirty="0" err="1"/>
              <a:t>highly</a:t>
            </a:r>
            <a:r>
              <a:rPr lang="nl-NL" dirty="0"/>
              <a:t> </a:t>
            </a:r>
            <a:r>
              <a:rPr lang="nl-NL" dirty="0" err="1"/>
              <a:t>recommend</a:t>
            </a:r>
            <a:r>
              <a:rPr lang="nl-NL" dirty="0"/>
              <a:t> Visual Studio Code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Ansible</a:t>
            </a:r>
            <a:r>
              <a:rPr lang="nl-NL" dirty="0"/>
              <a:t> Extension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YAML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Ansible</a:t>
            </a:r>
            <a:r>
              <a:rPr lang="nl-NL" dirty="0"/>
              <a:t> Extension </a:t>
            </a:r>
            <a:r>
              <a:rPr lang="nl-NL" dirty="0" err="1"/>
              <a:t>will</a:t>
            </a:r>
            <a:r>
              <a:rPr lang="nl-NL" dirty="0"/>
              <a:t> check syntax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indentation</a:t>
            </a:r>
            <a:r>
              <a:rPr lang="nl-NL" dirty="0"/>
              <a:t> (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matters</a:t>
            </a:r>
            <a:r>
              <a:rPr lang="nl-NL" dirty="0"/>
              <a:t> in YAML)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DD57EC0-5679-49E3-8DE1-D44C0671B37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5553" r="555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8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Setting up </a:t>
            </a:r>
            <a:r>
              <a:rPr lang="nl-NL" dirty="0" err="1"/>
              <a:t>Vagrant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Ansible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natively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on Windows</a:t>
            </a:r>
          </a:p>
          <a:p>
            <a:r>
              <a:rPr lang="nl-NL" dirty="0"/>
              <a:t>We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a VM </a:t>
            </a:r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Vagrant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host </a:t>
            </a:r>
            <a:r>
              <a:rPr lang="nl-NL" dirty="0" err="1"/>
              <a:t>Ansible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VMs</a:t>
            </a:r>
            <a:r>
              <a:rPr lang="nl-NL" dirty="0"/>
              <a:t> as “target machines”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4C767C-0BFB-4BF3-B742-33D9E4362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1089" y="900001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Hosts</a:t>
            </a:r>
            <a:r>
              <a:rPr lang="nl-NL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Contains</a:t>
            </a:r>
            <a:r>
              <a:rPr lang="nl-NL" dirty="0"/>
              <a:t> information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hosts</a:t>
            </a:r>
            <a:r>
              <a:rPr lang="nl-NL" dirty="0"/>
              <a:t> (“target servers”)</a:t>
            </a:r>
          </a:p>
          <a:p>
            <a:r>
              <a:rPr lang="nl-NL" dirty="0" err="1"/>
              <a:t>Hosts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grouped</a:t>
            </a:r>
            <a:endParaRPr lang="nl-NL" dirty="0"/>
          </a:p>
          <a:p>
            <a:r>
              <a:rPr lang="nl-NL" dirty="0" err="1"/>
              <a:t>Hostnames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groupnames</a:t>
            </a:r>
            <a:r>
              <a:rPr lang="nl-NL" dirty="0"/>
              <a:t> are </a:t>
            </a:r>
            <a:r>
              <a:rPr lang="nl-NL" dirty="0" err="1"/>
              <a:t>magic</a:t>
            </a:r>
            <a:r>
              <a:rPr lang="nl-NL" dirty="0"/>
              <a:t> variables in </a:t>
            </a:r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are </a:t>
            </a:r>
            <a:r>
              <a:rPr lang="nl-NL" dirty="0" err="1"/>
              <a:t>implicitly</a:t>
            </a:r>
            <a:r>
              <a:rPr lang="nl-NL" dirty="0"/>
              <a:t> 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FAFE9-86B1-4134-9108-5E0CDC91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58" y="805994"/>
            <a:ext cx="4040841" cy="35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09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endParaRPr lang="nl-NL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968000" y="1075889"/>
            <a:ext cx="4176000" cy="2200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>
                <a:solidFill>
                  <a:schemeClr val="bg1"/>
                </a:solidFill>
              </a:rPr>
              <a:t>Take </a:t>
            </a:r>
            <a:r>
              <a:rPr lang="nl-NL" sz="1300" dirty="0" err="1">
                <a:solidFill>
                  <a:schemeClr val="bg1"/>
                </a:solidFill>
              </a:rPr>
              <a:t>your</a:t>
            </a:r>
            <a:r>
              <a:rPr lang="nl-NL" sz="1300" dirty="0">
                <a:solidFill>
                  <a:schemeClr val="bg1"/>
                </a:solidFill>
              </a:rPr>
              <a:t> time, </a:t>
            </a:r>
            <a:r>
              <a:rPr lang="nl-NL" sz="1300" dirty="0" err="1">
                <a:solidFill>
                  <a:schemeClr val="bg1"/>
                </a:solidFill>
              </a:rPr>
              <a:t>try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to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understand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what</a:t>
            </a:r>
            <a:r>
              <a:rPr lang="nl-NL" sz="1300" dirty="0">
                <a:solidFill>
                  <a:schemeClr val="bg1"/>
                </a:solidFill>
              </a:rPr>
              <a:t> is </a:t>
            </a:r>
            <a:r>
              <a:rPr lang="nl-NL" sz="1300" dirty="0" err="1">
                <a:solidFill>
                  <a:schemeClr val="bg1"/>
                </a:solidFill>
              </a:rPr>
              <a:t>going</a:t>
            </a:r>
            <a:r>
              <a:rPr lang="nl-NL" sz="1300" dirty="0">
                <a:solidFill>
                  <a:schemeClr val="bg1"/>
                </a:solidFill>
              </a:rPr>
              <a:t> on!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 err="1">
                <a:solidFill>
                  <a:schemeClr val="bg1"/>
                </a:solidFill>
              </a:rPr>
              <a:t>Useful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commands</a:t>
            </a:r>
            <a:r>
              <a:rPr lang="nl-NL" sz="1300" dirty="0">
                <a:solidFill>
                  <a:schemeClr val="bg1"/>
                </a:solidFill>
              </a:rPr>
              <a:t>:</a:t>
            </a:r>
          </a:p>
          <a:p>
            <a:r>
              <a:rPr lang="nl-NL" sz="1300" dirty="0" err="1">
                <a:solidFill>
                  <a:schemeClr val="bg1"/>
                </a:solidFill>
              </a:rPr>
              <a:t>vagrant</a:t>
            </a:r>
            <a:r>
              <a:rPr lang="nl-NL" sz="1300" dirty="0">
                <a:solidFill>
                  <a:schemeClr val="bg1"/>
                </a:solidFill>
              </a:rPr>
              <a:t> up &lt;name&gt;</a:t>
            </a:r>
          </a:p>
          <a:p>
            <a:r>
              <a:rPr lang="nl-NL" sz="1300" dirty="0" err="1">
                <a:solidFill>
                  <a:schemeClr val="bg1"/>
                </a:solidFill>
              </a:rPr>
              <a:t>vagrant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reload</a:t>
            </a:r>
            <a:r>
              <a:rPr lang="nl-NL" sz="1300" dirty="0">
                <a:solidFill>
                  <a:schemeClr val="bg1"/>
                </a:solidFill>
              </a:rPr>
              <a:t> &lt;name&gt;</a:t>
            </a:r>
          </a:p>
          <a:p>
            <a:r>
              <a:rPr lang="nl-NL" sz="1300" dirty="0" err="1">
                <a:solidFill>
                  <a:schemeClr val="bg1"/>
                </a:solidFill>
              </a:rPr>
              <a:t>vagrant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destroy</a:t>
            </a:r>
            <a:r>
              <a:rPr lang="nl-NL" sz="1300" dirty="0">
                <a:solidFill>
                  <a:schemeClr val="bg1"/>
                </a:solidFill>
              </a:rPr>
              <a:t> &lt;name&gt;</a:t>
            </a:r>
          </a:p>
          <a:p>
            <a:r>
              <a:rPr lang="nl-NL" sz="1300" dirty="0" err="1">
                <a:solidFill>
                  <a:schemeClr val="bg1"/>
                </a:solidFill>
              </a:rPr>
              <a:t>vagrant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provision</a:t>
            </a:r>
            <a:r>
              <a:rPr lang="nl-NL" sz="1300" dirty="0">
                <a:solidFill>
                  <a:schemeClr val="bg1"/>
                </a:solidFill>
              </a:rPr>
              <a:t> &lt;name&gt;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 err="1">
                <a:solidFill>
                  <a:schemeClr val="bg1"/>
                </a:solidFill>
              </a:rPr>
              <a:t>Repository</a:t>
            </a:r>
            <a:r>
              <a:rPr lang="nl-NL" sz="1300" dirty="0">
                <a:solidFill>
                  <a:schemeClr val="bg1"/>
                </a:solidFill>
              </a:rPr>
              <a:t>: </a:t>
            </a:r>
          </a:p>
          <a:p>
            <a:r>
              <a:rPr lang="nl-NL" sz="1300" dirty="0">
                <a:solidFill>
                  <a:schemeClr val="bg1"/>
                </a:solidFill>
              </a:rPr>
              <a:t>https://github.com/AMIS-Services/ansible_sig_1</a:t>
            </a:r>
          </a:p>
          <a:p>
            <a:endParaRPr lang="nl-NL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6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ad-hoc </a:t>
            </a:r>
            <a:r>
              <a:rPr lang="nl-NL" dirty="0" err="1"/>
              <a:t>commands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/>
          <a:p>
            <a:r>
              <a:rPr lang="nl-NL" dirty="0"/>
              <a:t>Ad hoc </a:t>
            </a:r>
            <a:r>
              <a:rPr lang="nl-NL" dirty="0" err="1"/>
              <a:t>commands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multiple servers?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3047EA-C211-45E1-99B7-FFCBA54B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385" y="1149780"/>
            <a:ext cx="2197615" cy="27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1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Playbook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/>
          <a:p>
            <a:r>
              <a:rPr lang="nl-NL" dirty="0"/>
              <a:t>Running ad hoc </a:t>
            </a:r>
            <a:r>
              <a:rPr lang="nl-NL" dirty="0" err="1"/>
              <a:t>commands</a:t>
            </a:r>
            <a:r>
              <a:rPr lang="nl-NL" dirty="0"/>
              <a:t> is </a:t>
            </a:r>
            <a:r>
              <a:rPr lang="nl-NL" dirty="0" err="1"/>
              <a:t>useful</a:t>
            </a:r>
            <a:r>
              <a:rPr lang="nl-NL" dirty="0"/>
              <a:t> but time </a:t>
            </a:r>
            <a:r>
              <a:rPr lang="nl-NL" dirty="0" err="1"/>
              <a:t>consuming</a:t>
            </a:r>
            <a:r>
              <a:rPr lang="nl-NL" dirty="0"/>
              <a:t> (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manually</a:t>
            </a:r>
            <a:r>
              <a:rPr lang="nl-NL" dirty="0"/>
              <a:t> </a:t>
            </a:r>
            <a:r>
              <a:rPr lang="nl-NL" dirty="0" err="1"/>
              <a:t>execute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)</a:t>
            </a:r>
          </a:p>
          <a:p>
            <a:r>
              <a:rPr lang="nl-NL" dirty="0" err="1"/>
              <a:t>Playbooks</a:t>
            </a:r>
            <a:r>
              <a:rPr lang="nl-NL" dirty="0"/>
              <a:t> </a:t>
            </a:r>
            <a:r>
              <a:rPr lang="nl-NL" dirty="0" err="1"/>
              <a:t>automate</a:t>
            </a:r>
            <a:r>
              <a:rPr lang="nl-NL" dirty="0"/>
              <a:t> these </a:t>
            </a:r>
            <a:r>
              <a:rPr lang="nl-NL" dirty="0" err="1"/>
              <a:t>commands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87ADC-52F7-4DBC-B204-038AB0D7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734" y="814244"/>
            <a:ext cx="3933265" cy="35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3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evening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924000" cy="3401999"/>
          </a:xfrm>
        </p:spPr>
        <p:txBody>
          <a:bodyPr/>
          <a:lstStyle/>
          <a:p>
            <a:r>
              <a:rPr lang="nl-NL" dirty="0"/>
              <a:t>17:00-17:30 – </a:t>
            </a:r>
            <a:r>
              <a:rPr lang="nl-NL" dirty="0" err="1"/>
              <a:t>Introduction</a:t>
            </a:r>
            <a:r>
              <a:rPr lang="nl-NL" dirty="0"/>
              <a:t>/setting up</a:t>
            </a:r>
          </a:p>
          <a:p>
            <a:r>
              <a:rPr lang="nl-NL" dirty="0"/>
              <a:t>17:30-18:00 – </a:t>
            </a:r>
            <a:r>
              <a:rPr lang="nl-NL" dirty="0" err="1"/>
              <a:t>Dinner</a:t>
            </a:r>
            <a:endParaRPr lang="nl-NL" dirty="0"/>
          </a:p>
          <a:p>
            <a:r>
              <a:rPr lang="nl-NL" dirty="0"/>
              <a:t>18:00-end – </a:t>
            </a:r>
            <a:r>
              <a:rPr lang="nl-NL" dirty="0" err="1"/>
              <a:t>Handson</a:t>
            </a:r>
            <a:r>
              <a:rPr lang="nl-NL" dirty="0"/>
              <a:t> </a:t>
            </a:r>
            <a:r>
              <a:rPr lang="nl-NL" dirty="0" err="1"/>
              <a:t>exercises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4889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Playbook</a:t>
            </a:r>
            <a:r>
              <a:rPr lang="nl-NL"/>
              <a:t> syntax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Playbooks</a:t>
            </a:r>
            <a:r>
              <a:rPr lang="nl-NL" dirty="0"/>
              <a:t> are </a:t>
            </a:r>
            <a:r>
              <a:rPr lang="nl-NL" dirty="0" err="1"/>
              <a:t>written</a:t>
            </a:r>
            <a:r>
              <a:rPr lang="nl-NL" dirty="0"/>
              <a:t> in YAML or JSON</a:t>
            </a:r>
          </a:p>
          <a:p>
            <a:r>
              <a:rPr lang="nl-NL" dirty="0"/>
              <a:t>YAML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preferred</a:t>
            </a:r>
            <a:r>
              <a:rPr lang="nl-NL" dirty="0"/>
              <a:t> way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Ansible</a:t>
            </a:r>
            <a:endParaRPr lang="nl-NL" dirty="0"/>
          </a:p>
          <a:p>
            <a:r>
              <a:rPr lang="nl-NL" b="1" dirty="0" err="1"/>
              <a:t>Indentation</a:t>
            </a:r>
            <a:r>
              <a:rPr lang="nl-NL" b="1" dirty="0"/>
              <a:t> </a:t>
            </a:r>
            <a:r>
              <a:rPr lang="nl-NL" b="1" dirty="0" err="1"/>
              <a:t>matters</a:t>
            </a:r>
            <a:r>
              <a:rPr lang="nl-NL" b="1" dirty="0"/>
              <a:t>!</a:t>
            </a:r>
          </a:p>
          <a:p>
            <a:r>
              <a:rPr lang="nl-NL" dirty="0"/>
              <a:t>Takes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but </a:t>
            </a:r>
            <a:r>
              <a:rPr lang="nl-NL" dirty="0" err="1"/>
              <a:t>now</a:t>
            </a:r>
            <a:r>
              <a:rPr lang="nl-NL" dirty="0"/>
              <a:t> I </a:t>
            </a:r>
            <a:r>
              <a:rPr lang="nl-NL" dirty="0" err="1"/>
              <a:t>prefer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over JSON</a:t>
            </a:r>
          </a:p>
          <a:p>
            <a:r>
              <a:rPr lang="nl-NL" dirty="0"/>
              <a:t>See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>
                <a:hlinkClick r:id="rId2"/>
              </a:rPr>
              <a:t>https://docs.ansible.com/ansible/latest/reference_appendices/YAMLSyntax.html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in </a:t>
            </a:r>
            <a:r>
              <a:rPr lang="nl-NL" dirty="0" err="1"/>
              <a:t>trouble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DF322-D7DA-4C56-91F8-668EEFD4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675" y="816749"/>
            <a:ext cx="4315325" cy="35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3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/>
              <a:t> Modules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modules</a:t>
            </a:r>
          </a:p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run </a:t>
            </a:r>
            <a:r>
              <a:rPr lang="nl-NL" dirty="0" err="1"/>
              <a:t>linux</a:t>
            </a:r>
            <a:r>
              <a:rPr lang="nl-NL" dirty="0"/>
              <a:t> </a:t>
            </a:r>
            <a:r>
              <a:rPr lang="nl-NL" dirty="0" err="1"/>
              <a:t>commands</a:t>
            </a:r>
            <a:r>
              <a:rPr lang="nl-NL" dirty="0"/>
              <a:t> without modules</a:t>
            </a:r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modules?</a:t>
            </a:r>
          </a:p>
          <a:p>
            <a:r>
              <a:rPr lang="nl-NL" dirty="0" err="1"/>
              <a:t>Idempotency</a:t>
            </a:r>
            <a:r>
              <a:rPr lang="nl-NL" dirty="0"/>
              <a:t>!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A9FC9-6820-410D-AB80-5D73943D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12" y="791999"/>
            <a:ext cx="2911288" cy="353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39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, </a:t>
            </a:r>
            <a:r>
              <a:rPr lang="nl-NL" dirty="0" err="1"/>
              <a:t>adding</a:t>
            </a:r>
            <a:r>
              <a:rPr lang="nl-NL" dirty="0"/>
              <a:t>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go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adding</a:t>
            </a:r>
            <a:r>
              <a:rPr lang="nl-NL" dirty="0"/>
              <a:t> servers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deployment</a:t>
            </a:r>
            <a:r>
              <a:rPr lang="nl-NL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09D505-D365-427E-8971-C242860E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94" y="791999"/>
            <a:ext cx="4087906" cy="35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0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inventory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Each</a:t>
            </a:r>
            <a:r>
              <a:rPr lang="nl-NL" dirty="0"/>
              <a:t> time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change or </a:t>
            </a:r>
            <a:r>
              <a:rPr lang="nl-NL" dirty="0" err="1"/>
              <a:t>add</a:t>
            </a:r>
            <a:r>
              <a:rPr lang="nl-NL" dirty="0"/>
              <a:t> a machine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hosts</a:t>
            </a:r>
            <a:r>
              <a:rPr lang="nl-NL" dirty="0"/>
              <a:t> file</a:t>
            </a:r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practical!</a:t>
            </a:r>
          </a:p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inventory</a:t>
            </a:r>
            <a:r>
              <a:rPr lang="nl-NL" dirty="0"/>
              <a:t> </a:t>
            </a:r>
            <a:r>
              <a:rPr lang="nl-NL" dirty="0" err="1"/>
              <a:t>solves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  <a:p>
            <a:r>
              <a:rPr lang="nl-NL" dirty="0" err="1"/>
              <a:t>Inventories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exactly</a:t>
            </a:r>
            <a:r>
              <a:rPr lang="nl-NL" dirty="0"/>
              <a:t> like </a:t>
            </a:r>
            <a:r>
              <a:rPr lang="nl-NL" dirty="0" err="1"/>
              <a:t>hosts</a:t>
            </a:r>
            <a:r>
              <a:rPr lang="nl-NL" dirty="0"/>
              <a:t> file, </a:t>
            </a:r>
            <a:r>
              <a:rPr lang="nl-NL" dirty="0" err="1"/>
              <a:t>including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syntax</a:t>
            </a:r>
          </a:p>
          <a:p>
            <a:r>
              <a:rPr lang="nl-NL" dirty="0"/>
              <a:t>Is </a:t>
            </a:r>
            <a:r>
              <a:rPr lang="nl-NL" dirty="0" err="1"/>
              <a:t>picked</a:t>
            </a:r>
            <a:r>
              <a:rPr lang="nl-NL" dirty="0"/>
              <a:t> up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Playbook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run!</a:t>
            </a:r>
          </a:p>
          <a:p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hosts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file in </a:t>
            </a:r>
            <a:r>
              <a:rPr lang="nl-NL" dirty="0" err="1"/>
              <a:t>your</a:t>
            </a:r>
            <a:r>
              <a:rPr lang="nl-NL" dirty="0"/>
              <a:t> source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09D505-D365-427E-8971-C242860E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94" y="791999"/>
            <a:ext cx="4087906" cy="35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25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Playbooks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 different </a:t>
            </a:r>
            <a:r>
              <a:rPr lang="nl-NL" dirty="0" err="1"/>
              <a:t>parts</a:t>
            </a:r>
            <a:r>
              <a:rPr lang="nl-NL" dirty="0"/>
              <a:t> of a </a:t>
            </a:r>
            <a:r>
              <a:rPr lang="nl-NL" dirty="0" err="1"/>
              <a:t>Playbook</a:t>
            </a:r>
            <a:r>
              <a:rPr lang="nl-NL" dirty="0"/>
              <a:t> </a:t>
            </a:r>
            <a:r>
              <a:rPr lang="nl-NL" dirty="0" err="1"/>
              <a:t>against</a:t>
            </a:r>
            <a:r>
              <a:rPr lang="nl-NL" dirty="0"/>
              <a:t> different servers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65D0C-740B-4F2D-8E0E-8AD45DC9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12" y="791999"/>
            <a:ext cx="2911288" cy="353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93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roles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roles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easily</a:t>
            </a:r>
            <a:r>
              <a:rPr lang="nl-NL" dirty="0"/>
              <a:t> split a </a:t>
            </a:r>
            <a:r>
              <a:rPr lang="nl-NL" dirty="0" err="1"/>
              <a:t>playbook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smaller </a:t>
            </a:r>
            <a:r>
              <a:rPr lang="nl-NL" dirty="0" err="1"/>
              <a:t>parts</a:t>
            </a:r>
            <a:endParaRPr lang="nl-NL" dirty="0"/>
          </a:p>
          <a:p>
            <a:r>
              <a:rPr lang="nl-NL" dirty="0" err="1"/>
              <a:t>Extremely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 different </a:t>
            </a:r>
            <a:r>
              <a:rPr lang="nl-NL" dirty="0" err="1"/>
              <a:t>commands</a:t>
            </a:r>
            <a:r>
              <a:rPr lang="nl-NL" dirty="0"/>
              <a:t> on different servers</a:t>
            </a:r>
          </a:p>
          <a:p>
            <a:r>
              <a:rPr lang="nl-NL" dirty="0" err="1"/>
              <a:t>Think</a:t>
            </a:r>
            <a:r>
              <a:rPr lang="nl-NL" dirty="0"/>
              <a:t> of </a:t>
            </a:r>
            <a:r>
              <a:rPr lang="nl-NL" dirty="0" err="1"/>
              <a:t>it</a:t>
            </a:r>
            <a:r>
              <a:rPr lang="nl-NL" dirty="0"/>
              <a:t> as </a:t>
            </a:r>
            <a:r>
              <a:rPr lang="nl-NL" dirty="0" err="1"/>
              <a:t>having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big </a:t>
            </a:r>
            <a:r>
              <a:rPr lang="nl-NL" dirty="0" err="1"/>
              <a:t>playbook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imports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smaller </a:t>
            </a:r>
            <a:r>
              <a:rPr lang="nl-NL" dirty="0" err="1"/>
              <a:t>playbooks</a:t>
            </a:r>
            <a:endParaRPr lang="nl-NL" dirty="0"/>
          </a:p>
          <a:p>
            <a:r>
              <a:rPr lang="nl-NL" dirty="0"/>
              <a:t>Just like variables in a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!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1ACA7F-B601-4281-829D-B2C2646B4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817400"/>
            <a:ext cx="2762250" cy="34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9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roles</a:t>
            </a:r>
            <a:r>
              <a:rPr lang="nl-NL" dirty="0"/>
              <a:t>: </a:t>
            </a:r>
            <a:r>
              <a:rPr lang="nl-NL" dirty="0" err="1"/>
              <a:t>assigning</a:t>
            </a:r>
            <a:r>
              <a:rPr lang="nl-NL" dirty="0"/>
              <a:t> </a:t>
            </a:r>
            <a:r>
              <a:rPr lang="nl-NL" dirty="0" err="1"/>
              <a:t>roles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9" y="900001"/>
            <a:ext cx="3744000" cy="3401999"/>
          </a:xfrm>
        </p:spPr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assign</a:t>
            </a:r>
            <a:r>
              <a:rPr lang="nl-NL" dirty="0"/>
              <a:t> different </a:t>
            </a:r>
            <a:r>
              <a:rPr lang="nl-NL" dirty="0" err="1"/>
              <a:t>roles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different server </a:t>
            </a:r>
            <a:r>
              <a:rPr lang="nl-NL" dirty="0" err="1"/>
              <a:t>groups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“</a:t>
            </a:r>
            <a:r>
              <a:rPr lang="nl-NL" dirty="0" err="1"/>
              <a:t>when</a:t>
            </a:r>
            <a:r>
              <a:rPr lang="nl-NL" dirty="0"/>
              <a:t>: ” (</a:t>
            </a:r>
            <a:r>
              <a:rPr lang="nl-NL" dirty="0" err="1"/>
              <a:t>analogous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“</a:t>
            </a:r>
            <a:r>
              <a:rPr lang="nl-NL" dirty="0" err="1"/>
              <a:t>if</a:t>
            </a:r>
            <a:r>
              <a:rPr lang="nl-NL" dirty="0"/>
              <a:t>” statement)</a:t>
            </a:r>
          </a:p>
          <a:p>
            <a:r>
              <a:rPr lang="nl-NL" dirty="0"/>
              <a:t>Easy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recommended</a:t>
            </a:r>
            <a:r>
              <a:rPr lang="nl-NL" dirty="0"/>
              <a:t> syntax: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when</a:t>
            </a:r>
            <a:r>
              <a:rPr lang="nl-NL" dirty="0"/>
              <a:t>: “’</a:t>
            </a:r>
            <a:r>
              <a:rPr lang="nl-NL" dirty="0" err="1"/>
              <a:t>groupname</a:t>
            </a:r>
            <a:r>
              <a:rPr lang="nl-NL" dirty="0"/>
              <a:t>’ in </a:t>
            </a:r>
            <a:r>
              <a:rPr lang="nl-NL" dirty="0" err="1"/>
              <a:t>group_names</a:t>
            </a:r>
            <a:r>
              <a:rPr lang="nl-NL" dirty="0"/>
              <a:t>”</a:t>
            </a:r>
          </a:p>
          <a:p>
            <a:r>
              <a:rPr lang="nl-NL" dirty="0"/>
              <a:t>More </a:t>
            </a:r>
            <a:r>
              <a:rPr lang="nl-NL" dirty="0" err="1"/>
              <a:t>difficult</a:t>
            </a:r>
            <a:r>
              <a:rPr lang="nl-NL" dirty="0"/>
              <a:t> syntax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C33CD-2F14-43E2-A121-423D27B58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999" y="817399"/>
            <a:ext cx="5112001" cy="34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14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roles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roles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split </a:t>
            </a:r>
            <a:r>
              <a:rPr lang="nl-NL" dirty="0" err="1"/>
              <a:t>into</a:t>
            </a:r>
            <a:r>
              <a:rPr lang="nl-NL" dirty="0"/>
              <a:t> smaller </a:t>
            </a:r>
            <a:r>
              <a:rPr lang="nl-NL" dirty="0" err="1"/>
              <a:t>subroles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large</a:t>
            </a:r>
          </a:p>
          <a:p>
            <a:r>
              <a:rPr lang="nl-NL" dirty="0"/>
              <a:t>The smaller </a:t>
            </a:r>
            <a:r>
              <a:rPr lang="nl-NL" dirty="0" err="1"/>
              <a:t>subroles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included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larger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role</a:t>
            </a:r>
            <a:r>
              <a:rPr lang="nl-NL" dirty="0"/>
              <a:t>.</a:t>
            </a:r>
          </a:p>
          <a:p>
            <a:r>
              <a:rPr lang="nl-NL" dirty="0" err="1"/>
              <a:t>Example</a:t>
            </a:r>
            <a:r>
              <a:rPr lang="nl-NL" dirty="0"/>
              <a:t>: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1ACA7F-B601-4281-829D-B2C2646B4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817400"/>
            <a:ext cx="2762250" cy="348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0B2D1A-6E4F-4365-A941-0F623E853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400228"/>
            <a:ext cx="4323510" cy="147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33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Recommended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dirty="0"/>
              <a:t>Playbook1.yml</a:t>
            </a:r>
          </a:p>
          <a:p>
            <a:pPr marL="0" indent="0">
              <a:buNone/>
            </a:pPr>
            <a:r>
              <a:rPr lang="nl-NL" sz="1400" dirty="0"/>
              <a:t>Playbook2.yml</a:t>
            </a:r>
          </a:p>
          <a:p>
            <a:pPr marL="0" indent="0">
              <a:buNone/>
            </a:pPr>
            <a:r>
              <a:rPr lang="nl-NL" sz="1400" dirty="0" err="1"/>
              <a:t>inventory</a:t>
            </a:r>
            <a:endParaRPr lang="nl-NL" sz="1400" dirty="0"/>
          </a:p>
          <a:p>
            <a:pPr marL="0" indent="0">
              <a:buNone/>
            </a:pPr>
            <a:r>
              <a:rPr lang="nl-NL" sz="1400" dirty="0" err="1"/>
              <a:t>roles</a:t>
            </a:r>
            <a:r>
              <a:rPr lang="nl-NL" sz="1400" dirty="0"/>
              <a:t>/</a:t>
            </a:r>
          </a:p>
          <a:p>
            <a:pPr marL="0" indent="0">
              <a:buNone/>
            </a:pPr>
            <a:r>
              <a:rPr lang="nl-NL" sz="1400" dirty="0"/>
              <a:t>  </a:t>
            </a:r>
            <a:r>
              <a:rPr lang="nl-NL" sz="1400" dirty="0" err="1"/>
              <a:t>tasks</a:t>
            </a:r>
            <a:r>
              <a:rPr lang="nl-NL" sz="1400" dirty="0"/>
              <a:t>/</a:t>
            </a:r>
          </a:p>
          <a:p>
            <a:pPr marL="0" indent="0">
              <a:buNone/>
            </a:pPr>
            <a:r>
              <a:rPr lang="nl-NL" sz="1400" dirty="0"/>
              <a:t>    task1/</a:t>
            </a:r>
          </a:p>
          <a:p>
            <a:pPr marL="0" indent="0">
              <a:buNone/>
            </a:pPr>
            <a:r>
              <a:rPr lang="nl-NL" sz="1400" dirty="0"/>
              <a:t>      task1.yml</a:t>
            </a:r>
          </a:p>
          <a:p>
            <a:pPr marL="0" indent="0">
              <a:buNone/>
            </a:pPr>
            <a:r>
              <a:rPr lang="nl-NL" sz="1400" dirty="0"/>
              <a:t>    </a:t>
            </a:r>
            <a:r>
              <a:rPr lang="nl-NL" sz="1400" dirty="0" err="1"/>
              <a:t>main.yml</a:t>
            </a:r>
            <a:endParaRPr lang="nl-NL" sz="1400" dirty="0"/>
          </a:p>
          <a:p>
            <a:pPr marL="0" indent="0">
              <a:buNone/>
            </a:pPr>
            <a:r>
              <a:rPr lang="nl-NL" sz="1400" dirty="0" err="1"/>
              <a:t>group_vars</a:t>
            </a:r>
            <a:r>
              <a:rPr lang="nl-NL" sz="1400" dirty="0"/>
              <a:t>/</a:t>
            </a:r>
          </a:p>
          <a:p>
            <a:pPr marL="0" indent="0">
              <a:buNone/>
            </a:pPr>
            <a:r>
              <a:rPr lang="nl-NL" sz="1400" dirty="0"/>
              <a:t>  </a:t>
            </a:r>
            <a:r>
              <a:rPr lang="nl-NL" sz="1400" dirty="0" err="1"/>
              <a:t>all.yml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  group1.yml</a:t>
            </a:r>
          </a:p>
          <a:p>
            <a:pPr marL="0" indent="0">
              <a:buNone/>
            </a:pPr>
            <a:r>
              <a:rPr lang="nl-NL" sz="1400" dirty="0" err="1"/>
              <a:t>host_vars</a:t>
            </a:r>
            <a:r>
              <a:rPr lang="nl-NL" sz="1400" dirty="0"/>
              <a:t>/</a:t>
            </a:r>
          </a:p>
          <a:p>
            <a:pPr marL="0" indent="0">
              <a:buNone/>
            </a:pPr>
            <a:r>
              <a:rPr lang="nl-NL" sz="1400" dirty="0"/>
              <a:t>  hostname1.yml</a:t>
            </a:r>
          </a:p>
          <a:p>
            <a:pPr marL="0" indent="0">
              <a:buNone/>
            </a:pPr>
            <a:endParaRPr lang="nl-NL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28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C6810-AEC5-4DBD-B577-91E8803A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817400"/>
            <a:ext cx="2762250" cy="34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97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29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endParaRPr lang="nl-NL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968000" y="1075889"/>
            <a:ext cx="4176000" cy="2200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>
                <a:solidFill>
                  <a:schemeClr val="bg1"/>
                </a:solidFill>
              </a:rPr>
              <a:t>Take </a:t>
            </a:r>
            <a:r>
              <a:rPr lang="nl-NL" sz="1300" dirty="0" err="1">
                <a:solidFill>
                  <a:schemeClr val="bg1"/>
                </a:solidFill>
              </a:rPr>
              <a:t>your</a:t>
            </a:r>
            <a:r>
              <a:rPr lang="nl-NL" sz="1300" dirty="0">
                <a:solidFill>
                  <a:schemeClr val="bg1"/>
                </a:solidFill>
              </a:rPr>
              <a:t> time, </a:t>
            </a:r>
            <a:r>
              <a:rPr lang="nl-NL" sz="1300" dirty="0" err="1">
                <a:solidFill>
                  <a:schemeClr val="bg1"/>
                </a:solidFill>
              </a:rPr>
              <a:t>try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to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understand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what</a:t>
            </a:r>
            <a:r>
              <a:rPr lang="nl-NL" sz="1300" dirty="0">
                <a:solidFill>
                  <a:schemeClr val="bg1"/>
                </a:solidFill>
              </a:rPr>
              <a:t> is </a:t>
            </a:r>
            <a:r>
              <a:rPr lang="nl-NL" sz="1300" dirty="0" err="1">
                <a:solidFill>
                  <a:schemeClr val="bg1"/>
                </a:solidFill>
              </a:rPr>
              <a:t>going</a:t>
            </a:r>
            <a:r>
              <a:rPr lang="nl-NL" sz="1300" dirty="0">
                <a:solidFill>
                  <a:schemeClr val="bg1"/>
                </a:solidFill>
              </a:rPr>
              <a:t> on!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 err="1">
                <a:solidFill>
                  <a:schemeClr val="bg1"/>
                </a:solidFill>
              </a:rPr>
              <a:t>Useful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commands</a:t>
            </a:r>
            <a:r>
              <a:rPr lang="nl-NL" sz="1300" dirty="0">
                <a:solidFill>
                  <a:schemeClr val="bg1"/>
                </a:solidFill>
              </a:rPr>
              <a:t>:</a:t>
            </a:r>
          </a:p>
          <a:p>
            <a:r>
              <a:rPr lang="nl-NL" sz="1300" dirty="0" err="1">
                <a:solidFill>
                  <a:schemeClr val="bg1"/>
                </a:solidFill>
              </a:rPr>
              <a:t>vagrant</a:t>
            </a:r>
            <a:r>
              <a:rPr lang="nl-NL" sz="1300" dirty="0">
                <a:solidFill>
                  <a:schemeClr val="bg1"/>
                </a:solidFill>
              </a:rPr>
              <a:t> up &lt;name&gt;</a:t>
            </a:r>
          </a:p>
          <a:p>
            <a:r>
              <a:rPr lang="nl-NL" sz="1300" dirty="0" err="1">
                <a:solidFill>
                  <a:schemeClr val="bg1"/>
                </a:solidFill>
              </a:rPr>
              <a:t>vagrant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reload</a:t>
            </a:r>
            <a:r>
              <a:rPr lang="nl-NL" sz="1300" dirty="0">
                <a:solidFill>
                  <a:schemeClr val="bg1"/>
                </a:solidFill>
              </a:rPr>
              <a:t> &lt;name&gt;</a:t>
            </a:r>
          </a:p>
          <a:p>
            <a:r>
              <a:rPr lang="nl-NL" sz="1300" dirty="0" err="1">
                <a:solidFill>
                  <a:schemeClr val="bg1"/>
                </a:solidFill>
              </a:rPr>
              <a:t>vagrant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destroy</a:t>
            </a:r>
            <a:r>
              <a:rPr lang="nl-NL" sz="1300" dirty="0">
                <a:solidFill>
                  <a:schemeClr val="bg1"/>
                </a:solidFill>
              </a:rPr>
              <a:t> &lt;name&gt;</a:t>
            </a:r>
          </a:p>
          <a:p>
            <a:r>
              <a:rPr lang="nl-NL" sz="1300" dirty="0" err="1">
                <a:solidFill>
                  <a:schemeClr val="bg1"/>
                </a:solidFill>
              </a:rPr>
              <a:t>vagrant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provision</a:t>
            </a:r>
            <a:r>
              <a:rPr lang="nl-NL" sz="1300" dirty="0">
                <a:solidFill>
                  <a:schemeClr val="bg1"/>
                </a:solidFill>
              </a:rPr>
              <a:t> &lt;name&gt;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 err="1">
                <a:solidFill>
                  <a:schemeClr val="bg1"/>
                </a:solidFill>
              </a:rPr>
              <a:t>Repository</a:t>
            </a:r>
            <a:r>
              <a:rPr lang="nl-NL" sz="1300" dirty="0">
                <a:solidFill>
                  <a:schemeClr val="bg1"/>
                </a:solidFill>
              </a:rPr>
              <a:t>: </a:t>
            </a:r>
          </a:p>
          <a:p>
            <a:r>
              <a:rPr lang="nl-NL" sz="1300">
                <a:solidFill>
                  <a:schemeClr val="bg1"/>
                </a:solidFill>
              </a:rPr>
              <a:t>https://github.com/AMIS-Services/ansible_sig_1</a:t>
            </a:r>
            <a:endParaRPr lang="nl-NL" sz="1300" dirty="0">
              <a:solidFill>
                <a:schemeClr val="bg1"/>
              </a:solidFill>
            </a:endParaRPr>
          </a:p>
          <a:p>
            <a:endParaRPr lang="nl-NL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0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Setting up </a:t>
            </a:r>
            <a:r>
              <a:rPr lang="nl-NL" dirty="0" err="1"/>
              <a:t>VMs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4591588" cy="3401999"/>
          </a:xfrm>
        </p:spPr>
        <p:txBody>
          <a:bodyPr/>
          <a:lstStyle/>
          <a:p>
            <a:r>
              <a:rPr lang="nl-NL" dirty="0" err="1"/>
              <a:t>Hopefully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of </a:t>
            </a:r>
            <a:r>
              <a:rPr lang="nl-NL" dirty="0" err="1"/>
              <a:t>you</a:t>
            </a:r>
            <a:r>
              <a:rPr lang="nl-NL" dirty="0"/>
              <a:t> has </a:t>
            </a:r>
            <a:r>
              <a:rPr lang="nl-NL" dirty="0" err="1"/>
              <a:t>installed</a:t>
            </a:r>
            <a:r>
              <a:rPr lang="nl-NL" dirty="0"/>
              <a:t> </a:t>
            </a:r>
            <a:r>
              <a:rPr lang="nl-NL" dirty="0" err="1"/>
              <a:t>Vagrant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Virtualbox</a:t>
            </a:r>
            <a:r>
              <a:rPr lang="nl-NL" dirty="0"/>
              <a:t>,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do </a:t>
            </a:r>
            <a:r>
              <a:rPr lang="nl-NL" dirty="0" err="1"/>
              <a:t>so</a:t>
            </a:r>
            <a:r>
              <a:rPr lang="nl-NL" dirty="0"/>
              <a:t> right </a:t>
            </a:r>
            <a:r>
              <a:rPr lang="nl-NL" dirty="0" err="1"/>
              <a:t>now</a:t>
            </a:r>
            <a:endParaRPr lang="nl-NL" dirty="0"/>
          </a:p>
          <a:p>
            <a:r>
              <a:rPr lang="nl-NL" dirty="0"/>
              <a:t>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Hyper-V </a:t>
            </a:r>
            <a:r>
              <a:rPr lang="nl-NL" dirty="0" err="1"/>
              <a:t>disabled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on Windows</a:t>
            </a:r>
          </a:p>
          <a:p>
            <a:r>
              <a:rPr lang="nl-NL" dirty="0"/>
              <a:t>Download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:</a:t>
            </a:r>
          </a:p>
          <a:p>
            <a:pPr marL="180000" lvl="1" indent="0">
              <a:buNone/>
            </a:pPr>
            <a:r>
              <a:rPr lang="nl-NL" dirty="0">
                <a:hlinkClick r:id="rId2"/>
              </a:rPr>
              <a:t>https://github.com/AMIS-Services/ansible_sig_1</a:t>
            </a:r>
            <a:r>
              <a:rPr lang="nl-NL" dirty="0"/>
              <a:t> </a:t>
            </a:r>
          </a:p>
          <a:p>
            <a:r>
              <a:rPr lang="nl-NL" dirty="0"/>
              <a:t>Run </a:t>
            </a:r>
            <a:r>
              <a:rPr lang="nl-NL" i="1" dirty="0" err="1"/>
              <a:t>vagrant</a:t>
            </a:r>
            <a:r>
              <a:rPr lang="nl-NL" i="1" dirty="0"/>
              <a:t> up </a:t>
            </a:r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ansible_tutorial</a:t>
            </a:r>
            <a:r>
              <a:rPr lang="nl-NL" dirty="0"/>
              <a:t> directory</a:t>
            </a:r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download </a:t>
            </a:r>
            <a:r>
              <a:rPr lang="nl-NL" dirty="0" err="1"/>
              <a:t>and</a:t>
            </a:r>
            <a:r>
              <a:rPr lang="nl-NL" dirty="0"/>
              <a:t> setup a </a:t>
            </a:r>
            <a:r>
              <a:rPr lang="nl-NL" dirty="0" err="1"/>
              <a:t>CentOS</a:t>
            </a:r>
            <a:r>
              <a:rPr lang="nl-NL" dirty="0"/>
              <a:t> 7.4 VM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E019405-CEEC-4E4C-96ED-45E1A4EC9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1089" y="900001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43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Variables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more </a:t>
            </a:r>
            <a:r>
              <a:rPr lang="nl-NL" dirty="0" err="1"/>
              <a:t>easily</a:t>
            </a:r>
            <a:r>
              <a:rPr lang="nl-NL" dirty="0"/>
              <a:t> change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playbook</a:t>
            </a:r>
            <a:endParaRPr lang="nl-NL" dirty="0"/>
          </a:p>
          <a:p>
            <a:r>
              <a:rPr lang="nl-NL" dirty="0"/>
              <a:t>Variables </a:t>
            </a:r>
            <a:r>
              <a:rPr lang="nl-NL" dirty="0" err="1"/>
              <a:t>can</a:t>
            </a:r>
            <a:r>
              <a:rPr lang="nl-NL" dirty="0"/>
              <a:t>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)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included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variables files</a:t>
            </a:r>
          </a:p>
          <a:p>
            <a:r>
              <a:rPr lang="nl-NL" dirty="0" err="1"/>
              <a:t>Include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variables files like </a:t>
            </a:r>
            <a:r>
              <a:rPr lang="nl-NL" dirty="0" err="1"/>
              <a:t>so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954FB-800D-4275-ADD9-39E8FB53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63" y="2435878"/>
            <a:ext cx="3019425" cy="1038225"/>
          </a:xfrm>
          <a:prstGeom prst="rect">
            <a:avLst/>
          </a:prstGeo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EFB45BD-543B-4F4C-AB9A-A6DB7BD16F8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>
          <a:xfrm>
            <a:off x="4644000" y="810001"/>
            <a:ext cx="4500000" cy="3510000"/>
          </a:xfrm>
        </p:spPr>
      </p:pic>
    </p:spTree>
    <p:extLst>
      <p:ext uri="{BB962C8B-B14F-4D97-AF65-F5344CB8AC3E}">
        <p14:creationId xmlns:p14="http://schemas.microsoft.com/office/powerpoint/2010/main" val="761951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Setting variables is </a:t>
            </a:r>
            <a:r>
              <a:rPr lang="nl-NL" dirty="0" err="1"/>
              <a:t>straightforward</a:t>
            </a:r>
            <a:endParaRPr lang="nl-NL" dirty="0"/>
          </a:p>
          <a:p>
            <a:r>
              <a:rPr lang="nl-NL" dirty="0"/>
              <a:t>Reading </a:t>
            </a:r>
            <a:r>
              <a:rPr lang="nl-NL" dirty="0" err="1"/>
              <a:t>them</a:t>
            </a:r>
            <a:r>
              <a:rPr lang="nl-NL" dirty="0"/>
              <a:t> is </a:t>
            </a:r>
            <a:r>
              <a:rPr lang="nl-NL" dirty="0" err="1"/>
              <a:t>slightly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straightforward</a:t>
            </a:r>
            <a:endParaRPr lang="nl-NL" dirty="0"/>
          </a:p>
          <a:p>
            <a:endParaRPr lang="nl-NL" dirty="0"/>
          </a:p>
          <a:p>
            <a:r>
              <a:rPr lang="nl-NL" dirty="0"/>
              <a:t>Mind! Variables are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Python </a:t>
            </a:r>
            <a:r>
              <a:rPr lang="nl-NL" dirty="0" err="1"/>
              <a:t>parser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Trailing</a:t>
            </a:r>
            <a:r>
              <a:rPr lang="nl-NL" dirty="0"/>
              <a:t> zero’s are cut off!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Be </a:t>
            </a:r>
            <a:r>
              <a:rPr lang="nl-NL" dirty="0" err="1"/>
              <a:t>careful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special </a:t>
            </a:r>
            <a:r>
              <a:rPr lang="nl-NL" dirty="0" err="1"/>
              <a:t>characters</a:t>
            </a:r>
            <a:r>
              <a:rPr lang="nl-NL" dirty="0"/>
              <a:t>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When</a:t>
            </a:r>
            <a:r>
              <a:rPr lang="nl-NL" dirty="0"/>
              <a:t> in </a:t>
            </a:r>
            <a:r>
              <a:rPr lang="nl-NL" dirty="0" err="1"/>
              <a:t>doubt</a:t>
            </a:r>
            <a:r>
              <a:rPr lang="nl-NL" dirty="0"/>
              <a:t>, make </a:t>
            </a:r>
            <a:r>
              <a:rPr lang="nl-NL" dirty="0" err="1"/>
              <a:t>it</a:t>
            </a:r>
            <a:r>
              <a:rPr lang="nl-NL" dirty="0"/>
              <a:t> a string </a:t>
            </a:r>
            <a:r>
              <a:rPr lang="nl-NL" dirty="0" err="1"/>
              <a:t>with</a:t>
            </a:r>
            <a:r>
              <a:rPr lang="nl-NL" dirty="0"/>
              <a:t> “”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E7F6B9-E286-4794-BED5-74A35EA6B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2893422"/>
            <a:ext cx="474345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E9B7E1-7849-4B49-BECA-F42C575E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841500"/>
            <a:ext cx="24003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13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fill</a:t>
            </a:r>
            <a:r>
              <a:rPr lang="nl-NL" dirty="0"/>
              <a:t> in variables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known</a:t>
            </a:r>
            <a:r>
              <a:rPr lang="nl-NL" dirty="0"/>
              <a:t> information!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removes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explicitly</a:t>
            </a:r>
            <a:r>
              <a:rPr lang="nl-NL" dirty="0"/>
              <a:t> </a:t>
            </a:r>
            <a:r>
              <a:rPr lang="nl-NL" dirty="0" err="1"/>
              <a:t>include</a:t>
            </a:r>
            <a:r>
              <a:rPr lang="nl-NL" dirty="0"/>
              <a:t> variables files!</a:t>
            </a:r>
          </a:p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start </a:t>
            </a:r>
            <a:r>
              <a:rPr lang="nl-NL" dirty="0" err="1"/>
              <a:t>looking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variables files in </a:t>
            </a:r>
            <a:r>
              <a:rPr lang="nl-NL" dirty="0" err="1"/>
              <a:t>the</a:t>
            </a:r>
            <a:r>
              <a:rPr lang="nl-NL" dirty="0"/>
              <a:t> directory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inventory</a:t>
            </a:r>
            <a:r>
              <a:rPr lang="nl-NL" dirty="0"/>
              <a:t> file</a:t>
            </a:r>
          </a:p>
          <a:p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r>
              <a:rPr lang="nl-NL" dirty="0"/>
              <a:t> starts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important!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B06758-A6B4-43FD-BE0E-EF9DFE9A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012" y="798723"/>
            <a:ext cx="2796988" cy="35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24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vault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Passwords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source control? </a:t>
            </a:r>
            <a:r>
              <a:rPr lang="nl-NL" dirty="0" err="1"/>
              <a:t>Ouch</a:t>
            </a:r>
            <a:endParaRPr lang="nl-NL" dirty="0"/>
          </a:p>
          <a:p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encrypt</a:t>
            </a:r>
            <a:r>
              <a:rPr lang="nl-NL" dirty="0"/>
              <a:t> </a:t>
            </a:r>
            <a:r>
              <a:rPr lang="nl-NL" dirty="0" err="1"/>
              <a:t>sensitive</a:t>
            </a:r>
            <a:r>
              <a:rPr lang="nl-NL" dirty="0"/>
              <a:t> data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vault</a:t>
            </a:r>
            <a:endParaRPr lang="nl-NL" dirty="0"/>
          </a:p>
          <a:p>
            <a:r>
              <a:rPr lang="nl-NL" dirty="0"/>
              <a:t>Enter a password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encrypt</a:t>
            </a:r>
            <a:r>
              <a:rPr lang="nl-NL" dirty="0"/>
              <a:t> a file;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decrypt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correct password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supplied</a:t>
            </a:r>
            <a:endParaRPr lang="nl-NL" dirty="0"/>
          </a:p>
          <a:p>
            <a:r>
              <a:rPr lang="nl-NL" dirty="0" err="1"/>
              <a:t>Commands</a:t>
            </a:r>
            <a:r>
              <a:rPr lang="nl-NL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i="1" dirty="0" err="1"/>
              <a:t>ansible-vault</a:t>
            </a:r>
            <a:r>
              <a:rPr lang="nl-NL" i="1" dirty="0"/>
              <a:t> </a:t>
            </a:r>
            <a:r>
              <a:rPr lang="nl-NL" i="1" dirty="0" err="1"/>
              <a:t>encrypt</a:t>
            </a:r>
            <a:r>
              <a:rPr lang="nl-NL" i="1" dirty="0"/>
              <a:t> </a:t>
            </a:r>
            <a:r>
              <a:rPr lang="nl-NL" i="1" dirty="0" err="1"/>
              <a:t>vault.yml</a:t>
            </a:r>
            <a:endParaRPr lang="nl-NL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i="1" dirty="0" err="1"/>
              <a:t>ansible-vault</a:t>
            </a:r>
            <a:r>
              <a:rPr lang="nl-NL" i="1" dirty="0"/>
              <a:t> </a:t>
            </a:r>
            <a:r>
              <a:rPr lang="nl-NL" i="1" dirty="0" err="1"/>
              <a:t>decrypt</a:t>
            </a:r>
            <a:r>
              <a:rPr lang="nl-NL" i="1" dirty="0"/>
              <a:t> </a:t>
            </a:r>
            <a:r>
              <a:rPr lang="nl-NL" i="1" dirty="0" err="1"/>
              <a:t>vault.yml</a:t>
            </a:r>
            <a:endParaRPr lang="nl-NL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Setting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1D9D8-22C4-425C-A515-7EF4C59FA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703" y="805447"/>
            <a:ext cx="4528297" cy="35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1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968000" y="1075889"/>
            <a:ext cx="4176000" cy="18004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>
                <a:solidFill>
                  <a:schemeClr val="bg1"/>
                </a:solidFill>
              </a:rPr>
              <a:t>Michael van Gastel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nl-NL" sz="1300" dirty="0" err="1">
                <a:solidFill>
                  <a:schemeClr val="bg1"/>
                </a:solidFill>
              </a:rPr>
              <a:t>Former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developer</a:t>
            </a:r>
            <a:r>
              <a:rPr lang="nl-NL" sz="1300" dirty="0">
                <a:solidFill>
                  <a:schemeClr val="bg1"/>
                </a:solidFill>
              </a:rPr>
              <a:t> (C++) </a:t>
            </a:r>
            <a:r>
              <a:rPr lang="nl-NL" sz="1300" dirty="0" err="1">
                <a:solidFill>
                  <a:schemeClr val="bg1"/>
                </a:solidFill>
              </a:rPr>
              <a:t>and</a:t>
            </a:r>
            <a:r>
              <a:rPr lang="nl-NL" sz="1300" dirty="0">
                <a:solidFill>
                  <a:schemeClr val="bg1"/>
                </a:solidFill>
              </a:rPr>
              <a:t> teacher at Leiden University</a:t>
            </a:r>
          </a:p>
          <a:p>
            <a:pPr marL="285750" indent="-285750">
              <a:buFontTx/>
              <a:buChar char="-"/>
            </a:pPr>
            <a:r>
              <a:rPr lang="nl-NL" sz="1300" dirty="0">
                <a:solidFill>
                  <a:schemeClr val="bg1"/>
                </a:solidFill>
              </a:rPr>
              <a:t>At AMIS sinds 2017</a:t>
            </a:r>
          </a:p>
          <a:p>
            <a:pPr marL="285750" indent="-285750">
              <a:buFontTx/>
              <a:buChar char="-"/>
            </a:pPr>
            <a:r>
              <a:rPr lang="nl-NL" sz="1300" dirty="0">
                <a:solidFill>
                  <a:schemeClr val="bg1"/>
                </a:solidFill>
              </a:rPr>
              <a:t>0 </a:t>
            </a:r>
            <a:r>
              <a:rPr lang="nl-NL" sz="1300" dirty="0" err="1">
                <a:solidFill>
                  <a:schemeClr val="bg1"/>
                </a:solidFill>
              </a:rPr>
              <a:t>experience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with</a:t>
            </a:r>
            <a:r>
              <a:rPr lang="nl-NL" sz="1300" dirty="0">
                <a:solidFill>
                  <a:schemeClr val="bg1"/>
                </a:solidFill>
              </a:rPr>
              <a:t> Operations</a:t>
            </a:r>
          </a:p>
          <a:p>
            <a:pPr marL="285750" indent="-285750">
              <a:buFontTx/>
              <a:buChar char="-"/>
            </a:pPr>
            <a:r>
              <a:rPr lang="nl-NL" sz="1300" dirty="0" err="1">
                <a:solidFill>
                  <a:schemeClr val="bg1"/>
                </a:solidFill>
              </a:rPr>
              <a:t>Along</a:t>
            </a:r>
            <a:r>
              <a:rPr lang="nl-NL" sz="1300" dirty="0">
                <a:solidFill>
                  <a:schemeClr val="bg1"/>
                </a:solidFill>
              </a:rPr>
              <a:t> </a:t>
            </a:r>
            <a:r>
              <a:rPr lang="nl-NL" sz="1300" dirty="0" err="1">
                <a:solidFill>
                  <a:schemeClr val="bg1"/>
                </a:solidFill>
              </a:rPr>
              <a:t>came</a:t>
            </a:r>
            <a:r>
              <a:rPr lang="nl-NL" sz="1300" dirty="0">
                <a:solidFill>
                  <a:schemeClr val="bg1"/>
                </a:solidFill>
              </a:rPr>
              <a:t> project CIS…</a:t>
            </a:r>
          </a:p>
          <a:p>
            <a:pPr marL="285750" indent="-285750">
              <a:buFontTx/>
              <a:buChar char="-"/>
            </a:pPr>
            <a:endParaRPr lang="nl-NL" sz="1300" dirty="0">
              <a:solidFill>
                <a:schemeClr val="bg1"/>
              </a:solidFill>
            </a:endParaRPr>
          </a:p>
          <a:p>
            <a:endParaRPr lang="nl-NL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: project CIS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Oracle Cloud Infrastructure</a:t>
            </a:r>
          </a:p>
          <a:p>
            <a:r>
              <a:rPr lang="en-GB" dirty="0"/>
              <a:t>“On Premise in the Cloud”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Many environments (Dev, Test, Pilot, Demo, </a:t>
            </a:r>
            <a:r>
              <a:rPr lang="en-GB" dirty="0" err="1"/>
              <a:t>Acc</a:t>
            </a:r>
            <a:r>
              <a:rPr lang="en-GB" dirty="0"/>
              <a:t>, Prod)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Many VMs per environment (10+)</a:t>
            </a:r>
          </a:p>
          <a:p>
            <a:r>
              <a:rPr lang="en-GB" dirty="0"/>
              <a:t>VMs and network managed through Terraform</a:t>
            </a:r>
          </a:p>
          <a:p>
            <a:r>
              <a:rPr lang="en-GB" dirty="0"/>
              <a:t>How do we manage the software and applications?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323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Ansible</a:t>
            </a:r>
            <a:r>
              <a:rPr lang="nl-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Specific need: configuration management and automatic deployments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Ansible is agentless (requires Python)</a:t>
            </a:r>
          </a:p>
          <a:p>
            <a:r>
              <a:rPr lang="en-GB" dirty="0"/>
              <a:t>Very scalable</a:t>
            </a:r>
          </a:p>
          <a:p>
            <a:r>
              <a:rPr lang="en-GB" dirty="0"/>
              <a:t>Easy to setup</a:t>
            </a:r>
          </a:p>
          <a:p>
            <a:r>
              <a:rPr lang="en-GB" dirty="0"/>
              <a:t>Manages configuration</a:t>
            </a:r>
          </a:p>
          <a:p>
            <a:r>
              <a:rPr lang="en-GB" dirty="0"/>
              <a:t>Automates deployments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164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Ansible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bigger</a:t>
            </a:r>
            <a:r>
              <a:rPr lang="nl-NL" dirty="0"/>
              <a:t>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Evolution of software platform</a:t>
            </a:r>
          </a:p>
          <a:p>
            <a:pPr marL="522900" lvl="1" indent="-342900">
              <a:buFont typeface="+mj-lt"/>
              <a:buAutoNum type="arabicPeriod"/>
            </a:pPr>
            <a:r>
              <a:rPr lang="en-GB" dirty="0"/>
              <a:t>Bare metal servers</a:t>
            </a:r>
          </a:p>
          <a:p>
            <a:pPr marL="522900" lvl="1" indent="-342900">
              <a:buFont typeface="+mj-lt"/>
              <a:buAutoNum type="arabicPeriod"/>
            </a:pPr>
            <a:r>
              <a:rPr lang="en-GB" dirty="0"/>
              <a:t>Virtualization</a:t>
            </a:r>
          </a:p>
          <a:p>
            <a:pPr marL="522900" lvl="1" indent="-342900">
              <a:buFont typeface="+mj-lt"/>
              <a:buAutoNum type="arabicPeriod"/>
            </a:pPr>
            <a:r>
              <a:rPr lang="en-GB" dirty="0"/>
              <a:t>Containers</a:t>
            </a:r>
          </a:p>
          <a:p>
            <a:pPr marL="522900" lvl="1" indent="-342900">
              <a:buFont typeface="+mj-lt"/>
              <a:buAutoNum type="arabicPeriod"/>
            </a:pPr>
            <a:r>
              <a:rPr lang="en-GB" dirty="0"/>
              <a:t>Serverless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465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does </a:t>
            </a:r>
            <a:r>
              <a:rPr lang="nl-NL" dirty="0" err="1"/>
              <a:t>Ansible</a:t>
            </a:r>
            <a:r>
              <a:rPr lang="nl-NL" dirty="0"/>
              <a:t>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Ansible generates Python command files and copies them to the target server with SSH</a:t>
            </a:r>
            <a:endParaRPr lang="nl-NL" dirty="0"/>
          </a:p>
          <a:p>
            <a:r>
              <a:rPr lang="nl-NL" dirty="0" err="1"/>
              <a:t>Allows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automate</a:t>
            </a:r>
            <a:r>
              <a:rPr lang="nl-NL" dirty="0"/>
              <a:t> </a:t>
            </a:r>
            <a:r>
              <a:rPr lang="nl-NL" dirty="0" err="1"/>
              <a:t>anything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do </a:t>
            </a:r>
            <a:r>
              <a:rPr lang="nl-NL" dirty="0" err="1"/>
              <a:t>using</a:t>
            </a:r>
            <a:r>
              <a:rPr lang="nl-NL" dirty="0"/>
              <a:t> SSH</a:t>
            </a:r>
          </a:p>
          <a:p>
            <a:r>
              <a:rPr lang="nl-NL" dirty="0"/>
              <a:t>Practical </a:t>
            </a:r>
            <a:r>
              <a:rPr lang="nl-NL" dirty="0" err="1"/>
              <a:t>uses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Configuration</a:t>
            </a:r>
            <a:r>
              <a:rPr lang="nl-NL" dirty="0"/>
              <a:t> management</a:t>
            </a:r>
          </a:p>
          <a:p>
            <a:pPr lvl="1"/>
            <a:r>
              <a:rPr lang="nl-NL" dirty="0"/>
              <a:t>Automatic </a:t>
            </a:r>
            <a:r>
              <a:rPr lang="nl-NL" dirty="0" err="1"/>
              <a:t>deployments</a:t>
            </a:r>
            <a:endParaRPr lang="nl-NL" dirty="0"/>
          </a:p>
          <a:p>
            <a:pPr lvl="1"/>
            <a:r>
              <a:rPr lang="nl-NL" dirty="0" err="1"/>
              <a:t>Orchestration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046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does </a:t>
            </a:r>
            <a:r>
              <a:rPr lang="nl-NL" dirty="0" err="1"/>
              <a:t>Ansible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VMs</a:t>
            </a:r>
          </a:p>
          <a:p>
            <a:r>
              <a:rPr lang="en-GB" dirty="0"/>
              <a:t>Configure networks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Use tools like Vagrant or Terraform for this!</a:t>
            </a:r>
          </a:p>
          <a:p>
            <a:endParaRPr lang="en-GB" dirty="0"/>
          </a:p>
          <a:p>
            <a:r>
              <a:rPr lang="en-GB" dirty="0"/>
              <a:t>What Ansible can but should not do:</a:t>
            </a:r>
          </a:p>
          <a:p>
            <a:pPr lvl="1"/>
            <a:r>
              <a:rPr lang="en-GB" dirty="0"/>
              <a:t>Provision Docker containers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There are better tools for this (think Kubernetes)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522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13708</TotalTime>
  <Words>1264</Words>
  <Application>Microsoft Office PowerPoint</Application>
  <PresentationFormat>On-screen Show (16:9)</PresentationFormat>
  <Paragraphs>250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Office-thema</vt:lpstr>
      <vt:lpstr>Ansible: Operations for Developers</vt:lpstr>
      <vt:lpstr>The evening</vt:lpstr>
      <vt:lpstr>Setting up VMs</vt:lpstr>
      <vt:lpstr>Introduction</vt:lpstr>
      <vt:lpstr>Introduction: project CIS</vt:lpstr>
      <vt:lpstr>Why Ansible?</vt:lpstr>
      <vt:lpstr>Ansible in the bigger picture</vt:lpstr>
      <vt:lpstr>What does Ansible do?</vt:lpstr>
      <vt:lpstr>What does Ansible not do?</vt:lpstr>
      <vt:lpstr>Ansible and idempotence</vt:lpstr>
      <vt:lpstr>Ansible and idempotence</vt:lpstr>
      <vt:lpstr>How did we use Ansible in project CIS?</vt:lpstr>
      <vt:lpstr>Setting up</vt:lpstr>
      <vt:lpstr>Editor</vt:lpstr>
      <vt:lpstr>Setting up Vagrant and Ansible</vt:lpstr>
      <vt:lpstr>Ansible Hosts file</vt:lpstr>
      <vt:lpstr>Handson</vt:lpstr>
      <vt:lpstr>Ansible ad-hoc commands</vt:lpstr>
      <vt:lpstr>Ansible Playbook</vt:lpstr>
      <vt:lpstr>Ansible Playbook syntax</vt:lpstr>
      <vt:lpstr>Ansible Modules</vt:lpstr>
      <vt:lpstr>Ansible, adding servers</vt:lpstr>
      <vt:lpstr>Ansible inventory</vt:lpstr>
      <vt:lpstr>Ansible Playbooks</vt:lpstr>
      <vt:lpstr>Ansible roles</vt:lpstr>
      <vt:lpstr>Ansible roles: assigning roles</vt:lpstr>
      <vt:lpstr>Ansible roles</vt:lpstr>
      <vt:lpstr>Recommended architecture</vt:lpstr>
      <vt:lpstr>Handson</vt:lpstr>
      <vt:lpstr>Ansible variables</vt:lpstr>
      <vt:lpstr>Ansible variable syntax</vt:lpstr>
      <vt:lpstr>Ansible variables</vt:lpstr>
      <vt:lpstr>Ansible vault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van Gastel</dc:creator>
  <cp:keywords/>
  <dc:description>Amis - versie 1 - juni 2017
Ontwerp: Humming
Template: Ton Persoon</dc:description>
  <cp:lastModifiedBy>Michael van Gastel</cp:lastModifiedBy>
  <cp:revision>212</cp:revision>
  <dcterms:created xsi:type="dcterms:W3CDTF">2018-03-23T07:37:32Z</dcterms:created>
  <dcterms:modified xsi:type="dcterms:W3CDTF">2019-02-12T11:55:06Z</dcterms:modified>
  <cp:category/>
</cp:coreProperties>
</file>