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1"/>
  </p:notesMasterIdLst>
  <p:sldIdLst>
    <p:sldId id="273" r:id="rId5"/>
    <p:sldId id="284" r:id="rId6"/>
    <p:sldId id="281" r:id="rId7"/>
    <p:sldId id="282" r:id="rId8"/>
    <p:sldId id="283" r:id="rId9"/>
    <p:sldId id="285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3" autoAdjust="0"/>
    <p:restoredTop sz="79436" autoAdjust="0"/>
  </p:normalViewPr>
  <p:slideViewPr>
    <p:cSldViewPr snapToGrid="0" snapToObjects="1">
      <p:cViewPr varScale="1">
        <p:scale>
          <a:sx n="90" d="100"/>
          <a:sy n="90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57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3/10/2020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3/10/2020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3/10/2020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3/10/2020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3/10/2020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3/10/2020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3/10/2020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3/10/2020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3/10/2020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3/10/2020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3/10/2020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3/10/2020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1600" y="1548000"/>
            <a:ext cx="3569368" cy="3024000"/>
          </a:xfrm>
        </p:spPr>
        <p:txBody>
          <a:bodyPr/>
          <a:lstStyle/>
          <a:p>
            <a:r>
              <a:rPr lang="en-GB" dirty="0"/>
              <a:t>SSH Tunnels</a:t>
            </a:r>
            <a:br>
              <a:rPr lang="en-GB" dirty="0"/>
            </a:br>
            <a:r>
              <a:rPr lang="en-GB" sz="1800" dirty="0"/>
              <a:t>A powerful tool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F080D-9F03-4B1C-A1D6-DE74BBAA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tunnels </a:t>
            </a:r>
            <a:r>
              <a:rPr lang="nl-NL" dirty="0" err="1"/>
              <a:t>usecases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F00E0-30B9-4483-B97E-7925E4A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4398"/>
            <a:ext cx="6623999" cy="3780000"/>
          </a:xfrm>
        </p:spPr>
        <p:txBody>
          <a:bodyPr/>
          <a:lstStyle/>
          <a:p>
            <a:r>
              <a:rPr lang="nl-NL" b="1" dirty="0"/>
              <a:t>Stepping </a:t>
            </a:r>
            <a:r>
              <a:rPr lang="nl-NL" b="1" dirty="0" err="1"/>
              <a:t>stones</a:t>
            </a:r>
            <a:br>
              <a:rPr lang="nl-NL" dirty="0"/>
            </a:br>
            <a:r>
              <a:rPr lang="nl-NL" dirty="0"/>
              <a:t>Secure access </a:t>
            </a:r>
            <a:r>
              <a:rPr lang="nl-NL" dirty="0" err="1"/>
              <a:t>to</a:t>
            </a:r>
            <a:r>
              <a:rPr lang="nl-NL" dirty="0"/>
              <a:t> a remote server or </a:t>
            </a:r>
            <a:r>
              <a:rPr lang="nl-NL" dirty="0" err="1"/>
              <a:t>network</a:t>
            </a:r>
            <a:endParaRPr lang="nl-NL" dirty="0"/>
          </a:p>
          <a:p>
            <a:endParaRPr lang="nl-NL" dirty="0"/>
          </a:p>
          <a:p>
            <a:r>
              <a:rPr lang="nl-NL" b="1" dirty="0"/>
              <a:t>Secure </a:t>
            </a:r>
            <a:r>
              <a:rPr lang="nl-NL" b="1" dirty="0" err="1"/>
              <a:t>your</a:t>
            </a:r>
            <a:r>
              <a:rPr lang="nl-NL" b="1" dirty="0"/>
              <a:t> internet traffic</a:t>
            </a:r>
            <a:br>
              <a:rPr lang="nl-NL" dirty="0"/>
            </a:br>
            <a:r>
              <a:rPr lang="nl-NL" dirty="0"/>
              <a:t>At </a:t>
            </a:r>
            <a:r>
              <a:rPr lang="nl-NL" dirty="0" err="1"/>
              <a:t>the</a:t>
            </a:r>
            <a:r>
              <a:rPr lang="nl-NL" dirty="0"/>
              <a:t> airport, in hotels</a:t>
            </a:r>
          </a:p>
          <a:p>
            <a:endParaRPr lang="nl-NL" dirty="0"/>
          </a:p>
          <a:p>
            <a:r>
              <a:rPr lang="nl-NL" b="1" dirty="0" err="1"/>
              <a:t>Testing</a:t>
            </a:r>
            <a:r>
              <a:rPr lang="nl-NL" b="1" dirty="0"/>
              <a:t> </a:t>
            </a:r>
            <a:r>
              <a:rPr lang="nl-NL" b="1" dirty="0" err="1"/>
              <a:t>from</a:t>
            </a:r>
            <a:r>
              <a:rPr lang="nl-NL" b="1" dirty="0"/>
              <a:t> </a:t>
            </a:r>
            <a:r>
              <a:rPr lang="nl-NL" b="1" dirty="0" err="1"/>
              <a:t>outside</a:t>
            </a:r>
            <a:r>
              <a:rPr lang="nl-NL" b="1" dirty="0"/>
              <a:t> </a:t>
            </a:r>
            <a:r>
              <a:rPr lang="nl-NL" b="1" dirty="0" err="1"/>
              <a:t>the</a:t>
            </a:r>
            <a:r>
              <a:rPr lang="nl-NL" b="1" dirty="0"/>
              <a:t> company </a:t>
            </a:r>
            <a:r>
              <a:rPr lang="nl-NL" b="1" dirty="0" err="1"/>
              <a:t>network</a:t>
            </a:r>
            <a:br>
              <a:rPr lang="nl-NL" dirty="0"/>
            </a:br>
            <a:r>
              <a:rPr lang="nl-NL" dirty="0" err="1"/>
              <a:t>Simulate</a:t>
            </a:r>
            <a:r>
              <a:rPr lang="nl-NL" dirty="0"/>
              <a:t> a </a:t>
            </a:r>
            <a:r>
              <a:rPr lang="nl-NL" dirty="0" err="1"/>
              <a:t>customers</a:t>
            </a:r>
            <a:r>
              <a:rPr lang="nl-NL" dirty="0"/>
              <a:t> entry point</a:t>
            </a:r>
          </a:p>
          <a:p>
            <a:endParaRPr lang="nl-NL" dirty="0"/>
          </a:p>
          <a:p>
            <a:r>
              <a:rPr lang="nl-NL" b="1" dirty="0"/>
              <a:t>Change </a:t>
            </a:r>
            <a:r>
              <a:rPr lang="nl-NL" b="1" dirty="0" err="1"/>
              <a:t>your</a:t>
            </a:r>
            <a:r>
              <a:rPr lang="nl-NL" b="1" dirty="0"/>
              <a:t> </a:t>
            </a:r>
            <a:r>
              <a:rPr lang="nl-NL" b="1" dirty="0" err="1"/>
              <a:t>location</a:t>
            </a:r>
            <a:br>
              <a:rPr lang="nl-NL" dirty="0"/>
            </a:br>
            <a:r>
              <a:rPr lang="nl-NL" dirty="0"/>
              <a:t>Access </a:t>
            </a:r>
            <a:r>
              <a:rPr lang="nl-NL" dirty="0" err="1"/>
              <a:t>region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content</a:t>
            </a:r>
          </a:p>
          <a:p>
            <a:endParaRPr lang="nl-NL" dirty="0"/>
          </a:p>
          <a:p>
            <a:r>
              <a:rPr lang="nl-NL" b="1" dirty="0" err="1"/>
              <a:t>Circumvent</a:t>
            </a:r>
            <a:r>
              <a:rPr lang="nl-NL" b="1" dirty="0"/>
              <a:t> </a:t>
            </a:r>
            <a:r>
              <a:rPr lang="nl-NL" b="1" dirty="0" err="1"/>
              <a:t>censorship</a:t>
            </a:r>
            <a:br>
              <a:rPr lang="nl-NL" dirty="0"/>
            </a:br>
            <a:r>
              <a:rPr lang="nl-NL" dirty="0"/>
              <a:t>Country, ISP, company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5DB62E-E7EC-4092-8ACF-3FB4D869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1026" name="Picture 2" descr="Image result for stepping stone">
            <a:extLst>
              <a:ext uri="{FF2B5EF4-FFF2-40B4-BE49-F238E27FC236}">
                <a16:creationId xmlns:a16="http://schemas.microsoft.com/office/drawing/2014/main" id="{AA2AA740-C6BA-4C4D-AC8C-EE418BAD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67" y="588617"/>
            <a:ext cx="2938156" cy="11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cure traffic">
            <a:extLst>
              <a:ext uri="{FF2B5EF4-FFF2-40B4-BE49-F238E27FC236}">
                <a16:creationId xmlns:a16="http://schemas.microsoft.com/office/drawing/2014/main" id="{39F218D6-C847-47BB-BA7F-71DBA83E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38" y="1283132"/>
            <a:ext cx="2039761" cy="1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nternet firewall">
            <a:extLst>
              <a:ext uri="{FF2B5EF4-FFF2-40B4-BE49-F238E27FC236}">
                <a16:creationId xmlns:a16="http://schemas.microsoft.com/office/drawing/2014/main" id="{1A4A4EF5-294A-4D28-AADD-2A3602E4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52" y="2003731"/>
            <a:ext cx="2149471" cy="153533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nge location">
            <a:extLst>
              <a:ext uri="{FF2B5EF4-FFF2-40B4-BE49-F238E27FC236}">
                <a16:creationId xmlns:a16="http://schemas.microsoft.com/office/drawing/2014/main" id="{657D984E-7A04-4E67-9BB9-D4A63591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33" y="3012968"/>
            <a:ext cx="2472267" cy="12361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8B31529-2131-4587-B73D-95E5EEEABE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388"/>
          <a:stretch/>
        </p:blipFill>
        <p:spPr>
          <a:xfrm>
            <a:off x="6557432" y="3717192"/>
            <a:ext cx="2472267" cy="12781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18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7A45C-9CC9-4688-B14C-8CBDB4DD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tunnels </a:t>
            </a:r>
            <a:r>
              <a:rPr lang="nl-NL" dirty="0" err="1"/>
              <a:t>flavors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9EED03-CBE1-4376-8C9C-7D099790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1033088"/>
            <a:ext cx="4951928" cy="3491999"/>
          </a:xfrm>
        </p:spPr>
        <p:txBody>
          <a:bodyPr/>
          <a:lstStyle/>
          <a:p>
            <a:endParaRPr lang="en-GB" dirty="0"/>
          </a:p>
          <a:p>
            <a:r>
              <a:rPr lang="en-GB" b="1" dirty="0"/>
              <a:t>Local Port Forwarding</a:t>
            </a:r>
            <a:br>
              <a:rPr lang="en-GB" dirty="0"/>
            </a:br>
            <a:r>
              <a:rPr lang="en-GB" dirty="0"/>
              <a:t>Forwards a connection from the client host to the SSH server host and then to the destination host port.</a:t>
            </a:r>
          </a:p>
          <a:p>
            <a:endParaRPr lang="en-GB" dirty="0"/>
          </a:p>
          <a:p>
            <a:r>
              <a:rPr lang="en-GB" b="1" dirty="0"/>
              <a:t>Remote Port Forwarding</a:t>
            </a:r>
            <a:br>
              <a:rPr lang="en-GB" dirty="0"/>
            </a:br>
            <a:r>
              <a:rPr lang="en-GB" dirty="0"/>
              <a:t>Forwards a port from the server host to the client host and then to the destination host port.</a:t>
            </a:r>
          </a:p>
          <a:p>
            <a:endParaRPr lang="en-GB" dirty="0"/>
          </a:p>
          <a:p>
            <a:r>
              <a:rPr lang="en-GB" b="1" dirty="0"/>
              <a:t>Dynamic Port Forwarding</a:t>
            </a:r>
            <a:br>
              <a:rPr lang="en-GB" dirty="0"/>
            </a:br>
            <a:r>
              <a:rPr lang="en-GB" dirty="0"/>
              <a:t>Creates SOCKS proxy server which allows communication across a range of ports.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ADF0E8-5BB7-4ADA-9C25-B09548C5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4813088"/>
            <a:ext cx="3240000" cy="108000"/>
          </a:xfr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755EBB-230E-4ECB-8C25-37DA357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4813088"/>
            <a:ext cx="144000" cy="108000"/>
          </a:xfrm>
        </p:spPr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D1C723F-CCE4-436C-BF74-74444A00D97F}"/>
              </a:ext>
            </a:extLst>
          </p:cNvPr>
          <p:cNvSpPr/>
          <p:nvPr/>
        </p:nvSpPr>
        <p:spPr>
          <a:xfrm>
            <a:off x="5797827" y="1439105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A63B0EA-CB2E-4DCD-A0E5-596D3E54606D}"/>
              </a:ext>
            </a:extLst>
          </p:cNvPr>
          <p:cNvSpPr/>
          <p:nvPr/>
        </p:nvSpPr>
        <p:spPr>
          <a:xfrm>
            <a:off x="6871252" y="1439105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  <a:endParaRPr lang="en-GB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4717ADA-ADB3-498B-8375-3744F6FC34AA}"/>
              </a:ext>
            </a:extLst>
          </p:cNvPr>
          <p:cNvSpPr/>
          <p:nvPr/>
        </p:nvSpPr>
        <p:spPr>
          <a:xfrm>
            <a:off x="7944677" y="1439105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CC458B-6F5A-41F1-BAF5-17B578ED163E}"/>
              </a:ext>
            </a:extLst>
          </p:cNvPr>
          <p:cNvSpPr/>
          <p:nvPr/>
        </p:nvSpPr>
        <p:spPr>
          <a:xfrm>
            <a:off x="5797827" y="2473993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953C04E-1290-44DD-84E0-CE397E72F5BE}"/>
              </a:ext>
            </a:extLst>
          </p:cNvPr>
          <p:cNvSpPr/>
          <p:nvPr/>
        </p:nvSpPr>
        <p:spPr>
          <a:xfrm>
            <a:off x="6871252" y="2473993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  <a:endParaRPr lang="en-GB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1453791-D564-4788-BFAE-FF36E6A0DC67}"/>
              </a:ext>
            </a:extLst>
          </p:cNvPr>
          <p:cNvSpPr/>
          <p:nvPr/>
        </p:nvSpPr>
        <p:spPr>
          <a:xfrm>
            <a:off x="5796807" y="3506379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429BCB4-4EEF-475D-A270-87EDDE17196F}"/>
              </a:ext>
            </a:extLst>
          </p:cNvPr>
          <p:cNvSpPr/>
          <p:nvPr/>
        </p:nvSpPr>
        <p:spPr>
          <a:xfrm>
            <a:off x="6870232" y="3506379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DBF8EC9-E7A3-46E2-BE33-B5870EBEF88A}"/>
              </a:ext>
            </a:extLst>
          </p:cNvPr>
          <p:cNvSpPr/>
          <p:nvPr/>
        </p:nvSpPr>
        <p:spPr>
          <a:xfrm>
            <a:off x="7950234" y="3139283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D7B55F0-D5E8-4593-9476-949D5E2C3B63}"/>
              </a:ext>
            </a:extLst>
          </p:cNvPr>
          <p:cNvSpPr/>
          <p:nvPr/>
        </p:nvSpPr>
        <p:spPr>
          <a:xfrm>
            <a:off x="7943658" y="3844726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6D1CC39-E1E1-4FF8-8D54-034B2E61FA6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745356" y="1704149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FE86962-1473-434A-BF3F-5A2763B4252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18782" y="1704149"/>
            <a:ext cx="12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1390A57-B8A8-419C-AF10-6A46541754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45356" y="2739037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1A8D281-FCE2-4F26-9E43-DA7127E518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744336" y="3771423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A44F768-55AB-466A-954F-37AFAFF6E3F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17762" y="3404327"/>
            <a:ext cx="132472" cy="3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BEFF5E4-578F-4BD6-86DC-CD6E30C0642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817762" y="3771423"/>
            <a:ext cx="125896" cy="33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18F1F2D1-7C9E-4648-82D2-37DC88B9DF0E}"/>
              </a:ext>
            </a:extLst>
          </p:cNvPr>
          <p:cNvSpPr txBox="1"/>
          <p:nvPr/>
        </p:nvSpPr>
        <p:spPr>
          <a:xfrm>
            <a:off x="7676327" y="1199607"/>
            <a:ext cx="40876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Fixed</a:t>
            </a:r>
            <a:endParaRPr lang="en-GB" sz="1300" dirty="0" err="1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F57A1C5-D5B7-4F6B-9F35-53FA7673CEA2}"/>
              </a:ext>
            </a:extLst>
          </p:cNvPr>
          <p:cNvSpPr txBox="1"/>
          <p:nvPr/>
        </p:nvSpPr>
        <p:spPr>
          <a:xfrm>
            <a:off x="7558783" y="4425059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Dynamic</a:t>
            </a:r>
            <a:endParaRPr lang="en-GB" sz="1300" dirty="0" err="1"/>
          </a:p>
        </p:txBody>
      </p:sp>
    </p:spTree>
    <p:extLst>
      <p:ext uri="{BB962C8B-B14F-4D97-AF65-F5344CB8AC3E}">
        <p14:creationId xmlns:p14="http://schemas.microsoft.com/office/powerpoint/2010/main" val="87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349BF-5FC0-4AC3-84C0-44A22FCD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tunnel </a:t>
            </a:r>
            <a:r>
              <a:rPr lang="nl-NL" dirty="0" err="1"/>
              <a:t>socks</a:t>
            </a:r>
            <a:r>
              <a:rPr lang="nl-NL" dirty="0"/>
              <a:t> proxy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6A8F0C-B4AA-4C06-BDC4-6011CD0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001F93-F20F-4DBA-BAC0-E2B8AA1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B671C0-13B1-478A-8B2A-FE53F6AC892A}"/>
              </a:ext>
            </a:extLst>
          </p:cNvPr>
          <p:cNvSpPr/>
          <p:nvPr/>
        </p:nvSpPr>
        <p:spPr>
          <a:xfrm>
            <a:off x="741895" y="869370"/>
            <a:ext cx="4488873" cy="256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Client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1620A41-B4E0-4EC5-AE23-09402D78A7FA}"/>
              </a:ext>
            </a:extLst>
          </p:cNvPr>
          <p:cNvSpPr/>
          <p:nvPr/>
        </p:nvSpPr>
        <p:spPr>
          <a:xfrm>
            <a:off x="1767132" y="1368135"/>
            <a:ext cx="1911927" cy="554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Firefox</a:t>
            </a:r>
            <a:endParaRPr lang="en-GB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0E3B6C9-A594-44A3-A3AA-BB5E65DFD5B4}"/>
              </a:ext>
            </a:extLst>
          </p:cNvPr>
          <p:cNvSpPr/>
          <p:nvPr/>
        </p:nvSpPr>
        <p:spPr>
          <a:xfrm>
            <a:off x="1767132" y="2531917"/>
            <a:ext cx="1911927" cy="554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TCP port</a:t>
            </a:r>
          </a:p>
          <a:p>
            <a:pPr algn="ctr"/>
            <a:r>
              <a:rPr lang="nl-NL" dirty="0"/>
              <a:t>8123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439C951-64B3-48DE-A51C-9E5CCE0548F2}"/>
              </a:ext>
            </a:extLst>
          </p:cNvPr>
          <p:cNvSpPr/>
          <p:nvPr/>
        </p:nvSpPr>
        <p:spPr>
          <a:xfrm>
            <a:off x="4340614" y="1368135"/>
            <a:ext cx="720435" cy="116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</a:t>
            </a:r>
          </a:p>
          <a:p>
            <a:pPr algn="ctr"/>
            <a:r>
              <a:rPr lang="nl-NL" dirty="0"/>
              <a:t>client</a:t>
            </a:r>
            <a:endParaRPr lang="en-GB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C1C8E59-571C-41CA-8F79-D82B6D43D43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23096" y="1922317"/>
            <a:ext cx="0" cy="609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1A46A514-CD56-47A0-8FAB-589455C716DE}"/>
              </a:ext>
            </a:extLst>
          </p:cNvPr>
          <p:cNvSpPr txBox="1"/>
          <p:nvPr/>
        </p:nvSpPr>
        <p:spPr>
          <a:xfrm>
            <a:off x="936107" y="1907021"/>
            <a:ext cx="1714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Browser </a:t>
            </a:r>
            <a:r>
              <a:rPr lang="nl-NL" sz="1600" dirty="0" err="1">
                <a:solidFill>
                  <a:schemeClr val="bg1"/>
                </a:solidFill>
              </a:rPr>
              <a:t>connects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to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local</a:t>
            </a:r>
            <a:r>
              <a:rPr lang="nl-NL" sz="1600" dirty="0">
                <a:solidFill>
                  <a:schemeClr val="bg1"/>
                </a:solidFill>
              </a:rPr>
              <a:t> port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3" name="Verbindingslijn: gebogen 12">
            <a:extLst>
              <a:ext uri="{FF2B5EF4-FFF2-40B4-BE49-F238E27FC236}">
                <a16:creationId xmlns:a16="http://schemas.microsoft.com/office/drawing/2014/main" id="{05FC5361-E41C-4FFC-AB0E-A055C6AC0E07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4051401" y="2159576"/>
            <a:ext cx="277091" cy="102177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C48AB520-7E6D-4D23-AAFB-A7155D3B0259}"/>
              </a:ext>
            </a:extLst>
          </p:cNvPr>
          <p:cNvSpPr txBox="1"/>
          <p:nvPr/>
        </p:nvSpPr>
        <p:spPr>
          <a:xfrm>
            <a:off x="3831570" y="2849128"/>
            <a:ext cx="1263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Client </a:t>
            </a:r>
            <a:r>
              <a:rPr lang="nl-NL" sz="1600" dirty="0" err="1">
                <a:solidFill>
                  <a:schemeClr val="bg1"/>
                </a:solidFill>
              </a:rPr>
              <a:t>opens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local</a:t>
            </a:r>
            <a:r>
              <a:rPr lang="nl-NL" sz="1600" dirty="0">
                <a:solidFill>
                  <a:schemeClr val="bg1"/>
                </a:solidFill>
              </a:rPr>
              <a:t> port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D5BD8C0-9E2B-41DA-AA61-6AB416518060}"/>
              </a:ext>
            </a:extLst>
          </p:cNvPr>
          <p:cNvSpPr/>
          <p:nvPr/>
        </p:nvSpPr>
        <p:spPr>
          <a:xfrm>
            <a:off x="6318351" y="869370"/>
            <a:ext cx="1866060" cy="256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Server</a:t>
            </a:r>
            <a:endParaRPr lang="en-GB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80C6E6F-A86A-488E-849E-BDA757DEC262}"/>
              </a:ext>
            </a:extLst>
          </p:cNvPr>
          <p:cNvSpPr/>
          <p:nvPr/>
        </p:nvSpPr>
        <p:spPr>
          <a:xfrm>
            <a:off x="6519243" y="1368135"/>
            <a:ext cx="928252" cy="116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</a:t>
            </a:r>
          </a:p>
          <a:p>
            <a:pPr algn="ctr"/>
            <a:r>
              <a:rPr lang="nl-NL" dirty="0"/>
              <a:t>server</a:t>
            </a:r>
            <a:endParaRPr lang="en-GB" dirty="0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7858A16C-A6E9-4CBB-89D2-166FF09FA0F7}"/>
              </a:ext>
            </a:extLst>
          </p:cNvPr>
          <p:cNvSpPr/>
          <p:nvPr/>
        </p:nvSpPr>
        <p:spPr>
          <a:xfrm>
            <a:off x="5061049" y="1907021"/>
            <a:ext cx="1458194" cy="126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0AFB4E0-A594-4D82-B010-49204D35F094}"/>
              </a:ext>
            </a:extLst>
          </p:cNvPr>
          <p:cNvSpPr txBox="1"/>
          <p:nvPr/>
        </p:nvSpPr>
        <p:spPr>
          <a:xfrm>
            <a:off x="5251829" y="157595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SSH tunnel</a:t>
            </a:r>
            <a:endParaRPr lang="en-GB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68573B4-E34E-44FD-B4EF-541280E4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77" y="3238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Verbindingslijn: gebogen 19">
            <a:extLst>
              <a:ext uri="{FF2B5EF4-FFF2-40B4-BE49-F238E27FC236}">
                <a16:creationId xmlns:a16="http://schemas.microsoft.com/office/drawing/2014/main" id="{766577A8-1B20-41FF-9811-C91552DB5E60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6380695" y="3134590"/>
            <a:ext cx="120534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9CCCF7E1-F08A-4B27-BB40-CD89DD0B4F0A}"/>
              </a:ext>
            </a:extLst>
          </p:cNvPr>
          <p:cNvSpPr txBox="1"/>
          <p:nvPr/>
        </p:nvSpPr>
        <p:spPr>
          <a:xfrm>
            <a:off x="6983369" y="2582262"/>
            <a:ext cx="122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SSH server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Connects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to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>
                <a:solidFill>
                  <a:schemeClr val="bg1"/>
                </a:solidFill>
              </a:rPr>
              <a:t>websites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1C60E1-9986-41BC-BDCA-A9E5D8CF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3DAF1-DB16-4B68-95D4-28D3333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3EF5C1F-65B5-4B48-9FD8-DB861EBE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5" y="780895"/>
            <a:ext cx="7262489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1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156-74BC-43C7-B07B-BAB4F89E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-53641"/>
            <a:ext cx="6624000" cy="504000"/>
          </a:xfrm>
        </p:spPr>
        <p:txBody>
          <a:bodyPr/>
          <a:lstStyle/>
          <a:p>
            <a:r>
              <a:rPr lang="nl-NL" dirty="0"/>
              <a:t>SSH tunnels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VPN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0CAEC-24EB-4204-B61C-B6BC07D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2AD150A-3B17-48D6-AA41-476A1440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977"/>
              </p:ext>
            </p:extLst>
          </p:nvPr>
        </p:nvGraphicFramePr>
        <p:xfrm>
          <a:off x="216042" y="378443"/>
          <a:ext cx="8711916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2">
                  <a:extLst>
                    <a:ext uri="{9D8B030D-6E8A-4147-A177-3AD203B41FA5}">
                      <a16:colId xmlns:a16="http://schemas.microsoft.com/office/drawing/2014/main" val="2751571220"/>
                    </a:ext>
                  </a:extLst>
                </a:gridCol>
                <a:gridCol w="2903972">
                  <a:extLst>
                    <a:ext uri="{9D8B030D-6E8A-4147-A177-3AD203B41FA5}">
                      <a16:colId xmlns:a16="http://schemas.microsoft.com/office/drawing/2014/main" val="2952700354"/>
                    </a:ext>
                  </a:extLst>
                </a:gridCol>
                <a:gridCol w="2903972">
                  <a:extLst>
                    <a:ext uri="{9D8B030D-6E8A-4147-A177-3AD203B41FA5}">
                      <a16:colId xmlns:a16="http://schemas.microsoft.com/office/drawing/2014/main" val="330533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SSH tunnel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VPN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Server (usually)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Do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/>
                        <a:t>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3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NSA compromised</a:t>
                      </a:r>
                    </a:p>
                    <a:p>
                      <a:r>
                        <a:rPr lang="en-US" sz="1000" noProof="0" dirty="0"/>
                        <a:t>- L2TP, IKE, </a:t>
                      </a:r>
                      <a:r>
                        <a:rPr lang="en-US" sz="1000" noProof="0" dirty="0" err="1"/>
                        <a:t>IPSec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Not known to be compromised: 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- OpenVPN, </a:t>
                      </a:r>
                      <a:r>
                        <a:rPr lang="en-US" sz="1000" noProof="0" dirty="0" err="1"/>
                        <a:t>WireGuard</a:t>
                      </a:r>
                      <a:r>
                        <a:rPr lang="en-US" sz="1000" noProof="0" dirty="0"/>
                        <a:t>, IKEv2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28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Ports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Single port, configurable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Differs per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48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/>
                        <a:t>Connection 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SSH client 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Differs per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5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Bridges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04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Ease to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Very easy (SSH server required)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Moderately easy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Setting up your own VPN server is not easy</a:t>
                      </a:r>
                    </a:p>
                    <a:p>
                      <a:r>
                        <a:rPr lang="en-US" sz="1000" noProof="0" dirty="0"/>
                        <a:t>Using a VPN providers service is 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3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Ease of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Very 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Depends on where you are if you can access the VPN (differs per technology)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1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Weakest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SSH server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Often self-managed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VPN provider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Ease of location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Difficult (requires server per region)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Use Tor for that!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Easy (VPN provider provides servers in different regions)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6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Anonymity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SSH servers / accounts are personal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(only you have a specific source IP)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noProof="0" dirty="0"/>
                        <a:t>VPN servers are shared 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(many people have the same source IP)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5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bd3a200e-a112-4432-b134-79c9e3991b87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74c57c6-afd1-46a5-a503-29300b13d3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Performance Issue - Machine Learning to the Rescue</Template>
  <TotalTime>1850</TotalTime>
  <Words>197</Words>
  <Application>Microsoft Office PowerPoint</Application>
  <PresentationFormat>Diavoorstelling (16:9)</PresentationFormat>
  <Paragraphs>92</Paragraphs>
  <Slides>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Office-thema</vt:lpstr>
      <vt:lpstr>SSH Tunnels A powerful tool</vt:lpstr>
      <vt:lpstr>SSH tunnels usecases</vt:lpstr>
      <vt:lpstr>SSH tunnels flavors</vt:lpstr>
      <vt:lpstr>SSH tunnel socks proxy</vt:lpstr>
      <vt:lpstr>PowerPoint-presentatie</vt:lpstr>
      <vt:lpstr>SSH tunnels compared to VPN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Maarten Smeets</dc:creator>
  <cp:keywords/>
  <dc:description>AMIS Conclusion presentatie - versie 2 - juni 2019
Ontwerp: Humming
Template: Ton Persoon</dc:description>
  <cp:lastModifiedBy>Maarten Smeets</cp:lastModifiedBy>
  <cp:revision>212</cp:revision>
  <dcterms:created xsi:type="dcterms:W3CDTF">2019-11-10T14:52:00Z</dcterms:created>
  <dcterms:modified xsi:type="dcterms:W3CDTF">2020-03-10T12:16:49Z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