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34"/>
  </p:notesMasterIdLst>
  <p:sldIdLst>
    <p:sldId id="318" r:id="rId5"/>
    <p:sldId id="348" r:id="rId6"/>
    <p:sldId id="356" r:id="rId7"/>
    <p:sldId id="357" r:id="rId8"/>
    <p:sldId id="374" r:id="rId9"/>
    <p:sldId id="358" r:id="rId10"/>
    <p:sldId id="378" r:id="rId11"/>
    <p:sldId id="375" r:id="rId12"/>
    <p:sldId id="398" r:id="rId13"/>
    <p:sldId id="376" r:id="rId14"/>
    <p:sldId id="381" r:id="rId15"/>
    <p:sldId id="377" r:id="rId16"/>
    <p:sldId id="391" r:id="rId17"/>
    <p:sldId id="379" r:id="rId18"/>
    <p:sldId id="382" r:id="rId19"/>
    <p:sldId id="383" r:id="rId20"/>
    <p:sldId id="384" r:id="rId21"/>
    <p:sldId id="385" r:id="rId22"/>
    <p:sldId id="387" r:id="rId23"/>
    <p:sldId id="388" r:id="rId24"/>
    <p:sldId id="386" r:id="rId25"/>
    <p:sldId id="390" r:id="rId26"/>
    <p:sldId id="393" r:id="rId27"/>
    <p:sldId id="395" r:id="rId28"/>
    <p:sldId id="392" r:id="rId29"/>
    <p:sldId id="394" r:id="rId30"/>
    <p:sldId id="396" r:id="rId31"/>
    <p:sldId id="397" r:id="rId32"/>
    <p:sldId id="399" r:id="rId33"/>
  </p:sldIdLst>
  <p:sldSz cx="9144000" cy="5143500" type="screen16x9"/>
  <p:notesSz cx="6669088" cy="9926638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5274" autoAdjust="0"/>
  </p:normalViewPr>
  <p:slideViewPr>
    <p:cSldViewPr snapToGrid="0" snapToObjects="1">
      <p:cViewPr varScale="1">
        <p:scale>
          <a:sx n="108" d="100"/>
          <a:sy n="108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34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17-5-2020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39838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5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501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226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096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038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083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119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5995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3266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4489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3316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826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1552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9867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9357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855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766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719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188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808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66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2698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491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or condition of being equal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510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7A-950C-41C4-B4EF-B83675B20BB8}" type="datetime1">
              <a:rPr lang="en-US" noProof="0" smtClean="0"/>
              <a:t>5/17/2020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99EB-453E-444B-BFB9-0F56C5879395}" type="datetime1">
              <a:rPr lang="en-US" smtClean="0"/>
              <a:t>5/17/2020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20ED-8DD0-4052-B627-B2D3FE1A8F28}" type="datetime1">
              <a:rPr lang="en-US" smtClean="0"/>
              <a:t>5/17/2020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ED-295C-4414-A2E4-1AC3EB0EAF76}" type="datetime1">
              <a:rPr lang="en-US" smtClean="0"/>
              <a:t>5/17/2020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06C9-8B20-4C3A-A080-CBBBA253A251}" type="datetime1">
              <a:rPr lang="en-US" smtClean="0"/>
              <a:t>5/17/2020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E65A-7ABC-402B-A945-7158E9B22445}" type="datetime1">
              <a:rPr lang="en-US" smtClean="0"/>
              <a:t>5/17/2020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10B5-E95D-44EC-9DBB-0916C294FD7F}" type="datetime1">
              <a:rPr lang="en-US" smtClean="0"/>
              <a:t>5/17/2020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074B-3BCF-4400-905F-995A5C0BA986}" type="datetime1">
              <a:rPr lang="en-US" smtClean="0"/>
              <a:t>5/17/2020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EC8-A46C-4DEB-8EA2-8F5390893DBB}" type="datetime1">
              <a:rPr lang="en-US" smtClean="0"/>
              <a:t>5/17/2020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88B-A3F6-431F-8397-19358D7F0EE7}" type="datetime1">
              <a:rPr lang="en-US" smtClean="0"/>
              <a:t>5/17/2020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B5E4-7DD1-4D79-BB02-80E717F1497D}" type="datetime1">
              <a:rPr lang="en-US" noProof="0" smtClean="0"/>
              <a:t>5/17/2020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21FED8B-17AC-4199-8B26-66BA4F11ADA5}" type="datetime1">
              <a:rPr lang="en-US" smtClean="0"/>
              <a:t>5/17/2020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vagrantup.com/boxes/searc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vagrantup.com/intro/getting-started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intro/getting-started/index.html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www.virtualbox.org/wiki/Downloads" TargetMode="External"/><Relationship Id="rId4" Type="http://schemas.openxmlformats.org/officeDocument/2006/relationships/hyperlink" Target="https://www.vagrantup.com/downloa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33E5FD-47B9-4E79-A8E7-C2224670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0" y="2130054"/>
            <a:ext cx="3024000" cy="2441945"/>
          </a:xfrm>
        </p:spPr>
        <p:txBody>
          <a:bodyPr/>
          <a:lstStyle/>
          <a:p>
            <a:r>
              <a:rPr lang="nl-NL" sz="2000" dirty="0"/>
              <a:t>Vagrant – Infrastructure as Code: </a:t>
            </a:r>
            <a:r>
              <a:rPr lang="nl-NL" sz="1400" dirty="0"/>
              <a:t>geautomatiseerde provisioning van op maat ontworpen Virtual Machines</a:t>
            </a:r>
            <a:br>
              <a:rPr lang="nl-NL" dirty="0"/>
            </a:br>
            <a:endParaRPr lang="en-NL" sz="1800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68F5AE75-7D35-4D0A-A476-B36EE6B1D667}"/>
              </a:ext>
            </a:extLst>
          </p:cNvPr>
          <p:cNvSpPr txBox="1">
            <a:spLocks/>
          </p:cNvSpPr>
          <p:nvPr/>
        </p:nvSpPr>
        <p:spPr>
          <a:xfrm>
            <a:off x="5490000" y="3359889"/>
            <a:ext cx="2880000" cy="112012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1800" dirty="0"/>
              <a:t>Code Café Online</a:t>
            </a:r>
          </a:p>
          <a:p>
            <a:r>
              <a:rPr lang="en-US" sz="1800" dirty="0"/>
              <a:t>18 mei 2020</a:t>
            </a:r>
          </a:p>
          <a:p>
            <a:endParaRPr lang="en-US" sz="1800" dirty="0"/>
          </a:p>
          <a:p>
            <a:r>
              <a:rPr lang="nl-NL" dirty="0"/>
              <a:t>Marc Lameriks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DEB34-988E-4FEB-BC3B-CA8AF3CA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50" y="2130054"/>
            <a:ext cx="4718900" cy="17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3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EDCE-2FD2-4F36-96DB-677B686F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6714"/>
            <a:ext cx="7842754" cy="1212327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$ mkdir vagrant_getting_started (in Windows: New Folder)</a:t>
            </a:r>
          </a:p>
          <a:p>
            <a:pPr marL="0" indent="0">
              <a:buNone/>
            </a:pPr>
            <a:r>
              <a:rPr lang="nl-NL" dirty="0"/>
              <a:t>$ cd vagrant_getting_started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30DC-1D64-4203-82B8-3D5080B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937528"/>
            <a:ext cx="8158716" cy="16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5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vagrant init hashicorp/bionic64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EF4CC9-C2EF-46BF-9344-2D8AEA40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6714"/>
            <a:ext cx="7842754" cy="3395546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C:\My\AMIS\Presentaties\2020-05-18\vagrant_getting_started&gt;vagrant init hashicorp/bionic64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vagrant: A new version of Vagrant is available: 2.2.9 (installed version: 2.2.6)!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vagrant: To upgrade visit: https://www.vagrantup.com/downloads.html</a:t>
            </a:r>
          </a:p>
          <a:p>
            <a:pPr marL="0" indent="0">
              <a:buNone/>
            </a:pPr>
            <a:endParaRPr lang="en-US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`Vagrantfile` has been placed in this directory. You are now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ready to `vagrant up` your first virtual environment! Please read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comments in the Vagrantfile as well as documentation on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`vagrantup.com` for more information on using Vagrant.</a:t>
            </a:r>
          </a:p>
          <a:p>
            <a:pPr marL="0" indent="0">
              <a:buNone/>
            </a:pPr>
            <a:endParaRPr lang="en-US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C:\My\AMIS\Presentaties\2020-05-18\vagrant_getting_started&gt;</a:t>
            </a: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3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FE734-F686-47F2-94DA-B8793BB3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03385"/>
            <a:ext cx="4537801" cy="41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9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vagrant version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EF4CC9-C2EF-46BF-9344-2D8AEA40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6714"/>
            <a:ext cx="7842754" cy="77284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C:\My\AMIS\Presentaties\2020-05-18\vagrant_getting_started&gt;vagrant version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Installed Version: 2.2.6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Latest Version: 2.2.9</a:t>
            </a: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3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EF4CC9-C2EF-46BF-9344-2D8AEA40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23" y="2416182"/>
            <a:ext cx="7842754" cy="243931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C:\My\AMIS\Presentaties\2020-05-18\vagrant_getting_started&gt;vagrant up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Bringing machine 'default' up with 'virtualbox' provider...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default: Box 'hashicorp/bionic64' could not be found. Attempting to find and install...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default: Box Provider: virtualbox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default: Box Version: &gt;= 0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default: Loading metadata for box 'hashicorp/bionic64'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default: URL: https://vagrantcloud.com/hashicorp/bionic64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default: Adding box 'hashicorp/bionic64' (v1.0.282) for provider: virtualbox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default: Downloading: https://vagrantcloud.com/hashicorp/boxes/bionic64/versions/1.0.282/providers/virtualbox.box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default: Download redirected to host: vagrantcloud-files-production.s3.amazonaws.com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02B1E-F626-4489-AF7B-8F06567B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4" y="1720088"/>
            <a:ext cx="8433655" cy="599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24609-7D43-4E33-8BED-B973B50E5CE0}"/>
              </a:ext>
            </a:extLst>
          </p:cNvPr>
          <p:cNvSpPr txBox="1"/>
          <p:nvPr/>
        </p:nvSpPr>
        <p:spPr>
          <a:xfrm>
            <a:off x="719999" y="1196468"/>
            <a:ext cx="29735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Vagrant.configure("2") do |config|</a:t>
            </a: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config.vm.box = "ubuntu/bionic64"</a:t>
            </a:r>
          </a:p>
          <a:p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413E-1A74-4D55-8335-DC8CA8DDE93A}"/>
              </a:ext>
            </a:extLst>
          </p:cNvPr>
          <p:cNvSpPr txBox="1"/>
          <p:nvPr/>
        </p:nvSpPr>
        <p:spPr>
          <a:xfrm>
            <a:off x="2854114" y="946027"/>
            <a:ext cx="78592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300" dirty="0"/>
              <a:t>Vagrantfile</a:t>
            </a:r>
            <a:endParaRPr lang="nl-NL" sz="13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2BC8FB-B18B-4F66-BC9D-DBFE9CA51C39}"/>
              </a:ext>
            </a:extLst>
          </p:cNvPr>
          <p:cNvSpPr/>
          <p:nvPr/>
        </p:nvSpPr>
        <p:spPr>
          <a:xfrm>
            <a:off x="2178205" y="1546302"/>
            <a:ext cx="587297" cy="289932"/>
          </a:xfrm>
          <a:custGeom>
            <a:avLst/>
            <a:gdLst>
              <a:gd name="connsiteX0" fmla="*/ 0 w 587297"/>
              <a:gd name="connsiteY0" fmla="*/ 289932 h 289932"/>
              <a:gd name="connsiteX1" fmla="*/ 37171 w 587297"/>
              <a:gd name="connsiteY1" fmla="*/ 252761 h 289932"/>
              <a:gd name="connsiteX2" fmla="*/ 52039 w 587297"/>
              <a:gd name="connsiteY2" fmla="*/ 230459 h 289932"/>
              <a:gd name="connsiteX3" fmla="*/ 74341 w 587297"/>
              <a:gd name="connsiteY3" fmla="*/ 215591 h 289932"/>
              <a:gd name="connsiteX4" fmla="*/ 89210 w 587297"/>
              <a:gd name="connsiteY4" fmla="*/ 200722 h 289932"/>
              <a:gd name="connsiteX5" fmla="*/ 133815 w 587297"/>
              <a:gd name="connsiteY5" fmla="*/ 185854 h 289932"/>
              <a:gd name="connsiteX6" fmla="*/ 156117 w 587297"/>
              <a:gd name="connsiteY6" fmla="*/ 178420 h 289932"/>
              <a:gd name="connsiteX7" fmla="*/ 208156 w 587297"/>
              <a:gd name="connsiteY7" fmla="*/ 193288 h 289932"/>
              <a:gd name="connsiteX8" fmla="*/ 245327 w 587297"/>
              <a:gd name="connsiteY8" fmla="*/ 215591 h 289932"/>
              <a:gd name="connsiteX9" fmla="*/ 275063 w 587297"/>
              <a:gd name="connsiteY9" fmla="*/ 260196 h 289932"/>
              <a:gd name="connsiteX10" fmla="*/ 230458 w 587297"/>
              <a:gd name="connsiteY10" fmla="*/ 275064 h 289932"/>
              <a:gd name="connsiteX11" fmla="*/ 208156 w 587297"/>
              <a:gd name="connsiteY11" fmla="*/ 282498 h 289932"/>
              <a:gd name="connsiteX12" fmla="*/ 193288 w 587297"/>
              <a:gd name="connsiteY12" fmla="*/ 260196 h 289932"/>
              <a:gd name="connsiteX13" fmla="*/ 237893 w 587297"/>
              <a:gd name="connsiteY13" fmla="*/ 185854 h 289932"/>
              <a:gd name="connsiteX14" fmla="*/ 252761 w 587297"/>
              <a:gd name="connsiteY14" fmla="*/ 163552 h 289932"/>
              <a:gd name="connsiteX15" fmla="*/ 297366 w 587297"/>
              <a:gd name="connsiteY15" fmla="*/ 141249 h 289932"/>
              <a:gd name="connsiteX16" fmla="*/ 349405 w 587297"/>
              <a:gd name="connsiteY16" fmla="*/ 118947 h 289932"/>
              <a:gd name="connsiteX17" fmla="*/ 394010 w 587297"/>
              <a:gd name="connsiteY17" fmla="*/ 104078 h 289932"/>
              <a:gd name="connsiteX18" fmla="*/ 416312 w 587297"/>
              <a:gd name="connsiteY18" fmla="*/ 96644 h 289932"/>
              <a:gd name="connsiteX19" fmla="*/ 460917 w 587297"/>
              <a:gd name="connsiteY19" fmla="*/ 89210 h 289932"/>
              <a:gd name="connsiteX20" fmla="*/ 505522 w 587297"/>
              <a:gd name="connsiteY20" fmla="*/ 74342 h 289932"/>
              <a:gd name="connsiteX21" fmla="*/ 527824 w 587297"/>
              <a:gd name="connsiteY21" fmla="*/ 66908 h 289932"/>
              <a:gd name="connsiteX22" fmla="*/ 542693 w 587297"/>
              <a:gd name="connsiteY22" fmla="*/ 52039 h 289932"/>
              <a:gd name="connsiteX23" fmla="*/ 564995 w 587297"/>
              <a:gd name="connsiteY23" fmla="*/ 37171 h 289932"/>
              <a:gd name="connsiteX24" fmla="*/ 587297 w 587297"/>
              <a:gd name="connsiteY24" fmla="*/ 0 h 28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7297" h="289932">
                <a:moveTo>
                  <a:pt x="0" y="289932"/>
                </a:moveTo>
                <a:cubicBezTo>
                  <a:pt x="12390" y="277542"/>
                  <a:pt x="25632" y="265948"/>
                  <a:pt x="37171" y="252761"/>
                </a:cubicBezTo>
                <a:cubicBezTo>
                  <a:pt x="43054" y="246037"/>
                  <a:pt x="45721" y="236777"/>
                  <a:pt x="52039" y="230459"/>
                </a:cubicBezTo>
                <a:cubicBezTo>
                  <a:pt x="58357" y="224141"/>
                  <a:pt x="67364" y="221172"/>
                  <a:pt x="74341" y="215591"/>
                </a:cubicBezTo>
                <a:cubicBezTo>
                  <a:pt x="79814" y="211212"/>
                  <a:pt x="82941" y="203857"/>
                  <a:pt x="89210" y="200722"/>
                </a:cubicBezTo>
                <a:cubicBezTo>
                  <a:pt x="103228" y="193713"/>
                  <a:pt x="118947" y="190810"/>
                  <a:pt x="133815" y="185854"/>
                </a:cubicBezTo>
                <a:lnTo>
                  <a:pt x="156117" y="178420"/>
                </a:lnTo>
                <a:cubicBezTo>
                  <a:pt x="161671" y="179809"/>
                  <a:pt x="200538" y="188717"/>
                  <a:pt x="208156" y="193288"/>
                </a:cubicBezTo>
                <a:cubicBezTo>
                  <a:pt x="259177" y="223902"/>
                  <a:pt x="182149" y="194533"/>
                  <a:pt x="245327" y="215591"/>
                </a:cubicBezTo>
                <a:cubicBezTo>
                  <a:pt x="255239" y="230459"/>
                  <a:pt x="292015" y="254545"/>
                  <a:pt x="275063" y="260196"/>
                </a:cubicBezTo>
                <a:lnTo>
                  <a:pt x="230458" y="275064"/>
                </a:lnTo>
                <a:lnTo>
                  <a:pt x="208156" y="282498"/>
                </a:lnTo>
                <a:cubicBezTo>
                  <a:pt x="203200" y="275064"/>
                  <a:pt x="193288" y="269131"/>
                  <a:pt x="193288" y="260196"/>
                </a:cubicBezTo>
                <a:cubicBezTo>
                  <a:pt x="193288" y="208425"/>
                  <a:pt x="214337" y="221188"/>
                  <a:pt x="237893" y="185854"/>
                </a:cubicBezTo>
                <a:cubicBezTo>
                  <a:pt x="242849" y="178420"/>
                  <a:pt x="246443" y="169870"/>
                  <a:pt x="252761" y="163552"/>
                </a:cubicBezTo>
                <a:cubicBezTo>
                  <a:pt x="267174" y="149139"/>
                  <a:pt x="279225" y="147296"/>
                  <a:pt x="297366" y="141249"/>
                </a:cubicBezTo>
                <a:cubicBezTo>
                  <a:pt x="332750" y="117660"/>
                  <a:pt x="305762" y="132040"/>
                  <a:pt x="349405" y="118947"/>
                </a:cubicBezTo>
                <a:cubicBezTo>
                  <a:pt x="364417" y="114443"/>
                  <a:pt x="379142" y="109034"/>
                  <a:pt x="394010" y="104078"/>
                </a:cubicBezTo>
                <a:cubicBezTo>
                  <a:pt x="401444" y="101600"/>
                  <a:pt x="408582" y="97932"/>
                  <a:pt x="416312" y="96644"/>
                </a:cubicBezTo>
                <a:lnTo>
                  <a:pt x="460917" y="89210"/>
                </a:lnTo>
                <a:lnTo>
                  <a:pt x="505522" y="74342"/>
                </a:lnTo>
                <a:lnTo>
                  <a:pt x="527824" y="66908"/>
                </a:lnTo>
                <a:cubicBezTo>
                  <a:pt x="532780" y="61952"/>
                  <a:pt x="537220" y="56418"/>
                  <a:pt x="542693" y="52039"/>
                </a:cubicBezTo>
                <a:cubicBezTo>
                  <a:pt x="549670" y="46458"/>
                  <a:pt x="558677" y="43489"/>
                  <a:pt x="564995" y="37171"/>
                </a:cubicBezTo>
                <a:cubicBezTo>
                  <a:pt x="573967" y="28199"/>
                  <a:pt x="581431" y="11734"/>
                  <a:pt x="5872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984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9CAE42-214F-45ED-9341-BC9D9ECE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999" y="1713802"/>
            <a:ext cx="6623050" cy="156274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51A206-1433-442A-9A3F-785DF9B87E82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357464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default: Successfully added box 'hashicorp/bionic64' (v1.0.282) for 'virtualbox'!</a:t>
            </a: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5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357464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default: Setting the name of the VM: vagrant_getting_started_default_1589619875737_78158</a:t>
            </a: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830F6-7323-4F5F-A606-B800F3B3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6" y="2041452"/>
            <a:ext cx="5996871" cy="830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B947A3-9CD8-498A-9649-0EC522B3373E}"/>
              </a:ext>
            </a:extLst>
          </p:cNvPr>
          <p:cNvSpPr txBox="1"/>
          <p:nvPr/>
        </p:nvSpPr>
        <p:spPr>
          <a:xfrm>
            <a:off x="2735776" y="3438219"/>
            <a:ext cx="5674759" cy="20774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The name defaults to the format &lt;DIRECTORY&gt;_default_&lt;TIMESTAMP&gt;</a:t>
            </a:r>
            <a:endParaRPr lang="nl-NL" sz="13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758EF1-FBCE-4729-AF35-07A67985004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009068" y="2583565"/>
            <a:ext cx="564088" cy="854654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1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3"/>
            <a:ext cx="7842754" cy="619125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default: Forwarding ports...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default: 22 (guest) =&gt; 2222 (host) (adapter 1)</a:t>
            </a: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056A0-CEB8-47E0-8876-416539A3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675395"/>
            <a:ext cx="6081823" cy="30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31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504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default: Mounting shared folders...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default: /vagrant =&gt; C:/My/AMIS/Presentaties/2020-05-18/vagrant_getting_started</a:t>
            </a:r>
          </a:p>
          <a:p>
            <a:pPr marL="0" indent="0">
              <a:buNone/>
            </a:pP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29F78-329F-4C24-B782-2C190C25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582889"/>
            <a:ext cx="5723942" cy="32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ssh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2048756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C:\My\AMIS\Presentaties\2020-05-18\vagrant_getting_started&gt;vagrant ssh</a:t>
            </a: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Welcome to Ubuntu 18.04.3 LTS (GNU/Linux 4.15.0-58-generic x86_64)Welcome to Ubuntu 18.04.3 LTS (GNU/Linux 4.15.0-58-generic x86_64)</a:t>
            </a:r>
          </a:p>
          <a:p>
            <a:pPr marL="0" indent="0">
              <a:buNone/>
            </a:pP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147 packages can be updated.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93 updates are security updates.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vagrant@vagrant:~$</a:t>
            </a:r>
          </a:p>
          <a:p>
            <a:pPr marL="0" indent="0">
              <a:buNone/>
            </a:pP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vagrant@vagrant:~$</a:t>
            </a:r>
          </a:p>
        </p:txBody>
      </p:sp>
    </p:spTree>
    <p:extLst>
      <p:ext uri="{BB962C8B-B14F-4D97-AF65-F5344CB8AC3E}">
        <p14:creationId xmlns:p14="http://schemas.microsoft.com/office/powerpoint/2010/main" val="13314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3086-7D10-410F-AFE2-BE77EE6D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6970F1FE-3284-44C7-9332-F4AD21F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A6439-72B6-4F29-93DE-0A77D0BA3136}"/>
              </a:ext>
            </a:extLst>
          </p:cNvPr>
          <p:cNvSpPr txBox="1"/>
          <p:nvPr/>
        </p:nvSpPr>
        <p:spPr>
          <a:xfrm>
            <a:off x="832919" y="955923"/>
            <a:ext cx="6042802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What is Vagrant?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Why Vagrant?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For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</a:t>
            </a:r>
            <a:r>
              <a:rPr lang="nl-NL" sz="1600" dirty="0"/>
              <a:t>agrant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vagrant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Vagrantfile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vagrant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vagrant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vagrant 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vagrant destroy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Vagrantfile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Making re-usable box my_ubuntu_k3s (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vagrant package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vagrant box list</a:t>
            </a:r>
          </a:p>
        </p:txBody>
      </p:sp>
    </p:spTree>
    <p:extLst>
      <p:ext uri="{BB962C8B-B14F-4D97-AF65-F5344CB8AC3E}">
        <p14:creationId xmlns:p14="http://schemas.microsoft.com/office/powerpoint/2010/main" val="377767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ssh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3546706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vagrant@vagrant:~$ ls -latr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total 40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drwxr-xr-x 3 root       4096 Aug 15  2019 ..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-rw-r--r-- 1 vagrant  807 Aug 15  2019 .profile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-rw-r--r-- 1 vagrant 3771 Aug 15  2019 .bashrc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-rw-r--r-- 1 vagrant vagrant  220 Aug 15  2019 .bash_logout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drwx------ 3 vagrant vagrant 4096 Aug 15  2019 .gnupg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drwx------ 2 vagrant vagrant 4096 Aug 15  2019 .cache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-rw-r--r-- 1 vagrant vagrant    6 Aug 15  2019 .vbox_version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-rw-r--r-- 1 vagrant vagrant    0 Aug 15  2019 .sudo_as_admin_successful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-rw-r--r-- 1 root    root     180 Aug 15  2019 .wget-hsts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drwxr-xr-x 5 vagrant vagrant 4096 Aug 15  2019 .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drwx------ 2 vagrant root    4096 May 11 18:16 .ssh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vagrant@vagrant:~$ exit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logout</a:t>
            </a:r>
          </a:p>
          <a:p>
            <a:pPr marL="0" indent="0">
              <a:buNone/>
            </a:pP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Connection to 127.0.0.1 closed.</a:t>
            </a:r>
          </a:p>
        </p:txBody>
      </p:sp>
    </p:spTree>
    <p:extLst>
      <p:ext uri="{BB962C8B-B14F-4D97-AF65-F5344CB8AC3E}">
        <p14:creationId xmlns:p14="http://schemas.microsoft.com/office/powerpoint/2010/main" val="253571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5B99FB-B082-4FAA-8B98-5C376257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1" y="2041452"/>
            <a:ext cx="4815218" cy="666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destroy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912718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C:\My\AMIS\Presentaties\2020-05-18\vagrant_getting_started&gt;vagrant destroy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default: Are you sure you want to destroy the 'default' VM? [y/N] y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default: Forcing shutdown of VM...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default: Destroying VM and associated drives...</a:t>
            </a: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0433A7B-5AC5-46CC-AB55-C23C3B3A9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39703" y="3040978"/>
            <a:ext cx="6623050" cy="156274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67C91D-F9B9-4DD5-9CCD-6189D6FEAAFD}"/>
              </a:ext>
            </a:extLst>
          </p:cNvPr>
          <p:cNvCxnSpPr/>
          <p:nvPr/>
        </p:nvCxnSpPr>
        <p:spPr>
          <a:xfrm>
            <a:off x="3289005" y="1942214"/>
            <a:ext cx="742994" cy="88604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63D957-4764-4DA9-8289-9447AEC2A378}"/>
              </a:ext>
            </a:extLst>
          </p:cNvPr>
          <p:cNvCxnSpPr/>
          <p:nvPr/>
        </p:nvCxnSpPr>
        <p:spPr>
          <a:xfrm flipH="1">
            <a:off x="3289005" y="1915542"/>
            <a:ext cx="815162" cy="91271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9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68518"/>
            <a:ext cx="6624000" cy="504000"/>
          </a:xfrm>
        </p:spPr>
        <p:txBody>
          <a:bodyPr/>
          <a:lstStyle/>
          <a:p>
            <a:r>
              <a:rPr lang="en-US" dirty="0"/>
              <a:t>Voorbeeld Vagrantfile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AE446-DB1C-469A-A03A-160C71BB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857692"/>
            <a:ext cx="2555199" cy="3782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6EF46E-D782-4E0B-B9C9-E4A0CF00C130}"/>
              </a:ext>
            </a:extLst>
          </p:cNvPr>
          <p:cNvSpPr/>
          <p:nvPr/>
        </p:nvSpPr>
        <p:spPr>
          <a:xfrm>
            <a:off x="719999" y="1077742"/>
            <a:ext cx="1851263" cy="1593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4A053-1CCB-450B-816A-38FAE58E7DF8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2571262" y="1157436"/>
            <a:ext cx="1095303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6996DA-6FCB-412F-A0AD-1BB17AF64CCF}"/>
              </a:ext>
            </a:extLst>
          </p:cNvPr>
          <p:cNvSpPr txBox="1"/>
          <p:nvPr/>
        </p:nvSpPr>
        <p:spPr>
          <a:xfrm>
            <a:off x="3666565" y="958471"/>
            <a:ext cx="4970929" cy="3979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 If you explicitly define a VM, the name used replaces the token 'default'. This is the name vagrant outputs on the console. </a:t>
            </a:r>
            <a:endParaRPr lang="nl-NL" sz="13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FB907-F4C9-4A67-8E63-3F4151C47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905" y="1641059"/>
            <a:ext cx="4363739" cy="604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07DD19-6589-4DB7-A6ED-84B5309F9A96}"/>
              </a:ext>
            </a:extLst>
          </p:cNvPr>
          <p:cNvSpPr txBox="1"/>
          <p:nvPr/>
        </p:nvSpPr>
        <p:spPr>
          <a:xfrm>
            <a:off x="4068726" y="2970028"/>
            <a:ext cx="4876799" cy="1692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The name defaults to the format &lt;DIRECTORY&gt;_default_&lt;TIMESTAMP&gt;</a:t>
            </a:r>
            <a:endParaRPr lang="nl-NL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4C88E0-941B-4B62-B271-70DD7C7B00E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414978" y="2245270"/>
            <a:ext cx="92148" cy="724758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DDCAF2-C5CF-4289-A048-3AC27D174260}"/>
              </a:ext>
            </a:extLst>
          </p:cNvPr>
          <p:cNvCxnSpPr>
            <a:cxnSpLocks/>
          </p:cNvCxnSpPr>
          <p:nvPr/>
        </p:nvCxnSpPr>
        <p:spPr>
          <a:xfrm>
            <a:off x="6319926" y="1774572"/>
            <a:ext cx="190101" cy="19847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049E13-B9CE-4AC5-AC76-504F50E7296C}"/>
              </a:ext>
            </a:extLst>
          </p:cNvPr>
          <p:cNvCxnSpPr>
            <a:cxnSpLocks/>
          </p:cNvCxnSpPr>
          <p:nvPr/>
        </p:nvCxnSpPr>
        <p:spPr>
          <a:xfrm flipH="1">
            <a:off x="6308652" y="1775901"/>
            <a:ext cx="212651" cy="19847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791604-3D10-4D30-A6D8-3330D025D13E}"/>
              </a:ext>
            </a:extLst>
          </p:cNvPr>
          <p:cNvCxnSpPr>
            <a:cxnSpLocks/>
          </p:cNvCxnSpPr>
          <p:nvPr/>
        </p:nvCxnSpPr>
        <p:spPr>
          <a:xfrm>
            <a:off x="7287761" y="2968699"/>
            <a:ext cx="190101" cy="19847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79C7F5-2B06-4262-9599-943BB101B931}"/>
              </a:ext>
            </a:extLst>
          </p:cNvPr>
          <p:cNvCxnSpPr>
            <a:cxnSpLocks/>
          </p:cNvCxnSpPr>
          <p:nvPr/>
        </p:nvCxnSpPr>
        <p:spPr>
          <a:xfrm flipH="1">
            <a:off x="7276487" y="2970028"/>
            <a:ext cx="212651" cy="19847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627EAB-ADF1-4E08-9A79-655C5A613369}"/>
              </a:ext>
            </a:extLst>
          </p:cNvPr>
          <p:cNvSpPr txBox="1"/>
          <p:nvPr/>
        </p:nvSpPr>
        <p:spPr>
          <a:xfrm>
            <a:off x="5982968" y="1532216"/>
            <a:ext cx="84959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  <a:latin typeface="Consolas" panose="020B0609020204030204" pitchFamily="49" charset="0"/>
              </a:rPr>
              <a:t>ubuntu_k3s</a:t>
            </a:r>
            <a:endParaRPr lang="nl-NL" sz="1200" b="1" dirty="0" err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8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68518"/>
            <a:ext cx="6624000" cy="504000"/>
          </a:xfrm>
        </p:spPr>
        <p:txBody>
          <a:bodyPr/>
          <a:lstStyle/>
          <a:p>
            <a:r>
              <a:rPr lang="en-US" dirty="0"/>
              <a:t>Voorbeeld Vagrantfile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AE446-DB1C-469A-A03A-160C71BB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857692"/>
            <a:ext cx="2555199" cy="3782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6EF46E-D782-4E0B-B9C9-E4A0CF00C130}"/>
              </a:ext>
            </a:extLst>
          </p:cNvPr>
          <p:cNvSpPr/>
          <p:nvPr/>
        </p:nvSpPr>
        <p:spPr>
          <a:xfrm>
            <a:off x="720000" y="1276707"/>
            <a:ext cx="1734730" cy="15590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4A053-1CCB-450B-816A-38FAE58E7DF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454730" y="2056218"/>
            <a:ext cx="129416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F795627-B496-48AC-90A0-807D514CE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894" y="611139"/>
            <a:ext cx="4111770" cy="28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68518"/>
            <a:ext cx="6624000" cy="504000"/>
          </a:xfrm>
        </p:spPr>
        <p:txBody>
          <a:bodyPr/>
          <a:lstStyle/>
          <a:p>
            <a:r>
              <a:rPr lang="en-US" dirty="0"/>
              <a:t>Voorbeeld Vagrantfile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AE446-DB1C-469A-A03A-160C71BB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857692"/>
            <a:ext cx="2555199" cy="3782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6EF46E-D782-4E0B-B9C9-E4A0CF00C130}"/>
              </a:ext>
            </a:extLst>
          </p:cNvPr>
          <p:cNvSpPr/>
          <p:nvPr/>
        </p:nvSpPr>
        <p:spPr>
          <a:xfrm>
            <a:off x="720000" y="1276707"/>
            <a:ext cx="1734730" cy="15590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4A053-1CCB-450B-816A-38FAE58E7DF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54730" y="2056218"/>
            <a:ext cx="715190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4888A1D-4C47-45F0-A789-A734B958E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0" y="672425"/>
            <a:ext cx="5928303" cy="36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69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Voorbeeld Vagrantfile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AE446-DB1C-469A-A03A-160C71BB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857692"/>
            <a:ext cx="2555199" cy="378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3EA07-AFF2-467A-B8D2-FC171974A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926" y="2721927"/>
            <a:ext cx="1714500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695B7-CF32-4B99-AEB8-AD9B733C7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566" y="1559408"/>
            <a:ext cx="5351721" cy="968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6EF46E-D782-4E0B-B9C9-E4A0CF00C130}"/>
              </a:ext>
            </a:extLst>
          </p:cNvPr>
          <p:cNvSpPr/>
          <p:nvPr/>
        </p:nvSpPr>
        <p:spPr>
          <a:xfrm>
            <a:off x="756920" y="2809240"/>
            <a:ext cx="1752600" cy="406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4A053-1CCB-450B-816A-38FAE58E7DF8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09520" y="3012440"/>
            <a:ext cx="1946406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4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Vagrantfile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AE446-DB1C-469A-A03A-160C71BB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857692"/>
            <a:ext cx="2555199" cy="3782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6EF46E-D782-4E0B-B9C9-E4A0CF00C130}"/>
              </a:ext>
            </a:extLst>
          </p:cNvPr>
          <p:cNvSpPr/>
          <p:nvPr/>
        </p:nvSpPr>
        <p:spPr>
          <a:xfrm>
            <a:off x="756920" y="3221808"/>
            <a:ext cx="2518278" cy="11869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4A053-1CCB-450B-816A-38FAE58E7DF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275198" y="3355792"/>
            <a:ext cx="814792" cy="45946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910137B-8204-437F-BE0D-DBC0B7297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386" y="2384528"/>
            <a:ext cx="4117614" cy="804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3DB1A-D3B0-4EE5-89C3-69E344F70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990" y="3355792"/>
            <a:ext cx="4958443" cy="14540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396B4D-E850-41F7-9C8F-85688C367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811" y="734299"/>
            <a:ext cx="3242375" cy="16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3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68518"/>
            <a:ext cx="6624000" cy="504000"/>
          </a:xfrm>
        </p:spPr>
        <p:txBody>
          <a:bodyPr/>
          <a:lstStyle/>
          <a:p>
            <a:r>
              <a:rPr lang="en-US" dirty="0"/>
              <a:t>Making re-usable box my_ubuntu_k3s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E3E6BD-41F8-4AD2-B228-F55F6E724E74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533478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C:\My\AMIS\Presentaties\2020-05-18\vagrant_getting_started&gt;vagrant package --output my_ubuntu_k3s.box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F7C16-5EB7-41C2-9FC9-5883C342896B}"/>
              </a:ext>
            </a:extLst>
          </p:cNvPr>
          <p:cNvSpPr txBox="1"/>
          <p:nvPr/>
        </p:nvSpPr>
        <p:spPr>
          <a:xfrm>
            <a:off x="719999" y="1599561"/>
            <a:ext cx="8069710" cy="5334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This command packages a currently running VirtualBox or Hyper-V environment into a re-usable box.</a:t>
            </a:r>
          </a:p>
          <a:p>
            <a:r>
              <a:rPr lang="en-US" sz="1300" dirty="0"/>
              <a:t>--output NAME - The resulting package will be saved as NAME. By default, it will be saved as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package.box</a:t>
            </a:r>
            <a:r>
              <a:rPr lang="en-US" sz="1300" dirty="0"/>
              <a:t>.</a:t>
            </a:r>
          </a:p>
          <a:p>
            <a:r>
              <a:rPr lang="en-US" sz="1300" baseline="-25000" dirty="0"/>
              <a:t>[https://www.vagrantup.com/docs/cli/package.html]</a:t>
            </a:r>
            <a:endParaRPr lang="nl-NL" sz="1300" baseline="-25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04965-A8B9-4EF2-9DA8-5357A1FECFD0}"/>
              </a:ext>
            </a:extLst>
          </p:cNvPr>
          <p:cNvSpPr txBox="1">
            <a:spLocks/>
          </p:cNvSpPr>
          <p:nvPr/>
        </p:nvSpPr>
        <p:spPr>
          <a:xfrm>
            <a:off x="719999" y="2537556"/>
            <a:ext cx="7842754" cy="1272444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Attempting graceful shutdown of VM...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Forcing shutdown of VM...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Clearing any previously set forwarded ports...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Exporting VM...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Compressing package to: C:/My/AMIS/env/my_ubuntu_k3s.box</a:t>
            </a:r>
          </a:p>
        </p:txBody>
      </p:sp>
    </p:spTree>
    <p:extLst>
      <p:ext uri="{BB962C8B-B14F-4D97-AF65-F5344CB8AC3E}">
        <p14:creationId xmlns:p14="http://schemas.microsoft.com/office/powerpoint/2010/main" val="367722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68518"/>
            <a:ext cx="6624000" cy="504000"/>
          </a:xfrm>
        </p:spPr>
        <p:txBody>
          <a:bodyPr/>
          <a:lstStyle/>
          <a:p>
            <a:r>
              <a:rPr lang="en-US" dirty="0"/>
              <a:t>Using a re-usable box my_ubuntu_k3s, Vagrantfile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4999616"/>
            <a:ext cx="3240000" cy="108000"/>
          </a:xfrm>
        </p:spPr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044BC-AC72-4515-AC37-C21F39298340}"/>
              </a:ext>
            </a:extLst>
          </p:cNvPr>
          <p:cNvSpPr txBox="1"/>
          <p:nvPr/>
        </p:nvSpPr>
        <p:spPr>
          <a:xfrm>
            <a:off x="719999" y="985284"/>
            <a:ext cx="5863785" cy="340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Vagrant.configure("2") do |config|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config.vm.box = "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my_ubuntu_k3s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config.vm.define "ubuntu_k3s_mysql" do |ubuntu_k3s_mysql|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..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config.vm.provider "virtualbox" do |vb|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vb.name = "Ubuntu k3s mysql"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vb.memory = "8192"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vb.cpus = "1"</a:t>
            </a:r>
          </a:p>
          <a:p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E326A-1B20-475A-86AC-0DB2A287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915116"/>
            <a:ext cx="52292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6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box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3636552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C:\My\AMIS\Presentaties\2020-05-18\vagrant_getting_started&gt;vagrant box list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hashicorp/bionic64  (virtualbox, 1.0.282)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my_ubuntu_k3s       (virtualbox, 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ol7-latest          (virtualbox, 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ubuntu/bionic64     (virtualbox, 20191218.0.0)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ubuntu/bionic64     (virtualbox, 20200107.0.0)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ubuntu/bionic64     (virtualbox, 20200124.0.0)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ubuntu/bionic64     (virtualbox, 20200402.0.0)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ubuntu/bionic64     (virtualbox, 20200407.0.0)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ubuntu/bionic64     (virtualbox, 20200416.0.0)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ubuntu/bionic64     (virtualbox, 20200425.0.0)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ubuntu/xenial64     (virtualbox, 20190109.0.0)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ubuntu/xenial64     (virtualbox, 20190115.0.0)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ubuntu/xenial64     (virtualbox, 20190118.0.0)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ubuntu/xenial64     (virtualbox, 20190123.0.0)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ubuntu/xenial64     (virtualbox, 20190123.0.1)</a:t>
            </a:r>
          </a:p>
        </p:txBody>
      </p:sp>
    </p:spTree>
    <p:extLst>
      <p:ext uri="{BB962C8B-B14F-4D97-AF65-F5344CB8AC3E}">
        <p14:creationId xmlns:p14="http://schemas.microsoft.com/office/powerpoint/2010/main" val="56949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is Vagrant?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EDCE-2FD2-4F36-96DB-677B686F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6714"/>
            <a:ext cx="7842754" cy="12123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Vagrant is a </a:t>
            </a:r>
            <a:r>
              <a:rPr lang="en-US" b="1" dirty="0"/>
              <a:t>tool</a:t>
            </a:r>
            <a:r>
              <a:rPr lang="en-US" dirty="0"/>
              <a:t> for building and managing </a:t>
            </a:r>
            <a:r>
              <a:rPr lang="en-US" b="1" dirty="0"/>
              <a:t>virtual machine environments </a:t>
            </a:r>
            <a:r>
              <a:rPr lang="en-US" dirty="0"/>
              <a:t>in a single workflow. With an </a:t>
            </a:r>
            <a:r>
              <a:rPr lang="en-US" b="1" dirty="0"/>
              <a:t>easy-to-use workflow</a:t>
            </a:r>
            <a:r>
              <a:rPr lang="en-US" dirty="0"/>
              <a:t> and </a:t>
            </a:r>
            <a:r>
              <a:rPr lang="en-US" b="1" dirty="0"/>
              <a:t>focus on automation</a:t>
            </a:r>
            <a:r>
              <a:rPr lang="en-US" dirty="0"/>
              <a:t>, Vagrant lowers development environment setup time, increases production parity, and makes the "works on my machine" excuse a relic of the past.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9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45DE-7C9D-4FD5-92E9-96D92FA2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Why Vagrant?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589C-7886-4CE6-92B6-EC5B9CD5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1E5394-7338-45EF-BBDD-165923C1EC08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9687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Vagrant provides </a:t>
            </a:r>
            <a:r>
              <a:rPr lang="en-US" dirty="0"/>
              <a:t>easy to configure, reproducible, and portable </a:t>
            </a:r>
            <a:r>
              <a:rPr lang="en-US" b="1" dirty="0"/>
              <a:t>work environments</a:t>
            </a:r>
            <a:r>
              <a:rPr lang="en-US" dirty="0"/>
              <a:t> built on top of industry-standard technology and </a:t>
            </a:r>
            <a:r>
              <a:rPr lang="en-US" b="1" dirty="0"/>
              <a:t>controlled by a single consistent workflow</a:t>
            </a:r>
            <a:r>
              <a:rPr lang="en-US" dirty="0"/>
              <a:t> to help maximize the productivity and flexibility of you and your team.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8E3A7C-862A-4592-91B3-1B408F31FD71}"/>
              </a:ext>
            </a:extLst>
          </p:cNvPr>
          <p:cNvSpPr/>
          <p:nvPr/>
        </p:nvSpPr>
        <p:spPr>
          <a:xfrm>
            <a:off x="5962328" y="2177844"/>
            <a:ext cx="3016102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Vagrant.configure("2") do |config|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config.vm.box = "ubuntu/bionic64"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config.vm.define "ubuntu_k3s" do |ubuntu_k3s|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config.vm.network "forwarded_port",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guest: 8001,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host:  8001,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auto_correct: true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config.vm.provider "virtualbox" do |vb|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vb.name = "Ubuntu k3s"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vb.memory = "8192"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vb.cpus = "1"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args = []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config.vm.provision "k3s shell script", type: "shell",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path: "scripts/k3s.sh",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args: args           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71612-8E6C-40F3-8451-AD42BEDCE1BA}"/>
              </a:ext>
            </a:extLst>
          </p:cNvPr>
          <p:cNvSpPr txBox="1">
            <a:spLocks/>
          </p:cNvSpPr>
          <p:nvPr/>
        </p:nvSpPr>
        <p:spPr>
          <a:xfrm>
            <a:off x="719999" y="1970795"/>
            <a:ext cx="5108372" cy="23558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achieve its magic, Vagrant stands on the shoulders of giants. Machines are provisioned on top of </a:t>
            </a:r>
            <a:r>
              <a:rPr lang="en-US" b="1" dirty="0"/>
              <a:t>VirtualBox, VMware, AWS, or any other provider</a:t>
            </a:r>
            <a:r>
              <a:rPr lang="en-US" dirty="0"/>
              <a:t>. Then, industry-standard provisioning tools such as </a:t>
            </a:r>
            <a:r>
              <a:rPr lang="en-US" b="1" dirty="0"/>
              <a:t>shell scripts, Chef, or Puppet</a:t>
            </a:r>
            <a:r>
              <a:rPr lang="en-US" dirty="0"/>
              <a:t>, can automatically install and configure software on the virtual machine.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9CEDC-F4A9-45A2-96B4-A8C6FE74C496}"/>
              </a:ext>
            </a:extLst>
          </p:cNvPr>
          <p:cNvSpPr txBox="1"/>
          <p:nvPr/>
        </p:nvSpPr>
        <p:spPr>
          <a:xfrm>
            <a:off x="8169792" y="1929316"/>
            <a:ext cx="78592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300" dirty="0"/>
              <a:t>Vagrantfile</a:t>
            </a:r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250345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45DE-7C9D-4FD5-92E9-96D92FA2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 Developers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589C-7886-4CE6-92B6-EC5B9CD5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1E5394-7338-45EF-BBDD-165923C1EC08}"/>
              </a:ext>
            </a:extLst>
          </p:cNvPr>
          <p:cNvSpPr txBox="1">
            <a:spLocks/>
          </p:cNvSpPr>
          <p:nvPr/>
        </p:nvSpPr>
        <p:spPr>
          <a:xfrm>
            <a:off x="719999" y="956715"/>
            <a:ext cx="7842754" cy="14481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Once you or someone else creates a single </a:t>
            </a:r>
            <a:r>
              <a:rPr lang="en-US" b="1" dirty="0"/>
              <a:t>Vagrantfile</a:t>
            </a:r>
            <a:r>
              <a:rPr lang="en-US" dirty="0"/>
              <a:t>, you just need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vagrant up</a:t>
            </a:r>
            <a:r>
              <a:rPr lang="en-US" dirty="0"/>
              <a:t> and everything is installed and configured for you to work.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your team members are running code in the same environment, against the same dependencies, all configured the same way. Say goodbye to "works on my machine" bugs.</a:t>
            </a:r>
            <a:endParaRPr lang="nl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ABABD5-8534-41B4-BF57-BA0EEADB6456}"/>
              </a:ext>
            </a:extLst>
          </p:cNvPr>
          <p:cNvGrpSpPr/>
          <p:nvPr/>
        </p:nvGrpSpPr>
        <p:grpSpPr>
          <a:xfrm>
            <a:off x="2833754" y="2506096"/>
            <a:ext cx="870836" cy="1035364"/>
            <a:chOff x="3910365" y="3453494"/>
            <a:chExt cx="870836" cy="10353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0DDD42-FC49-4663-9838-96BFF7C1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365" y="3711997"/>
              <a:ext cx="870836" cy="77686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EF6487-5962-4497-BABB-39DD78A95FB7}"/>
                </a:ext>
              </a:extLst>
            </p:cNvPr>
            <p:cNvSpPr txBox="1"/>
            <p:nvPr/>
          </p:nvSpPr>
          <p:spPr>
            <a:xfrm>
              <a:off x="3910365" y="3453494"/>
              <a:ext cx="785921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300" dirty="0"/>
                <a:t>Vagrantfile</a:t>
              </a:r>
              <a:endParaRPr lang="nl-NL" sz="13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75C8E8-8AC7-48D5-B624-9830E3D26202}"/>
              </a:ext>
            </a:extLst>
          </p:cNvPr>
          <p:cNvGrpSpPr/>
          <p:nvPr/>
        </p:nvGrpSpPr>
        <p:grpSpPr>
          <a:xfrm>
            <a:off x="43847" y="2839896"/>
            <a:ext cx="1054138" cy="1391276"/>
            <a:chOff x="809460" y="2813491"/>
            <a:chExt cx="1054138" cy="13912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D9E681-7EEF-4120-B8CE-CAE5F15EE09B}"/>
                </a:ext>
              </a:extLst>
            </p:cNvPr>
            <p:cNvGrpSpPr/>
            <p:nvPr/>
          </p:nvGrpSpPr>
          <p:grpSpPr>
            <a:xfrm>
              <a:off x="981485" y="2813491"/>
              <a:ext cx="668714" cy="840058"/>
              <a:chOff x="2903213" y="3553522"/>
              <a:chExt cx="668714" cy="840058"/>
            </a:xfrm>
            <a:solidFill>
              <a:schemeClr val="accent2"/>
            </a:solidFill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04B457F-04E3-47B7-BB96-18B6F4F961C9}"/>
                  </a:ext>
                </a:extLst>
              </p:cNvPr>
              <p:cNvSpPr/>
              <p:nvPr/>
            </p:nvSpPr>
            <p:spPr>
              <a:xfrm>
                <a:off x="3018261" y="3553522"/>
                <a:ext cx="438615" cy="416312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4186124C-15B2-4B32-9E60-A40CBE0599A9}"/>
                  </a:ext>
                </a:extLst>
              </p:cNvPr>
              <p:cNvSpPr/>
              <p:nvPr/>
            </p:nvSpPr>
            <p:spPr>
              <a:xfrm rot="16200000">
                <a:off x="3057205" y="3878859"/>
                <a:ext cx="360729" cy="668714"/>
              </a:xfrm>
              <a:prstGeom prst="flowChartDelay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E9104A-3AE3-42B6-A341-38A8861E8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60" y="3725613"/>
              <a:ext cx="1054138" cy="47915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2EE89D-3A11-4D2A-A238-157CD4C7BF7C}"/>
              </a:ext>
            </a:extLst>
          </p:cNvPr>
          <p:cNvGrpSpPr/>
          <p:nvPr/>
        </p:nvGrpSpPr>
        <p:grpSpPr>
          <a:xfrm>
            <a:off x="5315485" y="3337101"/>
            <a:ext cx="949937" cy="1545224"/>
            <a:chOff x="5713575" y="3361570"/>
            <a:chExt cx="949937" cy="15452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164931-32D8-4FC9-BE6A-90694C266046}"/>
                </a:ext>
              </a:extLst>
            </p:cNvPr>
            <p:cNvGrpSpPr/>
            <p:nvPr/>
          </p:nvGrpSpPr>
          <p:grpSpPr>
            <a:xfrm>
              <a:off x="5835984" y="3361570"/>
              <a:ext cx="668714" cy="840058"/>
              <a:chOff x="2903213" y="3553522"/>
              <a:chExt cx="668714" cy="840058"/>
            </a:xfrm>
            <a:solidFill>
              <a:schemeClr val="accent4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881F952-96F2-4307-AEC2-DE6E126B2EED}"/>
                  </a:ext>
                </a:extLst>
              </p:cNvPr>
              <p:cNvSpPr/>
              <p:nvPr/>
            </p:nvSpPr>
            <p:spPr>
              <a:xfrm>
                <a:off x="3018261" y="3553522"/>
                <a:ext cx="438615" cy="416312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7230A760-6319-4077-9665-8C1CE62C7C59}"/>
                  </a:ext>
                </a:extLst>
              </p:cNvPr>
              <p:cNvSpPr/>
              <p:nvPr/>
            </p:nvSpPr>
            <p:spPr>
              <a:xfrm rot="16200000">
                <a:off x="3057205" y="3878859"/>
                <a:ext cx="360729" cy="668714"/>
              </a:xfrm>
              <a:prstGeom prst="flowChartDelay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0760033-8430-45CE-9F49-E59CD61D8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3575" y="4298834"/>
              <a:ext cx="949937" cy="60796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BCEC36-E05E-47E1-95D4-ED7E5AF31B49}"/>
              </a:ext>
            </a:extLst>
          </p:cNvPr>
          <p:cNvGrpSpPr/>
          <p:nvPr/>
        </p:nvGrpSpPr>
        <p:grpSpPr>
          <a:xfrm>
            <a:off x="7702220" y="2506096"/>
            <a:ext cx="1011560" cy="1510697"/>
            <a:chOff x="7437425" y="3291968"/>
            <a:chExt cx="1011560" cy="151069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324455-51D7-486F-AE92-D9FB4EF116A2}"/>
                </a:ext>
              </a:extLst>
            </p:cNvPr>
            <p:cNvGrpSpPr/>
            <p:nvPr/>
          </p:nvGrpSpPr>
          <p:grpSpPr>
            <a:xfrm>
              <a:off x="7608850" y="3291968"/>
              <a:ext cx="668714" cy="840058"/>
              <a:chOff x="2903213" y="3553522"/>
              <a:chExt cx="668714" cy="840058"/>
            </a:xfrm>
            <a:solidFill>
              <a:schemeClr val="tx2"/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2F9186F-70BA-47ED-A3D7-8BD024467A39}"/>
                  </a:ext>
                </a:extLst>
              </p:cNvPr>
              <p:cNvSpPr/>
              <p:nvPr/>
            </p:nvSpPr>
            <p:spPr>
              <a:xfrm>
                <a:off x="3018261" y="3553522"/>
                <a:ext cx="438615" cy="416312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5" name="Flowchart: Delay 14">
                <a:extLst>
                  <a:ext uri="{FF2B5EF4-FFF2-40B4-BE49-F238E27FC236}">
                    <a16:creationId xmlns:a16="http://schemas.microsoft.com/office/drawing/2014/main" id="{EE069D2E-9226-4DB4-980F-8967BF7DA430}"/>
                  </a:ext>
                </a:extLst>
              </p:cNvPr>
              <p:cNvSpPr/>
              <p:nvPr/>
            </p:nvSpPr>
            <p:spPr>
              <a:xfrm rot="16200000">
                <a:off x="3057205" y="3878859"/>
                <a:ext cx="360729" cy="668714"/>
              </a:xfrm>
              <a:prstGeom prst="flowChartDelay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3CC1A4-2F2A-4EC5-ABAB-F9D55FF0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7425" y="4229233"/>
              <a:ext cx="1011560" cy="573432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691D3B-D5D9-457C-BA6B-D001C20E25D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116026" y="3048052"/>
            <a:ext cx="630903" cy="5287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EC322D-38D7-4577-ABAF-E7ACBA39E2F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518815" y="3609104"/>
            <a:ext cx="761030" cy="3352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E8DCCE-778D-40CF-B343-325317E4A6CE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3722423" y="2947829"/>
            <a:ext cx="3038731" cy="219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ndmill Free Vector Art - (2,295 Free Downloads)">
            <a:extLst>
              <a:ext uri="{FF2B5EF4-FFF2-40B4-BE49-F238E27FC236}">
                <a16:creationId xmlns:a16="http://schemas.microsoft.com/office/drawing/2014/main" id="{9B350D0B-9ECE-4337-A09C-39C13FE8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54" y="2779026"/>
            <a:ext cx="952844" cy="776861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Windmill Free Vector Art - (2,295 Free Downloads)">
            <a:extLst>
              <a:ext uri="{FF2B5EF4-FFF2-40B4-BE49-F238E27FC236}">
                <a16:creationId xmlns:a16="http://schemas.microsoft.com/office/drawing/2014/main" id="{DA90F835-CF18-4908-9ACE-05E109501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82" y="3188329"/>
            <a:ext cx="952844" cy="776861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Windmill Free Vector Art - (2,295 Free Downloads)">
            <a:extLst>
              <a:ext uri="{FF2B5EF4-FFF2-40B4-BE49-F238E27FC236}">
                <a16:creationId xmlns:a16="http://schemas.microsoft.com/office/drawing/2014/main" id="{156CEE8D-0B55-4287-B290-BD9E1943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845" y="3555887"/>
            <a:ext cx="952844" cy="776861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8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2AE9-40A6-4AC7-96B6-514D0C05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nl-NL" dirty="0"/>
              <a:t>MIS Technology Blog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FB90B-FC52-44D0-ABEC-7C029A1F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5D756-4766-4110-BBC1-943472B6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38" y="822318"/>
            <a:ext cx="2724932" cy="4011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83103-DA81-4D1F-A76B-8F8A0F56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70802"/>
            <a:ext cx="2694224" cy="406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49AA60-6FE4-4EC1-B303-31E732BF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985" y="792001"/>
            <a:ext cx="2333895" cy="404230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D7C04-8000-4D73-8E6E-F85F7483E9DC}"/>
              </a:ext>
            </a:extLst>
          </p:cNvPr>
          <p:cNvSpPr/>
          <p:nvPr/>
        </p:nvSpPr>
        <p:spPr>
          <a:xfrm>
            <a:off x="2608385" y="1794369"/>
            <a:ext cx="633046" cy="23080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2018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8E9BD0-F54C-4D5E-91E1-DF8342B6C2F7}"/>
              </a:ext>
            </a:extLst>
          </p:cNvPr>
          <p:cNvSpPr/>
          <p:nvPr/>
        </p:nvSpPr>
        <p:spPr>
          <a:xfrm>
            <a:off x="5498123" y="1715967"/>
            <a:ext cx="633046" cy="23080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FB86A7-96C4-454C-B809-A8E9E3E3BC68}"/>
              </a:ext>
            </a:extLst>
          </p:cNvPr>
          <p:cNvSpPr/>
          <p:nvPr/>
        </p:nvSpPr>
        <p:spPr>
          <a:xfrm>
            <a:off x="7906532" y="1946769"/>
            <a:ext cx="633046" cy="23080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2020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45DE-7C9D-4FD5-92E9-96D92FA2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Boxes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589C-7886-4CE6-92B6-EC5B9CD5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F5132-C8AE-45A3-8A58-B057C620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29" y="1695290"/>
            <a:ext cx="6242390" cy="3160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71141-7491-4735-90CA-DD52F16B20EE}"/>
              </a:ext>
            </a:extLst>
          </p:cNvPr>
          <p:cNvSpPr txBox="1"/>
          <p:nvPr/>
        </p:nvSpPr>
        <p:spPr>
          <a:xfrm>
            <a:off x="719999" y="944136"/>
            <a:ext cx="807667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Instead of building a virtual machine from scratch, which would be a slow and tedious process, </a:t>
            </a:r>
            <a:r>
              <a:rPr lang="en-US" b="1" dirty="0"/>
              <a:t>Vagrant uses a base image</a:t>
            </a:r>
            <a:r>
              <a:rPr lang="en-US" dirty="0"/>
              <a:t> to quickly clone a virtual machine. These base images are known as "boxes" in Vagrant, and specifying the box to use for your Vagrant environment is always the first step after creating a new Vagrantfile.</a:t>
            </a:r>
            <a:endParaRPr lang="nl-NL" sz="13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35B4B-839E-460D-A70D-EA50F381CFA8}"/>
              </a:ext>
            </a:extLst>
          </p:cNvPr>
          <p:cNvSpPr/>
          <p:nvPr/>
        </p:nvSpPr>
        <p:spPr>
          <a:xfrm>
            <a:off x="64588" y="4551427"/>
            <a:ext cx="32624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https://app.vagrantup.com/boxes/search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212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Getting Started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6E06F2-7557-48B8-8D3C-2901CA00D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769970"/>
            <a:ext cx="5359169" cy="3861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EDCE-2FD2-4F36-96DB-677B686F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236" y="4652894"/>
            <a:ext cx="7842754" cy="329806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hlinkClick r:id="rId4"/>
              </a:rPr>
              <a:t>https://www.vagrantup.com/intro/getting-started/index.html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433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Getting Started,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EDCE-2FD2-4F36-96DB-677B686F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6714"/>
            <a:ext cx="7842754" cy="1212327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hlinkClick r:id="rId3"/>
              </a:rPr>
              <a:t>https://www.vagrantup.com/intro/getting-started/index.html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The getting started guide will use Vagrant with </a:t>
            </a:r>
            <a:r>
              <a:rPr lang="en-US" b="1" dirty="0"/>
              <a:t>VirtualBox</a:t>
            </a:r>
            <a:r>
              <a:rPr lang="en-US" dirty="0"/>
              <a:t>, since it is free, available on every major platform, and built-in to Vagrant. 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09645-1EFC-4055-BCA4-02BCA34C2887}"/>
              </a:ext>
            </a:extLst>
          </p:cNvPr>
          <p:cNvSpPr txBox="1"/>
          <p:nvPr/>
        </p:nvSpPr>
        <p:spPr>
          <a:xfrm>
            <a:off x="719999" y="2413489"/>
            <a:ext cx="547778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/>
              <a:t>Install Vagrant (</a:t>
            </a:r>
            <a:r>
              <a:rPr lang="nl-NL" sz="1500" dirty="0">
                <a:hlinkClick r:id="rId4"/>
              </a:rPr>
              <a:t>https://www.vagrantup.com/downloads.html</a:t>
            </a:r>
            <a:r>
              <a:rPr lang="nl-NL" sz="1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/>
              <a:t>Install VirtualBox (</a:t>
            </a:r>
            <a:r>
              <a:rPr lang="nl-NL" sz="1500" dirty="0">
                <a:hlinkClick r:id="rId5"/>
              </a:rPr>
              <a:t>https://www.virtualbox.org/wiki/Downloads</a:t>
            </a:r>
            <a:r>
              <a:rPr lang="nl-NL" sz="15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006E8-4CD9-48EC-B290-E9332F313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830" y="1890665"/>
            <a:ext cx="1406052" cy="1391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FE2A4-17F8-442E-84BB-FC7C15EEB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6088" y="2888621"/>
            <a:ext cx="2275742" cy="1476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E10682-8D00-4575-A5FD-B2C5C7F5C553}"/>
              </a:ext>
            </a:extLst>
          </p:cNvPr>
          <p:cNvSpPr txBox="1"/>
          <p:nvPr/>
        </p:nvSpPr>
        <p:spPr>
          <a:xfrm>
            <a:off x="256118" y="2988636"/>
            <a:ext cx="4814010" cy="8002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300" b="1" dirty="0"/>
              <a:t>Versie 2.2.9: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vagrant_2.2.9_x86_64.msi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VirtualBox-6.1.6-137129-Win.exe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Oracle_VM_VirtualBox_Extension_Pack-6.1.6.vbox-extpack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DF600-0016-4E83-88EC-F806E25728CB}"/>
              </a:ext>
            </a:extLst>
          </p:cNvPr>
          <p:cNvSpPr txBox="1"/>
          <p:nvPr/>
        </p:nvSpPr>
        <p:spPr>
          <a:xfrm>
            <a:off x="256118" y="3941255"/>
            <a:ext cx="4814010" cy="8002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nl-NL" sz="1300" b="1" dirty="0"/>
              <a:t>Versie 2.2.6 (t.b.v. Conclusion/AMIS laptop):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vagrant_2.2.6_x86_64.msi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VirtualBox-6.0.20-137117-Win.exe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Oracle_VM_VirtualBox_Extension_Pack-6.0.20.vbox-extpack</a:t>
            </a:r>
          </a:p>
        </p:txBody>
      </p:sp>
    </p:spTree>
    <p:extLst>
      <p:ext uri="{BB962C8B-B14F-4D97-AF65-F5344CB8AC3E}">
        <p14:creationId xmlns:p14="http://schemas.microsoft.com/office/powerpoint/2010/main" val="80342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048DAC9355DB4C8A6CE524C4502DD5" ma:contentTypeVersion="0" ma:contentTypeDescription="Create a new document." ma:contentTypeScope="" ma:versionID="f69f68fc0f32fd2e5f86fd9a81ad16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2E8BBF-BAD7-438C-8C7D-21AF537AB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1E29E-1059-4D42-B4E5-865E0B861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75BA46-3D0D-41F1-AE2F-C4D793BC85E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3966</TotalTime>
  <Words>2089</Words>
  <Application>Microsoft Office PowerPoint</Application>
  <PresentationFormat>On-screen Show (16:9)</PresentationFormat>
  <Paragraphs>283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Office-thema</vt:lpstr>
      <vt:lpstr>Vagrant – Infrastructure as Code: geautomatiseerde provisioning van op maat ontworpen Virtual Machines </vt:lpstr>
      <vt:lpstr>Agenda</vt:lpstr>
      <vt:lpstr>What is Vagrant?</vt:lpstr>
      <vt:lpstr>Why Vagrant?</vt:lpstr>
      <vt:lpstr>For Developers</vt:lpstr>
      <vt:lpstr>AMIS Technology Blog</vt:lpstr>
      <vt:lpstr>Vagrant Boxes</vt:lpstr>
      <vt:lpstr>Getting Started</vt:lpstr>
      <vt:lpstr>Getting Started, installation</vt:lpstr>
      <vt:lpstr>Getting Started</vt:lpstr>
      <vt:lpstr>vagrant init hashicorp/bionic64</vt:lpstr>
      <vt:lpstr>Vagrantfile</vt:lpstr>
      <vt:lpstr>vagrant version</vt:lpstr>
      <vt:lpstr>vagrant up</vt:lpstr>
      <vt:lpstr>vagrant up</vt:lpstr>
      <vt:lpstr>vagrant up</vt:lpstr>
      <vt:lpstr>vagrant up</vt:lpstr>
      <vt:lpstr>vagrant up</vt:lpstr>
      <vt:lpstr>vagrant ssh</vt:lpstr>
      <vt:lpstr>vagrant ssh</vt:lpstr>
      <vt:lpstr>vagrant destroy</vt:lpstr>
      <vt:lpstr>Voorbeeld Vagrantfile</vt:lpstr>
      <vt:lpstr>Voorbeeld Vagrantfile</vt:lpstr>
      <vt:lpstr>Voorbeeld Vagrantfile</vt:lpstr>
      <vt:lpstr>Voorbeeld Vagrantfile</vt:lpstr>
      <vt:lpstr>Example Vagrantfile</vt:lpstr>
      <vt:lpstr>Making re-usable box my_ubuntu_k3s</vt:lpstr>
      <vt:lpstr>Using a re-usable box my_ubuntu_k3s, Vagrantfile</vt:lpstr>
      <vt:lpstr>vagrant box list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subject/>
  <dc:creator>Marc.Lameriks@AMIS.nl</dc:creator>
  <cp:keywords/>
  <dc:description>Amis - versie 1 - juni 2017
Ontwerp: Humming
Template: Ton Persoon</dc:description>
  <cp:lastModifiedBy>Marc Lameriks</cp:lastModifiedBy>
  <cp:revision>391</cp:revision>
  <cp:lastPrinted>2018-01-08T15:32:26Z</cp:lastPrinted>
  <dcterms:created xsi:type="dcterms:W3CDTF">2018-01-03T16:43:20Z</dcterms:created>
  <dcterms:modified xsi:type="dcterms:W3CDTF">2020-05-17T09:05:24Z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0x0101009B048DAC9355DB4C8A6CE524C4502DD5</vt:lpwstr>
  </property>
</Properties>
</file>