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4"/>
  </p:sldMasterIdLst>
  <p:notesMasterIdLst>
    <p:notesMasterId r:id="rId35"/>
  </p:notesMasterIdLst>
  <p:sldIdLst>
    <p:sldId id="318" r:id="rId5"/>
    <p:sldId id="348" r:id="rId6"/>
    <p:sldId id="356" r:id="rId7"/>
    <p:sldId id="397" r:id="rId8"/>
    <p:sldId id="398" r:id="rId9"/>
    <p:sldId id="399" r:id="rId10"/>
    <p:sldId id="391" r:id="rId11"/>
    <p:sldId id="357" r:id="rId12"/>
    <p:sldId id="389" r:id="rId13"/>
    <p:sldId id="388" r:id="rId14"/>
    <p:sldId id="390" r:id="rId15"/>
    <p:sldId id="387" r:id="rId16"/>
    <p:sldId id="392" r:id="rId17"/>
    <p:sldId id="396" r:id="rId18"/>
    <p:sldId id="393" r:id="rId19"/>
    <p:sldId id="394" r:id="rId20"/>
    <p:sldId id="400" r:id="rId21"/>
    <p:sldId id="404" r:id="rId22"/>
    <p:sldId id="395" r:id="rId23"/>
    <p:sldId id="401" r:id="rId24"/>
    <p:sldId id="405" r:id="rId25"/>
    <p:sldId id="402" r:id="rId26"/>
    <p:sldId id="403" r:id="rId27"/>
    <p:sldId id="406" r:id="rId28"/>
    <p:sldId id="411" r:id="rId29"/>
    <p:sldId id="412" r:id="rId30"/>
    <p:sldId id="413" r:id="rId31"/>
    <p:sldId id="410" r:id="rId32"/>
    <p:sldId id="408" r:id="rId33"/>
    <p:sldId id="409" r:id="rId34"/>
  </p:sldIdLst>
  <p:sldSz cx="9144000" cy="5143500" type="screen16x9"/>
  <p:notesSz cx="6669088" cy="9926638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0" autoAdjust="0"/>
    <p:restoredTop sz="92337" autoAdjust="0"/>
  </p:normalViewPr>
  <p:slideViewPr>
    <p:cSldViewPr snapToGrid="0" snapToObjects="1">
      <p:cViewPr varScale="1">
        <p:scale>
          <a:sx n="105" d="100"/>
          <a:sy n="105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2" d="100"/>
          <a:sy n="52" d="100"/>
        </p:scale>
        <p:origin x="3442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t>2-6-2020</a:t>
            </a:fld>
            <a:endParaRPr lang="nl-NL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7188" y="1239838"/>
            <a:ext cx="5954712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77195"/>
            <a:ext cx="533527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1/api/v1/namespaces/kubernetes-dashboard/services/https:kubernetes-dashboard:/proxy/#/login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Transport Layer Security, and its now-deprecated predecessor, Secure Sockets Layer, are cryptographic protocols designed to provide communications security over a computer network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315011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78520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-p, --program</a:t>
            </a:r>
          </a:p>
          <a:p>
            <a:r>
              <a:rPr lang="en-US" dirty="0"/>
              <a:t>Show the PID and name of the program to which each socket belongs.</a:t>
            </a:r>
          </a:p>
          <a:p>
            <a:r>
              <a:rPr lang="en-US" dirty="0"/>
              <a:t>-l, --listening</a:t>
            </a:r>
          </a:p>
          <a:p>
            <a:r>
              <a:rPr lang="en-US" dirty="0"/>
              <a:t>Show only listening sockets. (These are omitted by default.)</a:t>
            </a:r>
          </a:p>
          <a:p>
            <a:r>
              <a:rPr lang="en-US" dirty="0"/>
              <a:t>--numeric , -n</a:t>
            </a:r>
          </a:p>
          <a:p>
            <a:r>
              <a:rPr lang="en-US" dirty="0"/>
              <a:t>Show numerical addresses instead of trying to determine symbolic host, port or user names.</a:t>
            </a:r>
          </a:p>
          <a:p>
            <a:r>
              <a:rPr lang="en-US" dirty="0"/>
              <a:t>-t</a:t>
            </a:r>
          </a:p>
          <a:p>
            <a:r>
              <a:rPr lang="en-US" dirty="0"/>
              <a:t>Listing only TCP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18920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 is a web server which can also be used as a reverse proxy, load balancer, mail proxy and HTTP cache.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53248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548051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20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136510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-p, --program</a:t>
            </a:r>
          </a:p>
          <a:p>
            <a:r>
              <a:rPr lang="en-US" dirty="0"/>
              <a:t>Show the PID and name of the program to which each socket belongs.</a:t>
            </a:r>
          </a:p>
          <a:p>
            <a:r>
              <a:rPr lang="en-US" dirty="0"/>
              <a:t>-l, --listening</a:t>
            </a:r>
          </a:p>
          <a:p>
            <a:r>
              <a:rPr lang="en-US" dirty="0"/>
              <a:t>Show only listening sockets. (These are omitted by default.)</a:t>
            </a:r>
          </a:p>
          <a:p>
            <a:r>
              <a:rPr lang="en-US" dirty="0"/>
              <a:t>--numeric , -n</a:t>
            </a:r>
          </a:p>
          <a:p>
            <a:r>
              <a:rPr lang="en-US" dirty="0"/>
              <a:t>Show numerical addresses instead of trying to determine symbolic host, port or user names.</a:t>
            </a:r>
          </a:p>
          <a:p>
            <a:r>
              <a:rPr lang="en-US" dirty="0"/>
              <a:t>-t</a:t>
            </a:r>
          </a:p>
          <a:p>
            <a:r>
              <a:rPr lang="en-US" dirty="0"/>
              <a:t>Listing only TCP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21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331395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22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695856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23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152593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24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021816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09527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282191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26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865598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27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739424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28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956555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29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937772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-p, --program</a:t>
            </a:r>
          </a:p>
          <a:p>
            <a:r>
              <a:rPr lang="en-US" dirty="0"/>
              <a:t>Show the PID and name of the program to which each socket belongs.</a:t>
            </a:r>
          </a:p>
          <a:p>
            <a:r>
              <a:rPr lang="en-US" dirty="0"/>
              <a:t>-l, --listening</a:t>
            </a:r>
          </a:p>
          <a:p>
            <a:r>
              <a:rPr lang="en-US" dirty="0"/>
              <a:t>Show only listening sockets. (These are omitted by default.)</a:t>
            </a:r>
          </a:p>
          <a:p>
            <a:r>
              <a:rPr lang="en-US" dirty="0"/>
              <a:t>--numeric , -n</a:t>
            </a:r>
          </a:p>
          <a:p>
            <a:r>
              <a:rPr lang="en-US" dirty="0"/>
              <a:t>Show numerical addresses instead of trying to determine symbolic host, port or user names.</a:t>
            </a:r>
          </a:p>
          <a:p>
            <a:r>
              <a:rPr lang="en-US" dirty="0"/>
              <a:t>-t</a:t>
            </a:r>
          </a:p>
          <a:p>
            <a:r>
              <a:rPr lang="en-US" dirty="0"/>
              <a:t>Listing only TCP</a:t>
            </a:r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30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56825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32869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91576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76434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7083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>
                <a:hlinkClick r:id="rId3"/>
              </a:rPr>
              <a:t>http://localhost:8001/api/v1/namespaces/kubernetes-dashboard/services/https:kubernetes-dashboard:/proxy/#/login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31563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47726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12484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66F7A-950C-41C4-B4EF-B83675B20BB8}" type="datetime1">
              <a:rPr lang="en-US" noProof="0" smtClean="0"/>
              <a:t>6/2/2020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dirty="0"/>
              <a:t>Het schrijven van een artikel t.b.v. de AMIS Technology blog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/>
              <a:t>Foto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F99EB-453E-444B-BFB9-0F56C5879395}" type="datetime1">
              <a:rPr lang="en-US" smtClean="0"/>
              <a:t>6/2/2020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Het schrijven van een artikel t.b.v. de AMIS Technology blog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20ED-8DD0-4052-B627-B2D3FE1A8F28}" type="datetime1">
              <a:rPr lang="en-US" smtClean="0"/>
              <a:t>6/2/2020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Het schrijven van een artikel t.b.v. de AMIS Technology blog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02ED-295C-4414-A2E4-1AC3EB0EAF76}" type="datetime1">
              <a:rPr lang="en-US" smtClean="0"/>
              <a:t>6/2/2020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Het schrijven van een artikel t.b.v. de AMIS Technology blog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F06C9-8B20-4C3A-A080-CBBBA253A251}" type="datetime1">
              <a:rPr lang="en-US" smtClean="0"/>
              <a:t>6/2/2020</a:t>
            </a:fld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Het schrijven van een artikel t.b.v. de AMIS Technology blog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E65A-7ABC-402B-A945-7158E9B22445}" type="datetime1">
              <a:rPr lang="en-US" smtClean="0"/>
              <a:t>6/2/2020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Het schrijven van een artikel t.b.v. de AMIS Technology blog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410B5-E95D-44EC-9DBB-0916C294FD7F}" type="datetime1">
              <a:rPr lang="en-US" smtClean="0"/>
              <a:t>6/2/2020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Het schrijven van een artikel t.b.v. de AMIS Technology blog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9074B-3BCF-4400-905F-995A5C0BA986}" type="datetime1">
              <a:rPr lang="en-US" smtClean="0"/>
              <a:t>6/2/2020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Het schrijven van een artikel t.b.v. de AMIS Technology blog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AEC8-A46C-4DEB-8EA2-8F5390893DBB}" type="datetime1">
              <a:rPr lang="en-US" smtClean="0"/>
              <a:t>6/2/2020</a:t>
            </a:fld>
            <a:endParaRPr lang="nl-N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Het schrijven van een artikel t.b.v. de AMIS Technology blog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CC88B-A3F6-431F-8397-19358D7F0EE7}" type="datetime1">
              <a:rPr lang="en-US" smtClean="0"/>
              <a:t>6/2/2020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Het schrijven van een artikel t.b.v. de AMIS Technology blog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B5E4-7DD1-4D79-BB02-80E717F1497D}" type="datetime1">
              <a:rPr lang="en-US" noProof="0" smtClean="0"/>
              <a:t>6/2/2020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dirty="0"/>
              <a:t>Het schrijven van een artikel t.b.v. de AMIS Technology blog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360000"/>
            <a:ext cx="1258824" cy="2865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18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fld id="{E21FED8B-17AC-4199-8B26-66BA4F11ADA5}" type="datetime1">
              <a:rPr lang="en-US" smtClean="0"/>
              <a:t>6/2/2020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Het schrijven van een artikel t.b.v. de AMIS Technology blog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000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244000" y="5004000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</p:sldLayoutIdLst>
  <p:hf sldNum="0"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33E5FD-47B9-4E79-A8E7-C22246701A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0" y="2130054"/>
            <a:ext cx="3024000" cy="2441945"/>
          </a:xfrm>
        </p:spPr>
        <p:txBody>
          <a:bodyPr/>
          <a:lstStyle/>
          <a:p>
            <a:r>
              <a:rPr lang="nl-NL" sz="2000" dirty="0"/>
              <a:t>K3s – Lightweight Kubernetes</a:t>
            </a:r>
            <a:br>
              <a:rPr lang="nl-NL" dirty="0"/>
            </a:br>
            <a:endParaRPr lang="en-NL" sz="1800" dirty="0"/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68F5AE75-7D35-4D0A-A476-B36EE6B1D667}"/>
              </a:ext>
            </a:extLst>
          </p:cNvPr>
          <p:cNvSpPr txBox="1">
            <a:spLocks/>
          </p:cNvSpPr>
          <p:nvPr/>
        </p:nvSpPr>
        <p:spPr>
          <a:xfrm>
            <a:off x="5490000" y="3359889"/>
            <a:ext cx="2880000" cy="112012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defTabSz="6858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r>
              <a:rPr lang="en-US" sz="1800" dirty="0"/>
              <a:t>Code Café Online</a:t>
            </a:r>
          </a:p>
          <a:p>
            <a:r>
              <a:rPr lang="en-US" sz="1800" dirty="0"/>
              <a:t>8 juni 2020</a:t>
            </a:r>
          </a:p>
          <a:p>
            <a:endParaRPr lang="en-US" sz="1800" dirty="0"/>
          </a:p>
          <a:p>
            <a:r>
              <a:rPr lang="nl-NL" dirty="0"/>
              <a:t>Marc Lameriks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CB755C-2115-4482-842A-3AEE4A151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93" y="1098698"/>
            <a:ext cx="5034248" cy="199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432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645DE-7C9D-4FD5-92E9-96D92FA22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Installing K3s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96589C-7886-4CE6-92B6-EC5B9CD5F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K3s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F09C73-0C53-4A9C-BC8B-BA16BC2D5942}"/>
              </a:ext>
            </a:extLst>
          </p:cNvPr>
          <p:cNvSpPr txBox="1"/>
          <p:nvPr/>
        </p:nvSpPr>
        <p:spPr>
          <a:xfrm>
            <a:off x="719999" y="957944"/>
            <a:ext cx="4700005" cy="2308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500" dirty="0"/>
              <a:t>According to the website, installing k3s won’t take long.</a:t>
            </a:r>
            <a:endParaRPr lang="nl-NL" sz="15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80A3241-8319-4294-AB46-92BF86A0FFD8}"/>
              </a:ext>
            </a:extLst>
          </p:cNvPr>
          <p:cNvSpPr txBox="1">
            <a:spLocks/>
          </p:cNvSpPr>
          <p:nvPr/>
        </p:nvSpPr>
        <p:spPr>
          <a:xfrm>
            <a:off x="719999" y="1354722"/>
            <a:ext cx="3242401" cy="1011108"/>
          </a:xfrm>
          <a:prstGeom prst="rect">
            <a:avLst/>
          </a:prstGeom>
          <a:solidFill>
            <a:schemeClr val="tx1"/>
          </a:solidFill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curl -sfL https://get.k3s.io | sh -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# Check for Ready node, 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takes maybe 30 seconds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k3s kubectl get node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813731-AD33-4D30-9555-7A361714DD9E}"/>
              </a:ext>
            </a:extLst>
          </p:cNvPr>
          <p:cNvSpPr txBox="1"/>
          <p:nvPr/>
        </p:nvSpPr>
        <p:spPr>
          <a:xfrm>
            <a:off x="494088" y="3936002"/>
            <a:ext cx="3215880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/>
              <a:t>curl -sfL https://get.k3s.io | sh -</a:t>
            </a:r>
            <a:r>
              <a:rPr lang="nl-NL" sz="1300" b="1" dirty="0"/>
              <a:t>s -  --docker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8F0684-2C10-4C46-A548-23ACF88D62C3}"/>
              </a:ext>
            </a:extLst>
          </p:cNvPr>
          <p:cNvSpPr/>
          <p:nvPr/>
        </p:nvSpPr>
        <p:spPr>
          <a:xfrm>
            <a:off x="414259" y="3007165"/>
            <a:ext cx="8185455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/>
              <a:t>curl -sfL https://get.k3s.io | sh 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E6B5DA-7E03-4D1C-8ECA-25B3287C5B66}"/>
              </a:ext>
            </a:extLst>
          </p:cNvPr>
          <p:cNvSpPr txBox="1"/>
          <p:nvPr/>
        </p:nvSpPr>
        <p:spPr>
          <a:xfrm>
            <a:off x="2210456" y="3367314"/>
            <a:ext cx="2423740" cy="2077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i="1" dirty="0"/>
              <a:t>containerd as container runtime</a:t>
            </a:r>
            <a:endParaRPr lang="nl-NL" sz="1300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3459313-767E-4D0A-8E4F-DF339043D633}"/>
              </a:ext>
            </a:extLst>
          </p:cNvPr>
          <p:cNvSpPr/>
          <p:nvPr/>
        </p:nvSpPr>
        <p:spPr>
          <a:xfrm>
            <a:off x="849086" y="3418114"/>
            <a:ext cx="1008743" cy="156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872DEC-7DBD-4981-86E8-FFA11DEE10EF}"/>
              </a:ext>
            </a:extLst>
          </p:cNvPr>
          <p:cNvSpPr txBox="1"/>
          <p:nvPr/>
        </p:nvSpPr>
        <p:spPr>
          <a:xfrm>
            <a:off x="2210456" y="4341888"/>
            <a:ext cx="4905189" cy="2077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i="1" dirty="0"/>
              <a:t>Docker as container runtime, but you have to install Docker first </a:t>
            </a:r>
            <a:endParaRPr lang="nl-NL" sz="1300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10C7AFC-8B90-47D4-9CAF-E7BA7246BCDF}"/>
              </a:ext>
            </a:extLst>
          </p:cNvPr>
          <p:cNvSpPr/>
          <p:nvPr/>
        </p:nvSpPr>
        <p:spPr>
          <a:xfrm>
            <a:off x="849086" y="4392688"/>
            <a:ext cx="1008743" cy="156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99244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645DE-7C9D-4FD5-92E9-96D92FA2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en-US" dirty="0"/>
              <a:t>v</a:t>
            </a:r>
            <a:r>
              <a:rPr lang="nl-NL" dirty="0"/>
              <a:t>agrant 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96589C-7886-4CE6-92B6-EC5B9CD5F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K3s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AD45D0-CAA6-47A5-A54B-5DFD26917F74}"/>
              </a:ext>
            </a:extLst>
          </p:cNvPr>
          <p:cNvSpPr/>
          <p:nvPr/>
        </p:nvSpPr>
        <p:spPr>
          <a:xfrm>
            <a:off x="5292969" y="1234418"/>
            <a:ext cx="3685461" cy="24622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NL" sz="700" dirty="0">
                <a:latin typeface="Courier New" panose="02070309020205020404" pitchFamily="49" charset="0"/>
                <a:cs typeface="Courier New" panose="02070309020205020404" pitchFamily="49" charset="0"/>
              </a:rPr>
              <a:t>Vagrant.configure("2") do |config|</a:t>
            </a:r>
          </a:p>
          <a:p>
            <a:r>
              <a:rPr lang="nl-NL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config.vm.box = "my_ubuntu_k3s"</a:t>
            </a:r>
          </a:p>
          <a:p>
            <a:r>
              <a:rPr lang="nl-NL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config.vm.define "ubuntu_k3s" do |ubuntu_k3s|</a:t>
            </a:r>
          </a:p>
          <a:p>
            <a:r>
              <a:rPr lang="nl-NL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config.vm.network "forwarded_port",</a:t>
            </a:r>
          </a:p>
          <a:p>
            <a:r>
              <a:rPr lang="nl-NL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guest: 8001,</a:t>
            </a:r>
          </a:p>
          <a:p>
            <a:r>
              <a:rPr lang="nl-NL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host:  8001,</a:t>
            </a:r>
          </a:p>
          <a:p>
            <a:r>
              <a:rPr lang="nl-NL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auto_correct: true</a:t>
            </a:r>
          </a:p>
          <a:p>
            <a:r>
              <a:rPr lang="nl-NL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nl-NL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config.vm.provider "virtualbox" do |vb|</a:t>
            </a:r>
          </a:p>
          <a:p>
            <a:r>
              <a:rPr lang="nl-NL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vb.name = "Ubuntu k3s"</a:t>
            </a:r>
          </a:p>
          <a:p>
            <a:r>
              <a:rPr lang="nl-NL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vb.memory = "8192"</a:t>
            </a:r>
          </a:p>
          <a:p>
            <a:r>
              <a:rPr lang="nl-NL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vb.cpus = "1“</a:t>
            </a:r>
          </a:p>
          <a:p>
            <a:endParaRPr lang="nl-NL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args = []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config.vm.provision "commands shell script", type: "shell",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path: "scripts/commands.sh",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args: args</a:t>
            </a:r>
            <a:r>
              <a:rPr lang="nl-NL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nl-NL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r>
              <a:rPr lang="nl-NL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r>
              <a:rPr lang="nl-NL" sz="7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701241-E39D-4BC2-8930-FAD3BE8F3DD2}"/>
              </a:ext>
            </a:extLst>
          </p:cNvPr>
          <p:cNvSpPr txBox="1"/>
          <p:nvPr/>
        </p:nvSpPr>
        <p:spPr>
          <a:xfrm>
            <a:off x="8169792" y="985890"/>
            <a:ext cx="785921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300" dirty="0"/>
              <a:t>Vagrantfile</a:t>
            </a:r>
            <a:endParaRPr lang="nl-NL" sz="13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02C94B-28EA-4F65-8263-A82565BEF697}"/>
              </a:ext>
            </a:extLst>
          </p:cNvPr>
          <p:cNvSpPr txBox="1">
            <a:spLocks/>
          </p:cNvSpPr>
          <p:nvPr/>
        </p:nvSpPr>
        <p:spPr>
          <a:xfrm>
            <a:off x="264588" y="706290"/>
            <a:ext cx="4780915" cy="4068910"/>
          </a:xfrm>
          <a:prstGeom prst="rect">
            <a:avLst/>
          </a:prstGeom>
          <a:solidFill>
            <a:schemeClr val="tx1"/>
          </a:solidFill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Bringing machine 'ubuntu_k3s' up with 'virtualbox' provider...</a:t>
            </a:r>
          </a:p>
          <a:p>
            <a:pPr marL="0" indent="0">
              <a:buNone/>
            </a:pPr>
            <a:r>
              <a:rPr lang="nl-NL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==&gt; ubuntu_k3s: Importing base box 'my_ubuntu_k3s'...</a:t>
            </a:r>
          </a:p>
          <a:p>
            <a:pPr marL="0" indent="0">
              <a:buNone/>
            </a:pPr>
            <a:r>
              <a:rPr lang="nl-NL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==&gt; ubuntu_k3s: Matching MAC address for NAT networking...</a:t>
            </a:r>
          </a:p>
          <a:p>
            <a:pPr marL="0" indent="0">
              <a:buNone/>
            </a:pPr>
            <a:r>
              <a:rPr lang="nl-NL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==&gt; ubuntu_k3s: Setting the name of the VM: Ubuntu k3s</a:t>
            </a:r>
          </a:p>
          <a:p>
            <a:pPr marL="0" indent="0">
              <a:buNone/>
            </a:pPr>
            <a:r>
              <a:rPr lang="nl-NL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==&gt; ubuntu_k3s: Clearing any previously set network interfaces...</a:t>
            </a:r>
          </a:p>
          <a:p>
            <a:pPr marL="0" indent="0">
              <a:buNone/>
            </a:pPr>
            <a:r>
              <a:rPr lang="nl-NL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==&gt; ubuntu_k3s: Preparing network interfaces based on configuration...</a:t>
            </a:r>
          </a:p>
          <a:p>
            <a:pPr marL="0" indent="0">
              <a:buNone/>
            </a:pPr>
            <a:r>
              <a:rPr lang="nl-NL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ubuntu_k3s: Adapter 1: nat</a:t>
            </a:r>
          </a:p>
          <a:p>
            <a:pPr marL="0" indent="0">
              <a:buNone/>
            </a:pPr>
            <a:r>
              <a:rPr lang="nl-NL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==&gt; ubuntu_k3s: Forwarding ports...</a:t>
            </a:r>
          </a:p>
          <a:p>
            <a:pPr marL="0" indent="0">
              <a:buNone/>
            </a:pPr>
            <a:r>
              <a:rPr lang="nl-NL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ubuntu_k3s: 8001 (guest) =&gt; 8001 (host) (adapter 1)</a:t>
            </a:r>
          </a:p>
          <a:p>
            <a:pPr marL="0" indent="0">
              <a:buNone/>
            </a:pPr>
            <a:r>
              <a:rPr lang="nl-NL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ubuntu_k3s: 22 (guest) =&gt; 2222 (host) (adapter 1)</a:t>
            </a:r>
          </a:p>
          <a:p>
            <a:pPr marL="0" indent="0">
              <a:buNone/>
            </a:pPr>
            <a:r>
              <a:rPr lang="nl-NL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==&gt; ubuntu_k3s: Running 'pre-boot' VM customizations...</a:t>
            </a:r>
          </a:p>
          <a:p>
            <a:pPr marL="0" indent="0">
              <a:buNone/>
            </a:pPr>
            <a:r>
              <a:rPr lang="nl-NL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==&gt; ubuntu_k3s: Booting VM...</a:t>
            </a:r>
          </a:p>
          <a:p>
            <a:pPr marL="0" indent="0">
              <a:buNone/>
            </a:pPr>
            <a:r>
              <a:rPr lang="nl-NL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==&gt; ubuntu_k3s: Waiting for machine to boot. This may take a few minutes...</a:t>
            </a:r>
          </a:p>
          <a:p>
            <a:pPr marL="0" indent="0">
              <a:buNone/>
            </a:pPr>
            <a:r>
              <a:rPr lang="nl-NL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ubuntu_k3s: SSH address: 127.0.0.1:2222</a:t>
            </a:r>
          </a:p>
          <a:p>
            <a:pPr marL="0" indent="0">
              <a:buNone/>
            </a:pPr>
            <a:r>
              <a:rPr lang="nl-NL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ubuntu_k3s: SSH username: vagrant</a:t>
            </a:r>
          </a:p>
          <a:p>
            <a:pPr marL="0" indent="0">
              <a:buNone/>
            </a:pPr>
            <a:r>
              <a:rPr lang="nl-NL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ubuntu_k3s: SSH auth method: private key</a:t>
            </a:r>
          </a:p>
          <a:p>
            <a:pPr marL="0" indent="0">
              <a:buNone/>
            </a:pPr>
            <a:r>
              <a:rPr lang="nl-NL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ubuntu_k3s: Warning: Connection aborted. Retrying...</a:t>
            </a:r>
          </a:p>
          <a:p>
            <a:pPr marL="0" indent="0">
              <a:buNone/>
            </a:pPr>
            <a:r>
              <a:rPr lang="nl-NL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==&gt; ubuntu_k3s: Machine booted and ready!</a:t>
            </a:r>
          </a:p>
          <a:p>
            <a:pPr marL="0" indent="0">
              <a:buNone/>
            </a:pPr>
            <a:r>
              <a:rPr lang="nl-NL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[ubuntu_k3s] GuestAdditions 6.0.20 running --- OK.</a:t>
            </a:r>
          </a:p>
          <a:p>
            <a:pPr marL="0" indent="0">
              <a:buNone/>
            </a:pPr>
            <a:r>
              <a:rPr lang="nl-NL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==&gt; ubuntu_k3s: Checking for guest additions in VM...</a:t>
            </a:r>
          </a:p>
          <a:p>
            <a:pPr marL="0" indent="0">
              <a:buNone/>
            </a:pPr>
            <a:r>
              <a:rPr lang="nl-NL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==&gt; ubuntu_k3s: Mounting shared folders...</a:t>
            </a:r>
          </a:p>
          <a:p>
            <a:pPr marL="0" indent="0">
              <a:buNone/>
            </a:pPr>
            <a:r>
              <a:rPr lang="nl-NL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ubuntu_k3s: /vagrant =&gt; C:/My/AMIS/env</a:t>
            </a:r>
          </a:p>
          <a:p>
            <a:pPr marL="0" indent="0">
              <a:buNone/>
            </a:pPr>
            <a:r>
              <a:rPr lang="nl-NL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1E59AD-A9A5-40A3-B886-969B96499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892" y="4368346"/>
            <a:ext cx="1447800" cy="552450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2AC1C3A-B376-48E3-A59F-D07AA5CFD079}"/>
              </a:ext>
            </a:extLst>
          </p:cNvPr>
          <p:cNvCxnSpPr>
            <a:endCxn id="8" idx="1"/>
          </p:cNvCxnSpPr>
          <p:nvPr/>
        </p:nvCxnSpPr>
        <p:spPr>
          <a:xfrm>
            <a:off x="2706914" y="4506686"/>
            <a:ext cx="4738978" cy="137885"/>
          </a:xfrm>
          <a:prstGeom prst="bentConnector3">
            <a:avLst>
              <a:gd name="adj1" fmla="val 77"/>
            </a:avLst>
          </a:prstGeom>
          <a:ln w="1270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ECC03B16-11E9-4C36-A981-19E9125A2DE4}"/>
              </a:ext>
            </a:extLst>
          </p:cNvPr>
          <p:cNvSpPr/>
          <p:nvPr/>
        </p:nvSpPr>
        <p:spPr>
          <a:xfrm>
            <a:off x="7780413" y="849930"/>
            <a:ext cx="298430" cy="2840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5332DD-58E7-4194-9EE0-7222F6AA581E}"/>
              </a:ext>
            </a:extLst>
          </p:cNvPr>
          <p:cNvSpPr txBox="1"/>
          <p:nvPr/>
        </p:nvSpPr>
        <p:spPr>
          <a:xfrm>
            <a:off x="7883141" y="891653"/>
            <a:ext cx="92974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b="1" dirty="0">
                <a:solidFill>
                  <a:srgbClr val="FF0000"/>
                </a:solidFill>
              </a:rPr>
              <a:t>1</a:t>
            </a:r>
            <a:endParaRPr lang="nl-NL" sz="1300" b="1" dirty="0">
              <a:solidFill>
                <a:srgbClr val="FF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373283-D2F6-4D2E-BBBE-50CA4F965592}"/>
              </a:ext>
            </a:extLst>
          </p:cNvPr>
          <p:cNvSpPr/>
          <p:nvPr/>
        </p:nvSpPr>
        <p:spPr>
          <a:xfrm>
            <a:off x="5500914" y="462400"/>
            <a:ext cx="298430" cy="2840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739407-8E78-4D7F-884B-43BE1361F23B}"/>
              </a:ext>
            </a:extLst>
          </p:cNvPr>
          <p:cNvSpPr txBox="1"/>
          <p:nvPr/>
        </p:nvSpPr>
        <p:spPr>
          <a:xfrm>
            <a:off x="5603642" y="504123"/>
            <a:ext cx="92974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b="1" dirty="0">
                <a:solidFill>
                  <a:srgbClr val="FF0000"/>
                </a:solidFill>
              </a:rPr>
              <a:t>2</a:t>
            </a:r>
            <a:endParaRPr lang="nl-NL" sz="1300" b="1" dirty="0">
              <a:solidFill>
                <a:srgbClr val="FF000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FC8D272-FAFF-499B-9ED5-94FA27F57811}"/>
              </a:ext>
            </a:extLst>
          </p:cNvPr>
          <p:cNvSpPr/>
          <p:nvPr/>
        </p:nvSpPr>
        <p:spPr>
          <a:xfrm>
            <a:off x="7194784" y="4259952"/>
            <a:ext cx="298430" cy="2840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0E0607-6259-4534-8EFC-7B3ECDBB7837}"/>
              </a:ext>
            </a:extLst>
          </p:cNvPr>
          <p:cNvSpPr txBox="1"/>
          <p:nvPr/>
        </p:nvSpPr>
        <p:spPr>
          <a:xfrm>
            <a:off x="7297512" y="4301675"/>
            <a:ext cx="92974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b="1" dirty="0">
                <a:solidFill>
                  <a:srgbClr val="FF0000"/>
                </a:solidFill>
              </a:rPr>
              <a:t>3</a:t>
            </a:r>
            <a:endParaRPr lang="nl-NL" sz="13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598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CB244-7D88-4E58-9774-FB6EE637F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nl-NL" dirty="0"/>
              <a:t>agrant ssh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8ECA83-5CF2-4A7F-AE3C-A4185FE9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K3s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F3A4EC6-C663-4B21-A7EF-17AB0B7C3413}"/>
              </a:ext>
            </a:extLst>
          </p:cNvPr>
          <p:cNvSpPr txBox="1">
            <a:spLocks/>
          </p:cNvSpPr>
          <p:nvPr/>
        </p:nvSpPr>
        <p:spPr>
          <a:xfrm>
            <a:off x="719999" y="956714"/>
            <a:ext cx="7842754" cy="584871"/>
          </a:xfrm>
          <a:prstGeom prst="rect">
            <a:avLst/>
          </a:prstGeom>
          <a:solidFill>
            <a:schemeClr val="tx1"/>
          </a:solidFill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vagrant@ubuntu-bionic:~$ kubectl get nodes</a:t>
            </a:r>
          </a:p>
          <a:p>
            <a:pPr marL="0" indent="0">
              <a:buNone/>
            </a:pPr>
            <a:r>
              <a:rPr lang="en-US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NAME            STATUS   ROLES    AGE   VERSION</a:t>
            </a:r>
          </a:p>
          <a:p>
            <a:pPr marL="0" indent="0">
              <a:buNone/>
            </a:pPr>
            <a:r>
              <a:rPr lang="en-US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ubuntu-bionic   Ready    master   25d   v1.16.3-k3s.2</a:t>
            </a:r>
            <a:endParaRPr lang="nl-NL" sz="900" b="1" dirty="0">
              <a:solidFill>
                <a:schemeClr val="bg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D727F79-7689-4411-B411-F64E82AC6418}"/>
              </a:ext>
            </a:extLst>
          </p:cNvPr>
          <p:cNvSpPr txBox="1">
            <a:spLocks/>
          </p:cNvSpPr>
          <p:nvPr/>
        </p:nvSpPr>
        <p:spPr>
          <a:xfrm>
            <a:off x="719999" y="1719998"/>
            <a:ext cx="7842754" cy="1750033"/>
          </a:xfrm>
          <a:prstGeom prst="rect">
            <a:avLst/>
          </a:prstGeom>
          <a:solidFill>
            <a:schemeClr val="tx1"/>
          </a:solidFill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vagrant@ubuntu-bionic:~$ kubectl get pods --all-namespaces</a:t>
            </a:r>
          </a:p>
          <a:p>
            <a:pPr marL="0" indent="0">
              <a:buNone/>
            </a:pPr>
            <a:r>
              <a:rPr lang="en-US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NAMESPACE              NAME                                         READY   STATUS      RESTARTS   AGE</a:t>
            </a:r>
          </a:p>
          <a:p>
            <a:pPr marL="0" indent="0">
              <a:buNone/>
            </a:pPr>
            <a:r>
              <a:rPr lang="en-US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kube-system            helm-install-traefik-4d2lq                   0/1     Completed   0          25d</a:t>
            </a:r>
          </a:p>
          <a:p>
            <a:pPr marL="0" indent="0">
              <a:buNone/>
            </a:pPr>
            <a:r>
              <a:rPr lang="en-US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kube-system            metrics-server-6d684c7b5-rnc8k               1/1     Running     1          25d</a:t>
            </a:r>
          </a:p>
          <a:p>
            <a:pPr marL="0" indent="0">
              <a:buNone/>
            </a:pPr>
            <a:r>
              <a:rPr lang="en-US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kubernetes-dashboard   dashboard-metrics-scraper-566cddb686-fgts5   1/1     Running     1          25d</a:t>
            </a:r>
          </a:p>
          <a:p>
            <a:pPr marL="0" indent="0">
              <a:buNone/>
            </a:pPr>
            <a:r>
              <a:rPr lang="en-US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kube-system            local-path-provisioner-58fb86bdfd-ldmtd      1/1     Running     1          25d</a:t>
            </a:r>
          </a:p>
          <a:p>
            <a:pPr marL="0" indent="0">
              <a:buNone/>
            </a:pPr>
            <a:r>
              <a:rPr lang="en-US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kubernetes-dashboard   kubernetes-dashboard-7b5bf5d559-chnj2        1/1     Running     1          25d</a:t>
            </a:r>
          </a:p>
          <a:p>
            <a:pPr marL="0" indent="0">
              <a:buNone/>
            </a:pPr>
            <a:r>
              <a:rPr lang="en-US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kube-system            svclb-traefik-mzgnz                          3/3     Running     3          25d</a:t>
            </a:r>
          </a:p>
          <a:p>
            <a:pPr marL="0" indent="0">
              <a:buNone/>
            </a:pPr>
            <a:r>
              <a:rPr lang="en-US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kube-system            traefik-65bccdc4bd-cb88r                     1/1     Running     1          25d</a:t>
            </a:r>
          </a:p>
          <a:p>
            <a:pPr marL="0" indent="0">
              <a:buNone/>
            </a:pPr>
            <a:r>
              <a:rPr lang="en-US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kube-system            coredns-d798c9dd-lskdl                       1/1     Running     1          25d</a:t>
            </a:r>
          </a:p>
        </p:txBody>
      </p:sp>
    </p:spTree>
    <p:extLst>
      <p:ext uri="{BB962C8B-B14F-4D97-AF65-F5344CB8AC3E}">
        <p14:creationId xmlns:p14="http://schemas.microsoft.com/office/powerpoint/2010/main" val="133143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CB244-7D88-4E58-9774-FB6EE637F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Dashboard</a:t>
            </a: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8ECA83-5CF2-4A7F-AE3C-A4185FE9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K3s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7392DE-4084-46FC-99E8-2F349B49B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84" y="791999"/>
            <a:ext cx="8678459" cy="341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409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CB244-7D88-4E58-9774-FB6EE637F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nl-NL" dirty="0"/>
              <a:t>agrant ssh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8ECA83-5CF2-4A7F-AE3C-A4185FE9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K3s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D727F79-7689-4411-B411-F64E82AC6418}"/>
              </a:ext>
            </a:extLst>
          </p:cNvPr>
          <p:cNvSpPr txBox="1">
            <a:spLocks/>
          </p:cNvSpPr>
          <p:nvPr/>
        </p:nvSpPr>
        <p:spPr>
          <a:xfrm>
            <a:off x="719999" y="870916"/>
            <a:ext cx="7842754" cy="3984583"/>
          </a:xfrm>
          <a:prstGeom prst="rect">
            <a:avLst/>
          </a:prstGeom>
          <a:solidFill>
            <a:schemeClr val="tx1"/>
          </a:solidFill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vagrant@ubuntu-bionic:~$ kubectl -n kubernetes-dashboard describe secret $(kubectl -n kubernetes-dashboard get secret | grep admin-user | awk '{print $1}')</a:t>
            </a:r>
          </a:p>
          <a:p>
            <a:pPr marL="0" indent="0">
              <a:buNone/>
            </a:pPr>
            <a:r>
              <a:rPr lang="en-US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Name:         admin-user-token-xl9zz</a:t>
            </a:r>
          </a:p>
          <a:p>
            <a:pPr marL="0" indent="0">
              <a:buNone/>
            </a:pPr>
            <a:r>
              <a:rPr lang="en-US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Namespace:    kubernetes-dashboard</a:t>
            </a:r>
          </a:p>
          <a:p>
            <a:pPr marL="0" indent="0">
              <a:buNone/>
            </a:pPr>
            <a:r>
              <a:rPr lang="en-US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Labels:       &lt;none&gt;</a:t>
            </a:r>
          </a:p>
          <a:p>
            <a:pPr marL="0" indent="0">
              <a:buNone/>
            </a:pPr>
            <a:r>
              <a:rPr lang="en-US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Annotations:  kubernetes.io/service-account.name: admin-user</a:t>
            </a:r>
          </a:p>
          <a:p>
            <a:pPr marL="0" indent="0">
              <a:buNone/>
            </a:pPr>
            <a:r>
              <a:rPr lang="en-US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      kubernetes.io/service-account.uid: d053ea00-f5c6-4091-9383-19a83dcfc48d</a:t>
            </a:r>
          </a:p>
          <a:p>
            <a:pPr marL="0" indent="0">
              <a:buNone/>
            </a:pPr>
            <a:endParaRPr lang="en-US" sz="900" b="1" dirty="0">
              <a:solidFill>
                <a:schemeClr val="bg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Type:  kubernetes.io/service-account-token</a:t>
            </a:r>
          </a:p>
          <a:p>
            <a:pPr marL="0" indent="0">
              <a:buNone/>
            </a:pPr>
            <a:endParaRPr lang="en-US" sz="900" b="1" dirty="0">
              <a:solidFill>
                <a:schemeClr val="bg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Data</a:t>
            </a:r>
          </a:p>
          <a:p>
            <a:pPr marL="0" indent="0">
              <a:buNone/>
            </a:pPr>
            <a:r>
              <a:rPr lang="en-US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====</a:t>
            </a:r>
          </a:p>
          <a:p>
            <a:pPr marL="0" indent="0">
              <a:buNone/>
            </a:pPr>
            <a:r>
              <a:rPr lang="en-US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namespace:  20 bytes</a:t>
            </a:r>
          </a:p>
          <a:p>
            <a:pPr marL="0" indent="0">
              <a:buNone/>
            </a:pPr>
            <a:r>
              <a:rPr lang="en-US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token:      eyJhbGciOiJSUzI1NiIsImtpZCI6IkVyWGhzYmU5N2NNblVkUG5aMnZBNTlKYWtyaFZ6OHVCaG51ckZoNGhqMG8ifQ.eyJpc3MiOiJrdWJlcm5ldGVzL3NlcnZpY2VhY2NvdW50Iiwia3ViZXJuZXRlcy5pby9zZXJ2aWNlYWNjb3VudC9uYW1lc3BhY2UiOiJrdWJlcm5ldGVzLWRhc2hib2FyZCIsImt1YmVybmV0ZXMuaW8vc2VydmljZWFjY291bnQvc2VjcmV0Lm5hbWUiOiJhZG1pbi11c2VyLXRva2VuLXhsOXp6Iiwia3ViZXJuZXRlcy5pby9zZXJ2aWNlYWNjb3VudC9zZXJ2aWNlLWFjY291bnQubmFtZSI6ImFkbWluLXVzZXIiLCJrdWJlcm5ldGVzLmlvL3NlcnZpY2VhY2NvdW50L3NlcnZpY2UtYWNjb3VudC51aWQiOiJkMDUzZWEwMC1mNWM2LTQwOTEtOTM4My0xOWE4M2RjZmM0OGQiLCJzdWIiOiJzeXN0ZW06c2VydmljZWFjY291bnQ6a3ViZXJuZXRlcy1kYXNoYm9hcmQ6YWRtaW4tdXNlciJ9.a2npBwkMqXBNFkB_Fdq0NM4EH3e1KFuilp9x7CYf30TwG8Ne5b-0mwMOp5jC-JtR5Q_RSu9bO_2OxrafE-QQ6IEPAck0veOKoj8-tXN97VnSTn-zUriXpHcyHyOjDhS7ac7Qcrtp9Qgk_bdQUFzV79_BGvPFAcIAOMvbaRZE0KFaTYbhNN6zOwJymZS7MTOncp57aLvAdLvEqTX258RtYgHjT-ro0ajf8o8sTdeeAhuMAIhRCJHmLYzXx_cXCke_nJx0eEYmmqajIviUR77Lcr0psfaksm45WjAK_Mt1Y-tkzEIA407O6uk_hf_W-fxqhB-w5kypEVUOeON_V9b_iQ</a:t>
            </a:r>
          </a:p>
          <a:p>
            <a:pPr marL="0" indent="0">
              <a:buNone/>
            </a:pPr>
            <a:r>
              <a:rPr lang="en-US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ca.crt:     526 bytes</a:t>
            </a:r>
          </a:p>
        </p:txBody>
      </p:sp>
    </p:spTree>
    <p:extLst>
      <p:ext uri="{BB962C8B-B14F-4D97-AF65-F5344CB8AC3E}">
        <p14:creationId xmlns:p14="http://schemas.microsoft.com/office/powerpoint/2010/main" val="857547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CB244-7D88-4E58-9774-FB6EE637F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Dashboard</a:t>
            </a: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8ECA83-5CF2-4A7F-AE3C-A4185FE9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K3s</a:t>
            </a:r>
          </a:p>
          <a:p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579063-ABDB-44C4-9442-6DC9B8CD0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80" y="1085429"/>
            <a:ext cx="8447033" cy="305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6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CB244-7D88-4E58-9774-FB6EE637F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Dashboard, Overview</a:t>
            </a: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8ECA83-5CF2-4A7F-AE3C-A4185FE9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K3s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4A88E2-D0B0-4C3C-8DB7-6CE0F0D3F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99" y="792000"/>
            <a:ext cx="7488001" cy="400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0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CB244-7D88-4E58-9774-FB6EE637F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netstat</a:t>
            </a: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8ECA83-5CF2-4A7F-AE3C-A4185FE9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K3s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F3A4EC6-C663-4B21-A7EF-17AB0B7C3413}"/>
              </a:ext>
            </a:extLst>
          </p:cNvPr>
          <p:cNvSpPr txBox="1">
            <a:spLocks/>
          </p:cNvSpPr>
          <p:nvPr/>
        </p:nvSpPr>
        <p:spPr>
          <a:xfrm>
            <a:off x="719999" y="956714"/>
            <a:ext cx="7842754" cy="3041972"/>
          </a:xfrm>
          <a:prstGeom prst="rect">
            <a:avLst/>
          </a:prstGeom>
          <a:solidFill>
            <a:schemeClr val="tx1"/>
          </a:solidFill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vagrant@ubuntu-bionic:~$ sudo netstat -plnt</a:t>
            </a:r>
          </a:p>
          <a:p>
            <a:pPr marL="0" indent="0">
              <a:buNone/>
            </a:pPr>
            <a:r>
              <a:rPr lang="en-US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Active Internet connections (only servers)</a:t>
            </a:r>
          </a:p>
          <a:p>
            <a:pPr marL="0" indent="0">
              <a:buNone/>
            </a:pPr>
            <a:r>
              <a:rPr lang="en-US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Proto Recv-Q Send-Q Local Address           Foreign Address         State       PID/Program name</a:t>
            </a:r>
          </a:p>
          <a:p>
            <a:pPr marL="0" indent="0">
              <a:buNone/>
            </a:pPr>
            <a:r>
              <a:rPr lang="en-US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tcp        0      0 127.0.0.1:10010         0.0.0.0:*               LISTEN      17686/containerd</a:t>
            </a:r>
          </a:p>
          <a:p>
            <a:pPr marL="0" indent="0">
              <a:buNone/>
            </a:pPr>
            <a:r>
              <a:rPr lang="en-US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tcp        0      0 0.0.0.0:31810           0.0.0.0:*               LISTEN      17658/k3s</a:t>
            </a:r>
          </a:p>
          <a:p>
            <a:pPr marL="0" indent="0">
              <a:buNone/>
            </a:pPr>
            <a:r>
              <a:rPr lang="en-US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tcp        0      0 127.0.0.1:10248         0.0.0.0:*               LISTEN      17658/k3s</a:t>
            </a:r>
          </a:p>
          <a:p>
            <a:pPr marL="0" indent="0">
              <a:buNone/>
            </a:pPr>
            <a:r>
              <a:rPr lang="en-US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tcp        0      0 127.0.0.1:10249         0.0.0.0:*               LISTEN      17658/k3s</a:t>
            </a:r>
          </a:p>
          <a:p>
            <a:pPr marL="0" indent="0">
              <a:buNone/>
            </a:pPr>
            <a:r>
              <a:rPr lang="en-US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tcp        0      0 0.0.0.0:31179           0.0.0.0:*               LISTEN      17658/k3s</a:t>
            </a:r>
          </a:p>
          <a:p>
            <a:pPr marL="0" indent="0">
              <a:buNone/>
            </a:pPr>
            <a:r>
              <a:rPr lang="en-US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tcp        0      0 127.0.0.1:6444          0.0.0.0:*               LISTEN      17658/k3s</a:t>
            </a:r>
          </a:p>
          <a:p>
            <a:pPr marL="0" indent="0">
              <a:buNone/>
            </a:pPr>
            <a:r>
              <a:rPr lang="en-US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tcp        0      0 127.0.0.1:10256         0.0.0.0:*               LISTEN      17658/k3s</a:t>
            </a:r>
          </a:p>
          <a:p>
            <a:pPr marL="0" indent="0">
              <a:buNone/>
            </a:pPr>
            <a:r>
              <a:rPr lang="en-US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tcp        0      0 127.0.0.53:53           0.0.0.0:*               LISTEN      674/systemd-resolve</a:t>
            </a:r>
          </a:p>
          <a:p>
            <a:pPr marL="0" indent="0">
              <a:buNone/>
            </a:pPr>
            <a:r>
              <a:rPr lang="en-US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tcp        0      0 0.0.0.0:22              0.0.0.0:*               LISTEN      1015/sshd</a:t>
            </a:r>
          </a:p>
          <a:p>
            <a:pPr marL="0" indent="0">
              <a:buNone/>
            </a:pPr>
            <a:r>
              <a:rPr lang="en-US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tcp6       0      0 :::8001                 :::*                    LISTEN      20764/kubectl</a:t>
            </a:r>
          </a:p>
          <a:p>
            <a:pPr marL="0" indent="0">
              <a:buNone/>
            </a:pPr>
            <a:r>
              <a:rPr lang="en-US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tcp6       0      0 :::10250                :::*                    LISTEN      17658/k3s</a:t>
            </a:r>
          </a:p>
          <a:p>
            <a:pPr marL="0" indent="0">
              <a:buNone/>
            </a:pPr>
            <a:r>
              <a:rPr lang="en-US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tcp6       0      0 :::10251                :::*                    LISTEN      17658/k3s</a:t>
            </a:r>
          </a:p>
          <a:p>
            <a:pPr marL="0" indent="0">
              <a:buNone/>
            </a:pPr>
            <a:r>
              <a:rPr lang="en-US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tcp6       0      0 :::6443                 :::*                    LISTEN      17658/k3s</a:t>
            </a:r>
          </a:p>
          <a:p>
            <a:pPr marL="0" indent="0">
              <a:buNone/>
            </a:pPr>
            <a:r>
              <a:rPr lang="en-US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tcp6       0      0 :::10252                :::*                    LISTEN      17658/k3s</a:t>
            </a:r>
          </a:p>
          <a:p>
            <a:pPr marL="0" indent="0">
              <a:buNone/>
            </a:pPr>
            <a:r>
              <a:rPr lang="en-US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tcp6       0      0 :::22                   :::*                    LISTEN      1015/sshd</a:t>
            </a:r>
          </a:p>
        </p:txBody>
      </p:sp>
    </p:spTree>
    <p:extLst>
      <p:ext uri="{BB962C8B-B14F-4D97-AF65-F5344CB8AC3E}">
        <p14:creationId xmlns:p14="http://schemas.microsoft.com/office/powerpoint/2010/main" val="1884012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CB244-7D88-4E58-9774-FB6EE637F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deployment</a:t>
            </a: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8ECA83-5CF2-4A7F-AE3C-A4185FE9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K3s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F3A4EC6-C663-4B21-A7EF-17AB0B7C3413}"/>
              </a:ext>
            </a:extLst>
          </p:cNvPr>
          <p:cNvSpPr txBox="1">
            <a:spLocks/>
          </p:cNvSpPr>
          <p:nvPr/>
        </p:nvSpPr>
        <p:spPr>
          <a:xfrm>
            <a:off x="719999" y="956714"/>
            <a:ext cx="7842754" cy="422143"/>
          </a:xfrm>
          <a:prstGeom prst="rect">
            <a:avLst/>
          </a:prstGeom>
          <a:solidFill>
            <a:schemeClr val="tx1"/>
          </a:solidFill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vagrant@ubuntu-bionic:~$ kubectl create deployment my-nginx --image=nginx</a:t>
            </a:r>
          </a:p>
          <a:p>
            <a:pPr marL="0" indent="0">
              <a:buNone/>
            </a:pPr>
            <a:r>
              <a:rPr lang="en-US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deployment.apps/my-nginx created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7BA2FB-3988-40FE-8F2B-62F090254843}"/>
              </a:ext>
            </a:extLst>
          </p:cNvPr>
          <p:cNvSpPr txBox="1"/>
          <p:nvPr/>
        </p:nvSpPr>
        <p:spPr>
          <a:xfrm>
            <a:off x="719999" y="1814286"/>
            <a:ext cx="6758260" cy="4001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Usage: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kubectl create deployment NAME --image=image [--dry-run] [options]</a:t>
            </a:r>
            <a:endParaRPr lang="nl-NL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734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CB244-7D88-4E58-9774-FB6EE637F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deployment</a:t>
            </a: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8ECA83-5CF2-4A7F-AE3C-A4185FE9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Vagrant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3FF078-FBD0-4DBD-81EF-B98911979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97" y="1081314"/>
            <a:ext cx="8610806" cy="317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938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23086-7D10-410F-AFE2-BE77EE6D7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nl-NL" dirty="0"/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6970F1FE-3284-44C7-9332-F4AD21F65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8000" y="5004000"/>
            <a:ext cx="3240000" cy="108000"/>
          </a:xfrm>
        </p:spPr>
        <p:txBody>
          <a:bodyPr/>
          <a:lstStyle/>
          <a:p>
            <a:r>
              <a:rPr lang="nl-NL" dirty="0"/>
              <a:t>K3s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AA6439-72B6-4F29-93DE-0A77D0BA3136}"/>
              </a:ext>
            </a:extLst>
          </p:cNvPr>
          <p:cNvSpPr txBox="1"/>
          <p:nvPr/>
        </p:nvSpPr>
        <p:spPr>
          <a:xfrm>
            <a:off x="832919" y="955923"/>
            <a:ext cx="6042802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What is K3s?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K3s use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K3s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/>
              <a:t>Installing K3s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Kubernetes 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Example Nginx</a:t>
            </a:r>
          </a:p>
        </p:txBody>
      </p:sp>
    </p:spTree>
    <p:extLst>
      <p:ext uri="{BB962C8B-B14F-4D97-AF65-F5344CB8AC3E}">
        <p14:creationId xmlns:p14="http://schemas.microsoft.com/office/powerpoint/2010/main" val="3777673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CB244-7D88-4E58-9774-FB6EE637F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service</a:t>
            </a: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8ECA83-5CF2-4A7F-AE3C-A4185FE9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K3s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F3A4EC6-C663-4B21-A7EF-17AB0B7C3413}"/>
              </a:ext>
            </a:extLst>
          </p:cNvPr>
          <p:cNvSpPr txBox="1">
            <a:spLocks/>
          </p:cNvSpPr>
          <p:nvPr/>
        </p:nvSpPr>
        <p:spPr>
          <a:xfrm>
            <a:off x="719999" y="956714"/>
            <a:ext cx="7842754" cy="422143"/>
          </a:xfrm>
          <a:prstGeom prst="rect">
            <a:avLst/>
          </a:prstGeom>
          <a:solidFill>
            <a:schemeClr val="tx1"/>
          </a:solidFill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vagrant@ubuntu-bionic:~$ kubectl create service nodeport my-nginx --tcp=80:80</a:t>
            </a:r>
          </a:p>
          <a:p>
            <a:pPr marL="0" indent="0">
              <a:buNone/>
            </a:pPr>
            <a:r>
              <a:rPr lang="en-US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service/my-nginx created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398604-FC78-49FF-B7C2-584CEBB3F5D3}"/>
              </a:ext>
            </a:extLst>
          </p:cNvPr>
          <p:cNvSpPr txBox="1"/>
          <p:nvPr/>
        </p:nvSpPr>
        <p:spPr>
          <a:xfrm>
            <a:off x="529771" y="1894114"/>
            <a:ext cx="8348439" cy="4001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Usage: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kubectl create service nodeport NAME [--tcp=port:targetPort] [--dry-run] [options]</a:t>
            </a:r>
            <a:endParaRPr lang="nl-NL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665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CB244-7D88-4E58-9774-FB6EE637F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netstat</a:t>
            </a: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8ECA83-5CF2-4A7F-AE3C-A4185FE9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K3s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F3A4EC6-C663-4B21-A7EF-17AB0B7C3413}"/>
              </a:ext>
            </a:extLst>
          </p:cNvPr>
          <p:cNvSpPr txBox="1">
            <a:spLocks/>
          </p:cNvSpPr>
          <p:nvPr/>
        </p:nvSpPr>
        <p:spPr>
          <a:xfrm>
            <a:off x="719999" y="956713"/>
            <a:ext cx="7842754" cy="3201629"/>
          </a:xfrm>
          <a:prstGeom prst="rect">
            <a:avLst/>
          </a:prstGeom>
          <a:solidFill>
            <a:schemeClr val="tx1"/>
          </a:solidFill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vagrant@ubuntu-bionic:~$ sudo netstat -plnt</a:t>
            </a:r>
          </a:p>
          <a:p>
            <a:pPr marL="0" indent="0">
              <a:buNone/>
            </a:pPr>
            <a:r>
              <a:rPr lang="en-US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Active Internet connections (only servers)</a:t>
            </a:r>
          </a:p>
          <a:p>
            <a:pPr marL="0" indent="0">
              <a:buNone/>
            </a:pPr>
            <a:r>
              <a:rPr lang="en-US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Proto Recv-Q Send-Q Local Address           Foreign Address         State       PID/Program name</a:t>
            </a:r>
          </a:p>
          <a:p>
            <a:pPr marL="0" indent="0">
              <a:buNone/>
            </a:pPr>
            <a:r>
              <a:rPr lang="en-US" sz="900" b="1" dirty="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tcp        0      0 0.0.0.0:32488           0.0.0.0:*               LISTEN      17658/k3s</a:t>
            </a:r>
          </a:p>
          <a:p>
            <a:pPr marL="0" indent="0">
              <a:buNone/>
            </a:pPr>
            <a:r>
              <a:rPr lang="en-US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tcp        0      0 127.0.0.1:10010         0.0.0.0:*               LISTEN      17686/containerd</a:t>
            </a:r>
          </a:p>
          <a:p>
            <a:pPr marL="0" indent="0">
              <a:buNone/>
            </a:pPr>
            <a:r>
              <a:rPr lang="en-US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tcp        0      0 0.0.0.0:31810           0.0.0.0:*               LISTEN      17658/k3s</a:t>
            </a:r>
          </a:p>
          <a:p>
            <a:pPr marL="0" indent="0">
              <a:buNone/>
            </a:pPr>
            <a:r>
              <a:rPr lang="en-US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tcp        0      0 127.0.0.1:10248         0.0.0.0:*               LISTEN      17658/k3s</a:t>
            </a:r>
          </a:p>
          <a:p>
            <a:pPr marL="0" indent="0">
              <a:buNone/>
            </a:pPr>
            <a:r>
              <a:rPr lang="en-US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tcp        0      0 127.0.0.1:10249         0.0.0.0:*               LISTEN      17658/k3s</a:t>
            </a:r>
          </a:p>
          <a:p>
            <a:pPr marL="0" indent="0">
              <a:buNone/>
            </a:pPr>
            <a:r>
              <a:rPr lang="en-US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tcp        0      0 0.0.0.0:31179           0.0.0.0:*               LISTEN      17658/k3s</a:t>
            </a:r>
          </a:p>
          <a:p>
            <a:pPr marL="0" indent="0">
              <a:buNone/>
            </a:pPr>
            <a:r>
              <a:rPr lang="en-US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tcp        0      0 127.0.0.1:6444          0.0.0.0:*               LISTEN      17658/k3s</a:t>
            </a:r>
          </a:p>
          <a:p>
            <a:pPr marL="0" indent="0">
              <a:buNone/>
            </a:pPr>
            <a:r>
              <a:rPr lang="en-US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tcp        0      0 127.0.0.1:10256         0.0.0.0:*               LISTEN      17658/k3s</a:t>
            </a:r>
          </a:p>
          <a:p>
            <a:pPr marL="0" indent="0">
              <a:buNone/>
            </a:pPr>
            <a:r>
              <a:rPr lang="en-US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tcp        0      0 127.0.0.53:53           0.0.0.0:*               LISTEN      674/systemd-resolve</a:t>
            </a:r>
          </a:p>
          <a:p>
            <a:pPr marL="0" indent="0">
              <a:buNone/>
            </a:pPr>
            <a:r>
              <a:rPr lang="en-US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tcp        0      0 0.0.0.0:22              0.0.0.0:*               LISTEN      1015/sshd</a:t>
            </a:r>
          </a:p>
          <a:p>
            <a:pPr marL="0" indent="0">
              <a:buNone/>
            </a:pPr>
            <a:r>
              <a:rPr lang="en-US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tcp6       0      0 :::8001                 :::*                    LISTEN      20764/kubectl</a:t>
            </a:r>
          </a:p>
          <a:p>
            <a:pPr marL="0" indent="0">
              <a:buNone/>
            </a:pPr>
            <a:r>
              <a:rPr lang="en-US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tcp6       0      0 :::10250                :::*                    LISTEN      17658/k3s</a:t>
            </a:r>
          </a:p>
          <a:p>
            <a:pPr marL="0" indent="0">
              <a:buNone/>
            </a:pPr>
            <a:r>
              <a:rPr lang="en-US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tcp6       0      0 :::10251                :::*                    LISTEN      17658/k3s</a:t>
            </a:r>
          </a:p>
          <a:p>
            <a:pPr marL="0" indent="0">
              <a:buNone/>
            </a:pPr>
            <a:r>
              <a:rPr lang="en-US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tcp6       0      0 :::6443                 :::*                    LISTEN      17658/k3s</a:t>
            </a:r>
          </a:p>
          <a:p>
            <a:pPr marL="0" indent="0">
              <a:buNone/>
            </a:pPr>
            <a:r>
              <a:rPr lang="en-US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tcp6       0      0 :::10252                :::*                    LISTEN      17658/k3s</a:t>
            </a:r>
          </a:p>
          <a:p>
            <a:pPr marL="0" indent="0">
              <a:buNone/>
            </a:pPr>
            <a:r>
              <a:rPr lang="en-US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tcp6       0      0 :::22                   :::*                    LISTEN      1015/sshd</a:t>
            </a:r>
          </a:p>
        </p:txBody>
      </p:sp>
    </p:spTree>
    <p:extLst>
      <p:ext uri="{BB962C8B-B14F-4D97-AF65-F5344CB8AC3E}">
        <p14:creationId xmlns:p14="http://schemas.microsoft.com/office/powerpoint/2010/main" val="2309335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CB244-7D88-4E58-9774-FB6EE637F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service</a:t>
            </a: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8ECA83-5CF2-4A7F-AE3C-A4185FE9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K3s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04DBEB-4409-48A4-8A2B-3BDDA7FFA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28" y="1079197"/>
            <a:ext cx="8736693" cy="291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355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CB244-7D88-4E58-9774-FB6EE637F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the service</a:t>
            </a: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8ECA83-5CF2-4A7F-AE3C-A4185FE9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K3s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F3A4EC6-C663-4B21-A7EF-17AB0B7C3413}"/>
              </a:ext>
            </a:extLst>
          </p:cNvPr>
          <p:cNvSpPr txBox="1">
            <a:spLocks/>
          </p:cNvSpPr>
          <p:nvPr/>
        </p:nvSpPr>
        <p:spPr>
          <a:xfrm>
            <a:off x="719999" y="792000"/>
            <a:ext cx="7842754" cy="3903371"/>
          </a:xfrm>
          <a:prstGeom prst="rect">
            <a:avLst/>
          </a:prstGeom>
          <a:solidFill>
            <a:schemeClr val="tx1"/>
          </a:solidFill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vagrant@ubuntu-bionic:~$ curl 127.0.0.1:32488</a:t>
            </a:r>
          </a:p>
          <a:p>
            <a:pPr marL="0" indent="0">
              <a:buNone/>
            </a:pPr>
            <a:r>
              <a:rPr lang="en-US" sz="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0" indent="0">
              <a:buNone/>
            </a:pPr>
            <a:r>
              <a:rPr lang="en-US" sz="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sz="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&lt;head&gt;</a:t>
            </a:r>
          </a:p>
          <a:p>
            <a:pPr marL="0" indent="0">
              <a:buNone/>
            </a:pPr>
            <a:r>
              <a:rPr lang="en-US" sz="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&lt;title&gt;Welcome to nginx!&lt;/title&gt;</a:t>
            </a:r>
          </a:p>
          <a:p>
            <a:pPr marL="0" indent="0">
              <a:buNone/>
            </a:pPr>
            <a:r>
              <a:rPr lang="en-US" sz="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&lt;style&gt;</a:t>
            </a:r>
          </a:p>
          <a:p>
            <a:pPr marL="0" indent="0">
              <a:buNone/>
            </a:pPr>
            <a:r>
              <a:rPr lang="en-US" sz="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body {</a:t>
            </a:r>
          </a:p>
          <a:p>
            <a:pPr marL="0" indent="0">
              <a:buNone/>
            </a:pPr>
            <a:r>
              <a:rPr lang="en-US" sz="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width: 35em;</a:t>
            </a:r>
          </a:p>
          <a:p>
            <a:pPr marL="0" indent="0">
              <a:buNone/>
            </a:pPr>
            <a:r>
              <a:rPr lang="en-US" sz="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margin: 0 auto;</a:t>
            </a:r>
          </a:p>
          <a:p>
            <a:pPr marL="0" indent="0">
              <a:buNone/>
            </a:pPr>
            <a:r>
              <a:rPr lang="en-US" sz="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font-family: Tahoma, Verdana, Arial, sans-serif;</a:t>
            </a:r>
          </a:p>
          <a:p>
            <a:pPr marL="0" indent="0">
              <a:buNone/>
            </a:pPr>
            <a:r>
              <a:rPr lang="en-US" sz="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&lt;/style&gt;</a:t>
            </a:r>
          </a:p>
          <a:p>
            <a:pPr marL="0" indent="0">
              <a:buNone/>
            </a:pPr>
            <a:r>
              <a:rPr lang="en-US" sz="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&lt;/head&gt;</a:t>
            </a:r>
          </a:p>
          <a:p>
            <a:pPr marL="0" indent="0">
              <a:buNone/>
            </a:pPr>
            <a:r>
              <a:rPr lang="en-US" sz="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&lt;body&gt;</a:t>
            </a:r>
          </a:p>
          <a:p>
            <a:pPr marL="0" indent="0">
              <a:buNone/>
            </a:pPr>
            <a:r>
              <a:rPr lang="en-US" sz="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&lt;h1&gt;Welcome to nginx!&lt;/h1&gt;</a:t>
            </a:r>
          </a:p>
          <a:p>
            <a:pPr marL="0" indent="0">
              <a:buNone/>
            </a:pPr>
            <a:r>
              <a:rPr lang="en-US" sz="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&lt;p&gt;If you see this page, the nginx web server is successfully installed and</a:t>
            </a:r>
          </a:p>
          <a:p>
            <a:pPr marL="0" indent="0">
              <a:buNone/>
            </a:pPr>
            <a:r>
              <a:rPr lang="en-US" sz="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working. Further configuration is required.&lt;/p&gt;</a:t>
            </a:r>
          </a:p>
          <a:p>
            <a:pPr marL="0" indent="0">
              <a:buNone/>
            </a:pPr>
            <a:endParaRPr lang="en-US" sz="800" b="1" dirty="0">
              <a:solidFill>
                <a:schemeClr val="bg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&lt;p&gt;For online documentation and support please refer to</a:t>
            </a:r>
          </a:p>
          <a:p>
            <a:pPr marL="0" indent="0">
              <a:buNone/>
            </a:pPr>
            <a:r>
              <a:rPr lang="en-US" sz="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&lt;a href="http://nginx.org/"&gt;nginx.org&lt;/a&gt;.&lt;br/&gt;</a:t>
            </a:r>
          </a:p>
          <a:p>
            <a:pPr marL="0" indent="0">
              <a:buNone/>
            </a:pPr>
            <a:r>
              <a:rPr lang="en-US" sz="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Commercial support is available at</a:t>
            </a:r>
          </a:p>
          <a:p>
            <a:pPr marL="0" indent="0">
              <a:buNone/>
            </a:pPr>
            <a:r>
              <a:rPr lang="en-US" sz="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&lt;a href="http://nginx.com/"&gt;nginx.com&lt;/a&gt;.&lt;/p&gt;</a:t>
            </a:r>
          </a:p>
          <a:p>
            <a:pPr marL="0" indent="0">
              <a:buNone/>
            </a:pPr>
            <a:endParaRPr lang="en-US" sz="800" b="1" dirty="0">
              <a:solidFill>
                <a:schemeClr val="bg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&lt;p&gt;&lt;em&gt;Thank you for using nginx.&lt;/em&gt;&lt;/p&gt;</a:t>
            </a:r>
          </a:p>
          <a:p>
            <a:pPr marL="0" indent="0">
              <a:buNone/>
            </a:pPr>
            <a:r>
              <a:rPr lang="en-US" sz="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0" indent="0">
              <a:buNone/>
            </a:pPr>
            <a:r>
              <a:rPr lang="en-US" sz="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039899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CB244-7D88-4E58-9774-FB6EE637F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the service</a:t>
            </a: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8ECA83-5CF2-4A7F-AE3C-A4185FE9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K3s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5FF4BB-9602-4EC5-9357-5D3FBC99E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99" y="1081881"/>
            <a:ext cx="8209571" cy="213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9145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186BE6-C3A2-4679-9E33-3007B9559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99" y="985053"/>
            <a:ext cx="8265036" cy="33619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2CB244-7D88-4E58-9774-FB6EE637F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 Sets</a:t>
            </a: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8ECA83-5CF2-4A7F-AE3C-A4185FE9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K3s</a:t>
            </a:r>
          </a:p>
        </p:txBody>
      </p:sp>
    </p:spTree>
    <p:extLst>
      <p:ext uri="{BB962C8B-B14F-4D97-AF65-F5344CB8AC3E}">
        <p14:creationId xmlns:p14="http://schemas.microsoft.com/office/powerpoint/2010/main" val="16844170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E74EF5-DCE0-40B5-90DD-B2236E4E4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99" y="987827"/>
            <a:ext cx="8268806" cy="33592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2CB244-7D88-4E58-9774-FB6EE637F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 Sets</a:t>
            </a: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8ECA83-5CF2-4A7F-AE3C-A4185FE9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K3s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484752-3B35-4D1E-B84B-41F457B20FDD}"/>
              </a:ext>
            </a:extLst>
          </p:cNvPr>
          <p:cNvSpPr txBox="1"/>
          <p:nvPr/>
        </p:nvSpPr>
        <p:spPr>
          <a:xfrm>
            <a:off x="2471322" y="4575487"/>
            <a:ext cx="4993355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/>
              <a:t>kubectl scale -n default replicaset my-nginx-9b596c8c4 --replicas=5</a:t>
            </a:r>
          </a:p>
        </p:txBody>
      </p:sp>
    </p:spTree>
    <p:extLst>
      <p:ext uri="{BB962C8B-B14F-4D97-AF65-F5344CB8AC3E}">
        <p14:creationId xmlns:p14="http://schemas.microsoft.com/office/powerpoint/2010/main" val="3967346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CB244-7D88-4E58-9774-FB6EE637F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 Sets</a:t>
            </a: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8ECA83-5CF2-4A7F-AE3C-A4185FE9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K3s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D4952EF-33C7-42FA-BF68-A03CF592A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99" y="792000"/>
            <a:ext cx="7624871" cy="39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9740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CB244-7D88-4E58-9774-FB6EE637F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laptop - VirtualBox Appliance Ubuntu K3s</a:t>
            </a: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8ECA83-5CF2-4A7F-AE3C-A4185FE9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K3s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614072-F5EA-4F65-987D-D2E58BFEE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99" y="733332"/>
            <a:ext cx="6946708" cy="417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7921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CB244-7D88-4E58-9774-FB6EE637F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laptop - VirtualBox Appliance Ubuntu K3s </a:t>
            </a: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8ECA83-5CF2-4A7F-AE3C-A4185FE9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K3s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F3A4EC6-C663-4B21-A7EF-17AB0B7C3413}"/>
              </a:ext>
            </a:extLst>
          </p:cNvPr>
          <p:cNvSpPr txBox="1">
            <a:spLocks/>
          </p:cNvSpPr>
          <p:nvPr/>
        </p:nvSpPr>
        <p:spPr>
          <a:xfrm>
            <a:off x="719999" y="956714"/>
            <a:ext cx="7842754" cy="763229"/>
          </a:xfrm>
          <a:prstGeom prst="rect">
            <a:avLst/>
          </a:prstGeom>
          <a:solidFill>
            <a:schemeClr val="tx1"/>
          </a:solidFill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vagrant@ubuntu-bionic:~$ nodeIP=$(kubectl get node ubuntu-bionic -o yaml | grep address: | grep -E -o "([0-9]{1,3}[\.]){3}[0-9]{1,3}")</a:t>
            </a:r>
          </a:p>
          <a:p>
            <a:pPr marL="0" indent="0">
              <a:buNone/>
            </a:pPr>
            <a:r>
              <a:rPr lang="en-US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vagrant@ubuntu-bionic:~$ echo "---$nodeIP---"</a:t>
            </a:r>
          </a:p>
          <a:p>
            <a:pPr marL="0" indent="0">
              <a:buNone/>
            </a:pPr>
            <a:r>
              <a:rPr lang="en-US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---10.0.2.15---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0AB7F46-E65D-49E7-B4DF-600FAFB302DF}"/>
              </a:ext>
            </a:extLst>
          </p:cNvPr>
          <p:cNvSpPr txBox="1">
            <a:spLocks/>
          </p:cNvSpPr>
          <p:nvPr/>
        </p:nvSpPr>
        <p:spPr>
          <a:xfrm>
            <a:off x="719999" y="1814549"/>
            <a:ext cx="7842754" cy="420651"/>
          </a:xfrm>
          <a:prstGeom prst="rect">
            <a:avLst/>
          </a:prstGeom>
          <a:solidFill>
            <a:schemeClr val="tx1"/>
          </a:solidFill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vagrant@ubuntu-bionic:~$ socat tcp-listen:8080,fork tcp:$nodeIP:32488 &amp;</a:t>
            </a:r>
          </a:p>
          <a:p>
            <a:pPr marL="0" indent="0">
              <a:buNone/>
            </a:pPr>
            <a:r>
              <a:rPr lang="en-US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[1] 25102</a:t>
            </a:r>
          </a:p>
        </p:txBody>
      </p:sp>
    </p:spTree>
    <p:extLst>
      <p:ext uri="{BB962C8B-B14F-4D97-AF65-F5344CB8AC3E}">
        <p14:creationId xmlns:p14="http://schemas.microsoft.com/office/powerpoint/2010/main" val="917098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CB244-7D88-4E58-9774-FB6EE637F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K3s?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6EDCE-2FD2-4F36-96DB-677B686FC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9" y="956714"/>
            <a:ext cx="7842754" cy="35302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K3s is a fully compliant Kubernetes distribution with the following enhancements: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1400" dirty="0"/>
              <a:t>Packaged as a single binary (of less than 100 MB).</a:t>
            </a:r>
          </a:p>
          <a:p>
            <a:r>
              <a:rPr lang="en-US" sz="1400" dirty="0"/>
              <a:t>Lightweight storage backend based on sqlite3 as the default storage mechanism. etcd3, MySQL, Postgres also still available.</a:t>
            </a:r>
          </a:p>
          <a:p>
            <a:r>
              <a:rPr lang="en-US" sz="1400" dirty="0"/>
              <a:t>Wrapped in simple launcher that handles a lot of the complexity of TLS and options.</a:t>
            </a:r>
          </a:p>
          <a:p>
            <a:r>
              <a:rPr lang="en-US" sz="1400" dirty="0"/>
              <a:t>Secure by default with reasonable defaults for lightweight environments.</a:t>
            </a:r>
          </a:p>
          <a:p>
            <a:r>
              <a:rPr lang="en-US" sz="1400" dirty="0"/>
              <a:t>Simple but powerful “batteries-included” features have been added, such as: a local storage provider, a service load balancer, a Helm controller, and the Traefik ingress controller.</a:t>
            </a:r>
          </a:p>
          <a:p>
            <a:r>
              <a:rPr lang="en-US" sz="1400" dirty="0"/>
              <a:t>Operation of all Kubernetes control plane components is encapsulated in a single binary and process. This allows K3s to automate and manage complex cluster operations like distributing certificates.</a:t>
            </a:r>
          </a:p>
          <a:p>
            <a:r>
              <a:rPr lang="en-US" sz="1400" dirty="0"/>
              <a:t>External dependencies have been minimized (just a modern kernel and cgroup mounts needed). 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8ECA83-5CF2-4A7F-AE3C-A4185FE9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K3s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769911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CB244-7D88-4E58-9774-FB6EE637F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laptop - VirtualBox Appliance Ubuntu K3s</a:t>
            </a: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8ECA83-5CF2-4A7F-AE3C-A4185FE9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K3s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F3A4EC6-C663-4B21-A7EF-17AB0B7C3413}"/>
              </a:ext>
            </a:extLst>
          </p:cNvPr>
          <p:cNvSpPr txBox="1">
            <a:spLocks/>
          </p:cNvSpPr>
          <p:nvPr/>
        </p:nvSpPr>
        <p:spPr>
          <a:xfrm>
            <a:off x="719999" y="956713"/>
            <a:ext cx="7842754" cy="3346773"/>
          </a:xfrm>
          <a:prstGeom prst="rect">
            <a:avLst/>
          </a:prstGeom>
          <a:solidFill>
            <a:schemeClr val="tx1"/>
          </a:solidFill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vagrant@ubuntu-bionic:~$ sudo netstat -plnt</a:t>
            </a:r>
          </a:p>
          <a:p>
            <a:pPr marL="0" indent="0">
              <a:buNone/>
            </a:pPr>
            <a:r>
              <a:rPr lang="en-US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Active Internet connections (only servers)</a:t>
            </a:r>
          </a:p>
          <a:p>
            <a:pPr marL="0" indent="0">
              <a:buNone/>
            </a:pPr>
            <a:r>
              <a:rPr lang="en-US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Proto Recv-Q Send-Q Local Address           Foreign Address         State       PID/Program name</a:t>
            </a:r>
          </a:p>
          <a:p>
            <a:pPr marL="0" indent="0">
              <a:buNone/>
            </a:pPr>
            <a:r>
              <a:rPr lang="en-US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tcp        0      0 0.0.0.0:32488           0.0.0.0:*               LISTEN      17658/k3s</a:t>
            </a:r>
          </a:p>
          <a:p>
            <a:pPr marL="0" indent="0">
              <a:buNone/>
            </a:pPr>
            <a:r>
              <a:rPr lang="en-US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tcp        0      0 127.0.0.1:10010         0.0.0.0:*               LISTEN      17686/containerd</a:t>
            </a:r>
          </a:p>
          <a:p>
            <a:pPr marL="0" indent="0">
              <a:buNone/>
            </a:pPr>
            <a:r>
              <a:rPr lang="en-US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tcp        0      0 0.0.0.0:31810           0.0.0.0:*               LISTEN      17658/k3s</a:t>
            </a:r>
          </a:p>
          <a:p>
            <a:pPr marL="0" indent="0">
              <a:buNone/>
            </a:pPr>
            <a:r>
              <a:rPr lang="en-US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tcp        0      0 127.0.0.1:10248         0.0.0.0:*               LISTEN      17658/k3s</a:t>
            </a:r>
          </a:p>
          <a:p>
            <a:pPr marL="0" indent="0">
              <a:buNone/>
            </a:pPr>
            <a:r>
              <a:rPr lang="en-US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tcp        0      0 127.0.0.1:10249         0.0.0.0:*               LISTEN      17658/k3s</a:t>
            </a:r>
          </a:p>
          <a:p>
            <a:pPr marL="0" indent="0">
              <a:buNone/>
            </a:pPr>
            <a:r>
              <a:rPr lang="en-US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tcp        0      0 0.0.0.0:31179           0.0.0.0:*               LISTEN      17658/k3s</a:t>
            </a:r>
          </a:p>
          <a:p>
            <a:pPr marL="0" indent="0">
              <a:buNone/>
            </a:pPr>
            <a:r>
              <a:rPr lang="en-US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tcp        0      0 127.0.0.1:6444          0.0.0.0:*               LISTEN      17658/k3s</a:t>
            </a:r>
          </a:p>
          <a:p>
            <a:pPr marL="0" indent="0">
              <a:buNone/>
            </a:pPr>
            <a:r>
              <a:rPr lang="en-US" sz="900" b="1" dirty="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tcp        0      0 0.0.0.0:8080            0.0.0.0:*               LISTEN      25102/socat</a:t>
            </a:r>
          </a:p>
          <a:p>
            <a:pPr marL="0" indent="0">
              <a:buNone/>
            </a:pPr>
            <a:r>
              <a:rPr lang="en-US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tcp        0      0 127.0.0.1:10256         0.0.0.0:*               LISTEN      17658/k3s</a:t>
            </a:r>
          </a:p>
          <a:p>
            <a:pPr marL="0" indent="0">
              <a:buNone/>
            </a:pPr>
            <a:r>
              <a:rPr lang="en-US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tcp        0      0 127.0.0.53:53           0.0.0.0:*               LISTEN      674/systemd-resolve</a:t>
            </a:r>
          </a:p>
          <a:p>
            <a:pPr marL="0" indent="0">
              <a:buNone/>
            </a:pPr>
            <a:r>
              <a:rPr lang="en-US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tcp        0      0 0.0.0.0:22              0.0.0.0:*               LISTEN      1015/sshd</a:t>
            </a:r>
          </a:p>
          <a:p>
            <a:pPr marL="0" indent="0">
              <a:buNone/>
            </a:pPr>
            <a:r>
              <a:rPr lang="en-US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tcp6       0      0 :::8001                 :::*                    LISTEN      20764/kubectl</a:t>
            </a:r>
          </a:p>
          <a:p>
            <a:pPr marL="0" indent="0">
              <a:buNone/>
            </a:pPr>
            <a:r>
              <a:rPr lang="en-US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tcp6       0      0 :::10250                :::*                    LISTEN      17658/k3s</a:t>
            </a:r>
          </a:p>
          <a:p>
            <a:pPr marL="0" indent="0">
              <a:buNone/>
            </a:pPr>
            <a:r>
              <a:rPr lang="en-US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tcp6       0      0 :::10251                :::*                    LISTEN      17658/k3s</a:t>
            </a:r>
          </a:p>
          <a:p>
            <a:pPr marL="0" indent="0">
              <a:buNone/>
            </a:pPr>
            <a:r>
              <a:rPr lang="en-US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tcp6       0      0 :::6443                 :::*                    LISTEN      17658/k3s</a:t>
            </a:r>
          </a:p>
          <a:p>
            <a:pPr marL="0" indent="0">
              <a:buNone/>
            </a:pPr>
            <a:r>
              <a:rPr lang="en-US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tcp6       0      0 :::10252                :::*                    LISTEN      17658/k3s</a:t>
            </a:r>
          </a:p>
          <a:p>
            <a:pPr marL="0" indent="0">
              <a:buNone/>
            </a:pPr>
            <a:r>
              <a:rPr lang="en-US" sz="9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tcp6       0      0 :::22                   :::*                    LISTEN      1015/sshd</a:t>
            </a:r>
          </a:p>
        </p:txBody>
      </p:sp>
    </p:spTree>
    <p:extLst>
      <p:ext uri="{BB962C8B-B14F-4D97-AF65-F5344CB8AC3E}">
        <p14:creationId xmlns:p14="http://schemas.microsoft.com/office/powerpoint/2010/main" val="2085232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CB244-7D88-4E58-9774-FB6EE637F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K3s?</a:t>
            </a: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8ECA83-5CF2-4A7F-AE3C-A4185FE9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K3s</a:t>
            </a:r>
          </a:p>
          <a:p>
            <a:endParaRPr lang="nl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0C2FBF-8DAB-4780-B90C-E24886C9D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38" y="689428"/>
            <a:ext cx="7862260" cy="39483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E44000-CA89-45D6-847F-DB9BAF305A94}"/>
              </a:ext>
            </a:extLst>
          </p:cNvPr>
          <p:cNvSpPr txBox="1"/>
          <p:nvPr/>
        </p:nvSpPr>
        <p:spPr>
          <a:xfrm>
            <a:off x="600938" y="4775200"/>
            <a:ext cx="611385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/>
              <a:t>Bron: Intro to K3s Online Training: Lightweight Kubernetes [https://www.youtube.com/watch?v=vRjk3r9fwFo]</a:t>
            </a:r>
            <a:endParaRPr lang="nl-NL" sz="1000" dirty="0"/>
          </a:p>
        </p:txBody>
      </p:sp>
    </p:spTree>
    <p:extLst>
      <p:ext uri="{BB962C8B-B14F-4D97-AF65-F5344CB8AC3E}">
        <p14:creationId xmlns:p14="http://schemas.microsoft.com/office/powerpoint/2010/main" val="3459247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CB244-7D88-4E58-9774-FB6EE637F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K3s?</a:t>
            </a: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8ECA83-5CF2-4A7F-AE3C-A4185FE9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K3s</a:t>
            </a:r>
          </a:p>
          <a:p>
            <a:endParaRPr lang="nl-N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6ED4C0-E236-4178-A101-5992F0F69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99" y="792000"/>
            <a:ext cx="7721600" cy="39777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57D898-F1F4-4F01-B83F-187E3739D06C}"/>
              </a:ext>
            </a:extLst>
          </p:cNvPr>
          <p:cNvSpPr txBox="1"/>
          <p:nvPr/>
        </p:nvSpPr>
        <p:spPr>
          <a:xfrm>
            <a:off x="600938" y="4775200"/>
            <a:ext cx="611385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/>
              <a:t>Bron: Intro to K3s Online Training: Lightweight Kubernetes [https://www.youtube.com/watch?v=vRjk3r9fwFo]</a:t>
            </a:r>
            <a:endParaRPr lang="nl-NL" sz="1000" dirty="0"/>
          </a:p>
        </p:txBody>
      </p:sp>
    </p:spTree>
    <p:extLst>
      <p:ext uri="{BB962C8B-B14F-4D97-AF65-F5344CB8AC3E}">
        <p14:creationId xmlns:p14="http://schemas.microsoft.com/office/powerpoint/2010/main" val="3815435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CB244-7D88-4E58-9774-FB6EE637F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K3s use cases</a:t>
            </a: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8ECA83-5CF2-4A7F-AE3C-A4185FE9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K3s</a:t>
            </a:r>
          </a:p>
          <a:p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4A2D01-E305-4B50-81AB-005C19850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37" y="864893"/>
            <a:ext cx="7477125" cy="3514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80BA2A-7D63-4119-A906-9ED13E162273}"/>
              </a:ext>
            </a:extLst>
          </p:cNvPr>
          <p:cNvSpPr txBox="1"/>
          <p:nvPr/>
        </p:nvSpPr>
        <p:spPr>
          <a:xfrm>
            <a:off x="600938" y="4775200"/>
            <a:ext cx="611385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/>
              <a:t>Bron: Intro to K3s Online Training: Lightweight Kubernetes [https://www.youtube.com/watch?v=vRjk3r9fwFo]</a:t>
            </a:r>
            <a:endParaRPr lang="nl-NL" sz="1000" dirty="0"/>
          </a:p>
        </p:txBody>
      </p:sp>
    </p:spTree>
    <p:extLst>
      <p:ext uri="{BB962C8B-B14F-4D97-AF65-F5344CB8AC3E}">
        <p14:creationId xmlns:p14="http://schemas.microsoft.com/office/powerpoint/2010/main" val="406992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CB244-7D88-4E58-9774-FB6EE637F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nl-NL" dirty="0"/>
              <a:t>MIS Technology Blog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8ECA83-5CF2-4A7F-AE3C-A4185FE9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K3s</a:t>
            </a:r>
          </a:p>
          <a:p>
            <a:endParaRPr lang="nl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5C0977-085C-4275-870F-5471A7990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46" y="714829"/>
            <a:ext cx="2531763" cy="30080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D73BDD-4CB7-4E4C-A486-C4EB486A2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1762" y="714829"/>
            <a:ext cx="2286527" cy="3917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8C5094-6E28-4DD4-96F0-CD9B2DA3E1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5641" y="714829"/>
            <a:ext cx="2286911" cy="391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696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645DE-7C9D-4FD5-92E9-96D92FA22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K3s architecture with a Single Server</a:t>
            </a: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96589C-7886-4CE6-92B6-EC5B9CD5F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K3s</a:t>
            </a:r>
          </a:p>
          <a:p>
            <a:endParaRPr lang="nl-NL" dirty="0"/>
          </a:p>
          <a:p>
            <a:endParaRPr lang="nl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48B8A4-0B19-46F9-B302-7B0A8BFE8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253" y="1715690"/>
            <a:ext cx="5982586" cy="3082110"/>
          </a:xfrm>
          <a:prstGeom prst="rect">
            <a:avLst/>
          </a:prstGeom>
        </p:spPr>
      </p:pic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E7668471-FD21-404E-8E3F-6031E83D9497}"/>
              </a:ext>
            </a:extLst>
          </p:cNvPr>
          <p:cNvSpPr/>
          <p:nvPr/>
        </p:nvSpPr>
        <p:spPr>
          <a:xfrm>
            <a:off x="479665" y="4169509"/>
            <a:ext cx="1866296" cy="731391"/>
          </a:xfrm>
          <a:prstGeom prst="wedgeRectCallout">
            <a:avLst>
              <a:gd name="adj1" fmla="val 66043"/>
              <a:gd name="adj2" fmla="val -118734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 server node is defined as a machine (bare-metal or virtual) running the k3s server command.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2D34BA95-D5F5-4890-981E-CC517FF7E779}"/>
              </a:ext>
            </a:extLst>
          </p:cNvPr>
          <p:cNvSpPr/>
          <p:nvPr/>
        </p:nvSpPr>
        <p:spPr>
          <a:xfrm>
            <a:off x="5516465" y="1097118"/>
            <a:ext cx="1471178" cy="713585"/>
          </a:xfrm>
          <a:prstGeom prst="wedgeRectCallout">
            <a:avLst>
              <a:gd name="adj1" fmla="val -94195"/>
              <a:gd name="adj2" fmla="val 7802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A worker node is defined as a machine running the k3s agent command.</a:t>
            </a:r>
            <a:endParaRPr lang="nl-NL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458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645DE-7C9D-4FD5-92E9-96D92FA22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K3s architecture with a High-availability Server</a:t>
            </a: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96589C-7886-4CE6-92B6-EC5B9CD5F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K3s</a:t>
            </a:r>
          </a:p>
          <a:p>
            <a:endParaRPr lang="nl-NL" dirty="0"/>
          </a:p>
          <a:p>
            <a:endParaRPr lang="nl-N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5A1365-630C-42FB-809D-B9BAD8964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429" y="1708886"/>
            <a:ext cx="7047571" cy="32395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D2A12A-D670-48FD-8312-EBEFFB25F81A}"/>
              </a:ext>
            </a:extLst>
          </p:cNvPr>
          <p:cNvSpPr txBox="1"/>
          <p:nvPr/>
        </p:nvSpPr>
        <p:spPr>
          <a:xfrm>
            <a:off x="772038" y="792000"/>
            <a:ext cx="8022557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An HA K3s cluster is comprised of: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Two or more server nodes that will serve the Kubernetes API and run other control plane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An external datastore (as opposed to the embedded SQLite datastore used in single-server setups)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2680489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mis_presentatie_v1" id="{AF9A2038-56EF-1448-BC8A-E6B1BBA70741}" vid="{7B36D259-0CD2-0844-A47A-FD3E3D794B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048DAC9355DB4C8A6CE524C4502DD5" ma:contentTypeVersion="0" ma:contentTypeDescription="Create a new document." ma:contentTypeScope="" ma:versionID="f69f68fc0f32fd2e5f86fd9a81ad164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92E8BBF-BAD7-438C-8C7D-21AF537AB6F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11E29E-1059-4D42-B4E5-865E0B861E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175BA46-3D0D-41F1-AE2F-C4D793BC85EE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Amis_presentatie_v1</Template>
  <TotalTime>4501</TotalTime>
  <Words>2309</Words>
  <Application>Microsoft Office PowerPoint</Application>
  <PresentationFormat>On-screen Show (16:9)</PresentationFormat>
  <Paragraphs>321</Paragraphs>
  <Slides>30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Consolas</vt:lpstr>
      <vt:lpstr>Courier New</vt:lpstr>
      <vt:lpstr>Office-thema</vt:lpstr>
      <vt:lpstr>K3s – Lightweight Kubernetes </vt:lpstr>
      <vt:lpstr>Agenda</vt:lpstr>
      <vt:lpstr>What is K3s?</vt:lpstr>
      <vt:lpstr>What is K3s?</vt:lpstr>
      <vt:lpstr>What is K3s?</vt:lpstr>
      <vt:lpstr>K3s use cases</vt:lpstr>
      <vt:lpstr>AMIS Technology Blog</vt:lpstr>
      <vt:lpstr>K3s architecture with a Single Server</vt:lpstr>
      <vt:lpstr>K3s architecture with a High-availability Server</vt:lpstr>
      <vt:lpstr>Installing K3s</vt:lpstr>
      <vt:lpstr>vagrant up</vt:lpstr>
      <vt:lpstr>vagrant ssh</vt:lpstr>
      <vt:lpstr>Kubernetes Dashboard</vt:lpstr>
      <vt:lpstr>vagrant ssh</vt:lpstr>
      <vt:lpstr>Kubernetes Dashboard</vt:lpstr>
      <vt:lpstr>Kubernetes Dashboard, Overview</vt:lpstr>
      <vt:lpstr>netstat</vt:lpstr>
      <vt:lpstr>Create deployment</vt:lpstr>
      <vt:lpstr>Create deployment</vt:lpstr>
      <vt:lpstr>Create service</vt:lpstr>
      <vt:lpstr>netstat</vt:lpstr>
      <vt:lpstr>Create service</vt:lpstr>
      <vt:lpstr>Calling the service</vt:lpstr>
      <vt:lpstr>Calling the service</vt:lpstr>
      <vt:lpstr>Replica Sets</vt:lpstr>
      <vt:lpstr>Replica Sets</vt:lpstr>
      <vt:lpstr>Replica Sets</vt:lpstr>
      <vt:lpstr>Windows laptop - VirtualBox Appliance Ubuntu K3s</vt:lpstr>
      <vt:lpstr>Windows laptop - VirtualBox Appliance Ubuntu K3s </vt:lpstr>
      <vt:lpstr>Windows laptop - VirtualBox Appliance Ubuntu K3s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Vagrant</dc:title>
  <dc:subject/>
  <dc:creator>Marc.Lameriks@AMIS.nl</dc:creator>
  <cp:keywords/>
  <dc:description>Amis - versie 1 - juni 2017
Ontwerp: Humming
Template: Ton Persoon</dc:description>
  <cp:lastModifiedBy>Marc Lameriks</cp:lastModifiedBy>
  <cp:revision>458</cp:revision>
  <cp:lastPrinted>2018-01-08T15:32:26Z</cp:lastPrinted>
  <dcterms:created xsi:type="dcterms:W3CDTF">2018-01-03T16:43:20Z</dcterms:created>
  <dcterms:modified xsi:type="dcterms:W3CDTF">2020-06-02T17:13:55Z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0x0101009B048DAC9355DB4C8A6CE524C4502DD5</vt:lpwstr>
  </property>
</Properties>
</file>