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82" r:id="rId5"/>
    <p:sldId id="283" r:id="rId6"/>
    <p:sldId id="284" r:id="rId7"/>
    <p:sldId id="285" r:id="rId8"/>
    <p:sldId id="286" r:id="rId9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4D"/>
    <a:srgbClr val="FFE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07" autoAdjust="0"/>
  </p:normalViewPr>
  <p:slideViewPr>
    <p:cSldViewPr snapToGrid="0" snapToObjects="1">
      <p:cViewPr varScale="1">
        <p:scale>
          <a:sx n="119" d="100"/>
          <a:sy n="119" d="100"/>
        </p:scale>
        <p:origin x="120" y="6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5E9943-027F-477F-8628-1C055E9961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9B814-A030-4E99-A1E6-484BBBA010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E98DD-6812-454C-AE65-FC853C04DD9F}" type="datetimeFigureOut">
              <a:rPr lang="x-none" smtClean="0"/>
              <a:t>4/2/2019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1CB0D-9077-4281-8ED1-3DC5B30391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Docker data persistency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8FA1-1EC6-4227-9CA4-DF466CAA18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7B2AB-270B-4F1F-B3CA-0508686C844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787862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2-4-2019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Docker data persistency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Docker data persistency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60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Helm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Helm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Helm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Helm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Helm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Docker data persistency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Helm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Helm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Helm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Helm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Helm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Docker data persistency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Kafka</a:t>
            </a:r>
            <a:r>
              <a:rPr lang="nl-NL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C59499-6ED2-4265-98B5-3770BD07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Kafka</a:t>
            </a:r>
            <a:r>
              <a:rPr lang="nl-NL" dirty="0"/>
              <a:t> Connect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866133-87A2-49FE-A49B-37D38FBC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8B2527-0A7D-4B90-BAC8-8BE3EB60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87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3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5EF324-910F-45B7-969D-02C49F24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Kafka</a:t>
            </a:r>
            <a:r>
              <a:rPr lang="nl-NL" dirty="0"/>
              <a:t> Connect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2F30C-3327-47BA-BB6A-D0C5578D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40470-32C9-42FA-80D3-4656E42D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-36428"/>
            <a:ext cx="8456191" cy="489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9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C9F127-7165-4198-AF97-7EC99A87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D5C73-4D4D-4388-8A42-2A0D3E911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-822486"/>
            <a:ext cx="8456191" cy="4891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A683D-B533-4FCC-B6AC-543D05CDC4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276"/>
          <a:stretch/>
        </p:blipFill>
        <p:spPr>
          <a:xfrm>
            <a:off x="8208000" y="2633283"/>
            <a:ext cx="818901" cy="792051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8B24172-A979-49F3-8818-8F2BF54C008A}"/>
              </a:ext>
            </a:extLst>
          </p:cNvPr>
          <p:cNvSpPr/>
          <p:nvPr/>
        </p:nvSpPr>
        <p:spPr>
          <a:xfrm rot="2144059">
            <a:off x="6921986" y="2456197"/>
            <a:ext cx="1345842" cy="11462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67763-4564-4EB3-A355-A2B10E6E72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3153"/>
          <a:stretch/>
        </p:blipFill>
        <p:spPr>
          <a:xfrm>
            <a:off x="6909783" y="2472863"/>
            <a:ext cx="853330" cy="104905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DFA1769-DB14-4431-BAFC-6A4D32B29E6D}"/>
              </a:ext>
            </a:extLst>
          </p:cNvPr>
          <p:cNvSpPr/>
          <p:nvPr/>
        </p:nvSpPr>
        <p:spPr>
          <a:xfrm>
            <a:off x="7844589" y="2809434"/>
            <a:ext cx="320842" cy="192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C2D93E-B852-45C2-817D-0308EC2B2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338" y="3788931"/>
            <a:ext cx="1314654" cy="11169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228DC0-F74E-4A81-84E8-3060E83F4AA0}"/>
              </a:ext>
            </a:extLst>
          </p:cNvPr>
          <p:cNvSpPr txBox="1"/>
          <p:nvPr/>
        </p:nvSpPr>
        <p:spPr>
          <a:xfrm>
            <a:off x="4772523" y="4087542"/>
            <a:ext cx="1086836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Confluent </a:t>
            </a:r>
            <a:br>
              <a:rPr lang="en-US" sz="1300" dirty="0"/>
            </a:br>
            <a:r>
              <a:rPr lang="en-US" sz="1300" dirty="0"/>
              <a:t>Control Center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584C5-27DA-49CE-A133-41C892CC1B93}"/>
              </a:ext>
            </a:extLst>
          </p:cNvPr>
          <p:cNvSpPr txBox="1"/>
          <p:nvPr/>
        </p:nvSpPr>
        <p:spPr>
          <a:xfrm>
            <a:off x="3023105" y="2042754"/>
            <a:ext cx="778874" cy="307777"/>
          </a:xfrm>
          <a:prstGeom prst="rect">
            <a:avLst/>
          </a:prstGeom>
          <a:solidFill>
            <a:srgbClr val="FFEDE8"/>
          </a:solidFill>
          <a:ln w="25400">
            <a:solidFill>
              <a:srgbClr val="FF734D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err="1"/>
              <a:t>FileSource</a:t>
            </a:r>
            <a:br>
              <a:rPr lang="en-US" sz="1000" b="1" dirty="0"/>
            </a:br>
            <a:r>
              <a:rPr lang="en-US" sz="1000" b="1" dirty="0"/>
              <a:t>Connector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72BC4-01BC-49FC-8950-56E98F5B0C5F}"/>
              </a:ext>
            </a:extLst>
          </p:cNvPr>
          <p:cNvSpPr txBox="1"/>
          <p:nvPr/>
        </p:nvSpPr>
        <p:spPr>
          <a:xfrm>
            <a:off x="4948989" y="2039489"/>
            <a:ext cx="1082842" cy="307777"/>
          </a:xfrm>
          <a:prstGeom prst="rect">
            <a:avLst/>
          </a:prstGeom>
          <a:solidFill>
            <a:srgbClr val="FFEDE8"/>
          </a:solidFill>
          <a:ln w="25400">
            <a:solidFill>
              <a:srgbClr val="FF734D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err="1"/>
              <a:t>ElasticsearchSink</a:t>
            </a:r>
            <a:br>
              <a:rPr lang="en-US" sz="1000" b="1" dirty="0"/>
            </a:br>
            <a:r>
              <a:rPr lang="en-US" sz="1000" b="1" dirty="0"/>
              <a:t>Connector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E7F5BE-256C-43AD-A502-12ADD2502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681" y="2298023"/>
            <a:ext cx="1066949" cy="990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56EEE7-AEE7-4258-94FF-1CCA4C1D463A}"/>
              </a:ext>
            </a:extLst>
          </p:cNvPr>
          <p:cNvSpPr txBox="1"/>
          <p:nvPr/>
        </p:nvSpPr>
        <p:spPr>
          <a:xfrm>
            <a:off x="942755" y="3321863"/>
            <a:ext cx="1280800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File containing </a:t>
            </a:r>
          </a:p>
          <a:p>
            <a:r>
              <a:rPr lang="en-US" sz="1300" dirty="0"/>
              <a:t>filesystem events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F9C0B0-5B14-4CE6-BFE4-D4D75069C8A0}"/>
              </a:ext>
            </a:extLst>
          </p:cNvPr>
          <p:cNvCxnSpPr>
            <a:cxnSpLocks/>
          </p:cNvCxnSpPr>
          <p:nvPr/>
        </p:nvCxnSpPr>
        <p:spPr>
          <a:xfrm flipV="1">
            <a:off x="2116630" y="2225461"/>
            <a:ext cx="939390" cy="43990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533E45-140C-468C-ABA0-4FEEA1DC1C0D}"/>
              </a:ext>
            </a:extLst>
          </p:cNvPr>
          <p:cNvCxnSpPr>
            <a:cxnSpLocks/>
          </p:cNvCxnSpPr>
          <p:nvPr/>
        </p:nvCxnSpPr>
        <p:spPr>
          <a:xfrm>
            <a:off x="6023810" y="2185357"/>
            <a:ext cx="1035644" cy="72033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F96C03E-BE87-41CC-B3FC-B8DA6763E310}"/>
              </a:ext>
            </a:extLst>
          </p:cNvPr>
          <p:cNvSpPr/>
          <p:nvPr/>
        </p:nvSpPr>
        <p:spPr>
          <a:xfrm>
            <a:off x="3757461" y="2825477"/>
            <a:ext cx="1624665" cy="209552"/>
          </a:xfrm>
          <a:prstGeom prst="rect">
            <a:avLst/>
          </a:prstGeom>
          <a:noFill/>
          <a:ln w="25400">
            <a:solidFill>
              <a:srgbClr val="FF73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connect-test topic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B8DFE5-B244-4B53-9C3A-E5CAA63BE571}"/>
              </a:ext>
            </a:extLst>
          </p:cNvPr>
          <p:cNvCxnSpPr>
            <a:cxnSpLocks/>
          </p:cNvCxnSpPr>
          <p:nvPr/>
        </p:nvCxnSpPr>
        <p:spPr>
          <a:xfrm>
            <a:off x="3689685" y="2377861"/>
            <a:ext cx="112294" cy="44761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624124-6670-46EF-8991-6DD37F45CA3D}"/>
              </a:ext>
            </a:extLst>
          </p:cNvPr>
          <p:cNvCxnSpPr>
            <a:cxnSpLocks/>
          </p:cNvCxnSpPr>
          <p:nvPr/>
        </p:nvCxnSpPr>
        <p:spPr>
          <a:xfrm flipV="1">
            <a:off x="5342023" y="2377861"/>
            <a:ext cx="176461" cy="42951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B44AB47-5A14-42B4-B8F4-EFE3C844B7C9}"/>
              </a:ext>
            </a:extLst>
          </p:cNvPr>
          <p:cNvSpPr/>
          <p:nvPr/>
        </p:nvSpPr>
        <p:spPr>
          <a:xfrm>
            <a:off x="3844547" y="2374596"/>
            <a:ext cx="1415999" cy="442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7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AF71FE-261E-498D-8919-44EE14F5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Helm</a:t>
            </a: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1F3428-2927-48F9-AF0E-A4A449BD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B2748-E6AE-40DD-90D9-00D1DEA0D9D6}"/>
              </a:ext>
            </a:extLst>
          </p:cNvPr>
          <p:cNvPicPr/>
          <p:nvPr/>
        </p:nvPicPr>
        <p:blipFill rotWithShape="1">
          <a:blip r:embed="rId2"/>
          <a:srcRect l="67140" t="9845" b="20525"/>
          <a:stretch/>
        </p:blipFill>
        <p:spPr bwMode="auto">
          <a:xfrm>
            <a:off x="633664" y="1439140"/>
            <a:ext cx="5872147" cy="1578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3364AE-8419-4AEC-B635-8F4F4B1F360D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 flipV="1">
            <a:off x="5775159" y="2005266"/>
            <a:ext cx="938690" cy="169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6F2A31-33A2-49CE-A0A2-B73E3455FF1D}"/>
              </a:ext>
            </a:extLst>
          </p:cNvPr>
          <p:cNvSpPr txBox="1"/>
          <p:nvPr/>
        </p:nvSpPr>
        <p:spPr>
          <a:xfrm>
            <a:off x="6713849" y="1763811"/>
            <a:ext cx="2430152" cy="8225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r>
              <a:rPr lang="en-US" sz="1100" dirty="0"/>
              <a:t>Kafka Connect</a:t>
            </a:r>
          </a:p>
          <a:p>
            <a:r>
              <a:rPr lang="en-US" sz="1100" dirty="0"/>
              <a:t>Runs </a:t>
            </a:r>
            <a:r>
              <a:rPr lang="en-US" sz="1100" dirty="0" err="1"/>
              <a:t>FileSourceConnector</a:t>
            </a:r>
            <a:endParaRPr lang="en-US" sz="1100" dirty="0"/>
          </a:p>
          <a:p>
            <a:r>
              <a:rPr lang="en-US" sz="1100" dirty="0"/>
              <a:t>(which reads a local file)</a:t>
            </a:r>
          </a:p>
          <a:p>
            <a:r>
              <a:rPr lang="en-US" sz="1100" dirty="0"/>
              <a:t>Runs </a:t>
            </a:r>
            <a:r>
              <a:rPr lang="en-US" sz="1100" dirty="0" err="1"/>
              <a:t>ElasticsearchSinkConnector</a:t>
            </a:r>
            <a:endParaRPr lang="en-US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1EA1A-7ABB-4A06-A3BB-348B9B6183FE}"/>
              </a:ext>
            </a:extLst>
          </p:cNvPr>
          <p:cNvPicPr/>
          <p:nvPr/>
        </p:nvPicPr>
        <p:blipFill rotWithShape="1">
          <a:blip r:embed="rId2"/>
          <a:srcRect l="67140" t="61005"/>
          <a:stretch/>
        </p:blipFill>
        <p:spPr bwMode="auto">
          <a:xfrm>
            <a:off x="633664" y="2133606"/>
            <a:ext cx="5872147" cy="8839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CF6996-7B71-4A47-85F6-21C2A0AA35B4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 flipV="1">
            <a:off x="5775159" y="2245154"/>
            <a:ext cx="938689" cy="7232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D0658A-2463-433D-BD29-07AA6B8B90C6}"/>
              </a:ext>
            </a:extLst>
          </p:cNvPr>
          <p:cNvSpPr txBox="1"/>
          <p:nvPr/>
        </p:nvSpPr>
        <p:spPr>
          <a:xfrm>
            <a:off x="6713848" y="2641813"/>
            <a:ext cx="1579920" cy="65323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r>
              <a:rPr lang="en-US" sz="1100" dirty="0"/>
              <a:t>Kafka broker</a:t>
            </a:r>
          </a:p>
          <a:p>
            <a:r>
              <a:rPr lang="en-US" sz="1100" dirty="0"/>
              <a:t>Hosts topic</a:t>
            </a:r>
          </a:p>
          <a:p>
            <a:r>
              <a:rPr lang="en-US" sz="1100" dirty="0"/>
              <a:t>Stores Connect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67FC34-EEE9-4446-8005-8F16A069D027}"/>
              </a:ext>
            </a:extLst>
          </p:cNvPr>
          <p:cNvSpPr/>
          <p:nvPr/>
        </p:nvSpPr>
        <p:spPr>
          <a:xfrm>
            <a:off x="5077327" y="1876926"/>
            <a:ext cx="697832" cy="256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1F974B-E52D-474D-9A61-4EB5A9DEE1E0}"/>
              </a:ext>
            </a:extLst>
          </p:cNvPr>
          <p:cNvSpPr/>
          <p:nvPr/>
        </p:nvSpPr>
        <p:spPr>
          <a:xfrm>
            <a:off x="5077327" y="2133605"/>
            <a:ext cx="697832" cy="22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1DC090-D58F-4D21-917E-020416DA6D84}"/>
              </a:ext>
            </a:extLst>
          </p:cNvPr>
          <p:cNvSpPr/>
          <p:nvPr/>
        </p:nvSpPr>
        <p:spPr>
          <a:xfrm>
            <a:off x="5061653" y="1663116"/>
            <a:ext cx="1331125" cy="212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88C491-DFD4-468F-AB1F-50DDE9ED6BDA}"/>
              </a:ext>
            </a:extLst>
          </p:cNvPr>
          <p:cNvSpPr txBox="1"/>
          <p:nvPr/>
        </p:nvSpPr>
        <p:spPr>
          <a:xfrm>
            <a:off x="6713848" y="1179156"/>
            <a:ext cx="1916804" cy="48396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r>
              <a:rPr lang="en-US" sz="1100" dirty="0"/>
              <a:t>Manage and monitor</a:t>
            </a:r>
          </a:p>
          <a:p>
            <a:r>
              <a:rPr lang="en-US" sz="1100" dirty="0"/>
              <a:t>Kafka and Kafka Connect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8F4ACE-8499-4ED1-A420-3AC81B11A89E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6392778" y="1421136"/>
            <a:ext cx="321070" cy="348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484FE3C-4D3F-4B78-B652-606E58244DA8}"/>
              </a:ext>
            </a:extLst>
          </p:cNvPr>
          <p:cNvGrpSpPr/>
          <p:nvPr/>
        </p:nvGrpSpPr>
        <p:grpSpPr>
          <a:xfrm>
            <a:off x="3040234" y="2350524"/>
            <a:ext cx="3352543" cy="1518870"/>
            <a:chOff x="3040234" y="2350524"/>
            <a:chExt cx="3352543" cy="151887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78A890D-92EF-4211-93DC-7854B84D90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7352" y="2485043"/>
              <a:ext cx="849975" cy="84886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FE527B-AC34-44B3-99C2-BB3FDF439272}"/>
                </a:ext>
              </a:extLst>
            </p:cNvPr>
            <p:cNvSpPr/>
            <p:nvPr/>
          </p:nvSpPr>
          <p:spPr>
            <a:xfrm>
              <a:off x="5077326" y="2350524"/>
              <a:ext cx="1315451" cy="2230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5375C48-6703-42C6-8A07-3917DB8E1ACE}"/>
                </a:ext>
              </a:extLst>
            </p:cNvPr>
            <p:cNvSpPr/>
            <p:nvPr/>
          </p:nvSpPr>
          <p:spPr>
            <a:xfrm>
              <a:off x="5077326" y="2586326"/>
              <a:ext cx="697833" cy="2230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BE445A-AB44-4A3E-9C80-E763D24DBE7E}"/>
                </a:ext>
              </a:extLst>
            </p:cNvPr>
            <p:cNvSpPr txBox="1"/>
            <p:nvPr/>
          </p:nvSpPr>
          <p:spPr>
            <a:xfrm>
              <a:off x="3040234" y="3153595"/>
              <a:ext cx="1187117" cy="31468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lIns="72000" tIns="72000" rIns="72000" bIns="72000" rtlCol="0">
              <a:spAutoFit/>
            </a:bodyPr>
            <a:lstStyle/>
            <a:p>
              <a:r>
                <a:rPr lang="en-US" sz="1100" dirty="0"/>
                <a:t>Target datastore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19A1AE-A5D9-4CC3-A78A-3138E725B173}"/>
                </a:ext>
              </a:extLst>
            </p:cNvPr>
            <p:cNvSpPr txBox="1"/>
            <p:nvPr/>
          </p:nvSpPr>
          <p:spPr>
            <a:xfrm>
              <a:off x="3040234" y="3554711"/>
              <a:ext cx="1187117" cy="31468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lIns="72000" tIns="72000" rIns="72000" bIns="72000" rtlCol="0">
              <a:spAutoFit/>
            </a:bodyPr>
            <a:lstStyle/>
            <a:p>
              <a:r>
                <a:rPr lang="en-US" sz="1100" dirty="0"/>
                <a:t>Visualize data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0170D49-4D80-49D2-BC1F-88CC386A032A}"/>
                </a:ext>
              </a:extLst>
            </p:cNvPr>
            <p:cNvCxnSpPr>
              <a:cxnSpLocks/>
              <a:stCxn id="31" idx="3"/>
              <a:endCxn id="28" idx="1"/>
            </p:cNvCxnSpPr>
            <p:nvPr/>
          </p:nvCxnSpPr>
          <p:spPr>
            <a:xfrm flipV="1">
              <a:off x="4227351" y="2697875"/>
              <a:ext cx="849975" cy="101417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7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4" ma:contentTypeDescription="Een nieuw document maken." ma:contentTypeScope="" ma:versionID="890a625500243192203a5f75e70e3187">
  <xsd:schema xmlns:xsd="http://www.w3.org/2001/XMLSchema" xmlns:xs="http://www.w3.org/2001/XMLSchema" xmlns:p="http://schemas.microsoft.com/office/2006/metadata/properties" xmlns:ns2="bd3a200e-a112-4432-b134-79c9e3991b87" targetNamespace="http://schemas.microsoft.com/office/2006/metadata/properties" ma:root="true" ma:fieldsID="19c006e645b1596e83fa8f4c2bdffb76" ns2:_="">
    <xsd:import namespace="bd3a200e-a112-4432-b134-79c9e3991b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8386BB-D1FC-40A2-87C8-E729A7252F21}">
  <ds:schemaRefs>
    <ds:schemaRef ds:uri="http://purl.org/dc/elements/1.1/"/>
    <ds:schemaRef ds:uri="http://purl.org/dc/terms/"/>
    <ds:schemaRef ds:uri="bd3a200e-a112-4432-b134-79c9e3991b87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E0BD5BC-1318-4595-A8BB-C1045EDC5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F52C54-E7F0-4533-A258-2B00DF9E8B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1341</TotalTime>
  <Words>51</Words>
  <Application>Microsoft Office PowerPoint</Application>
  <PresentationFormat>On-screen Show 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Office-thema</vt:lpstr>
      <vt:lpstr>Kafka Connect</vt:lpstr>
      <vt:lpstr>PowerPoint Presentation</vt:lpstr>
      <vt:lpstr>PowerPoint Presentation</vt:lpstr>
      <vt:lpstr>PowerPoint Presentation</vt:lpstr>
      <vt:lpstr>PowerPoint Presentation</vt:lpstr>
    </vt:vector>
  </TitlesOfParts>
  <Company>Amis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Jacco Cijsouw</dc:creator>
  <dc:description>Amis - versie 1 - juni 2017
Ontwerp: Humming
Template: Ton Persoon</dc:description>
  <cp:lastModifiedBy>Maarten Smeets</cp:lastModifiedBy>
  <cp:revision>92</cp:revision>
  <dcterms:created xsi:type="dcterms:W3CDTF">2018-09-12T08:15:53Z</dcterms:created>
  <dcterms:modified xsi:type="dcterms:W3CDTF">2019-04-02T12:31:18Z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