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2"/>
  </p:notesMasterIdLst>
  <p:sldIdLst>
    <p:sldId id="293" r:id="rId2"/>
    <p:sldId id="266" r:id="rId3"/>
    <p:sldId id="304" r:id="rId4"/>
    <p:sldId id="285" r:id="rId5"/>
    <p:sldId id="295" r:id="rId6"/>
    <p:sldId id="294" r:id="rId7"/>
    <p:sldId id="286" r:id="rId8"/>
    <p:sldId id="296" r:id="rId9"/>
    <p:sldId id="278" r:id="rId10"/>
    <p:sldId id="298" r:id="rId11"/>
    <p:sldId id="305" r:id="rId12"/>
    <p:sldId id="299" r:id="rId13"/>
    <p:sldId id="300" r:id="rId14"/>
    <p:sldId id="301" r:id="rId15"/>
    <p:sldId id="303" r:id="rId16"/>
    <p:sldId id="302" r:id="rId17"/>
    <p:sldId id="264" r:id="rId18"/>
    <p:sldId id="306" r:id="rId19"/>
    <p:sldId id="270" r:id="rId20"/>
    <p:sldId id="307" r:id="rId2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07"/>
  </p:normalViewPr>
  <p:slideViewPr>
    <p:cSldViewPr snapToGrid="0" snapToObjects="1">
      <p:cViewPr varScale="1">
        <p:scale>
          <a:sx n="116" d="100"/>
          <a:sy n="116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5/8/2018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5/8/2018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5/8/2018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5/8/2018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5/8/2018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5/8/2018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5/8/2018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5/8/2018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5/8/2018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5/8/2018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5/8/2018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5/8/2018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lab met </a:t>
            </a:r>
            <a:r>
              <a:rPr lang="nl-NL" dirty="0" err="1" smtClean="0"/>
              <a:t>Decision</a:t>
            </a:r>
            <a:r>
              <a:rPr lang="nl-NL" dirty="0" smtClean="0"/>
              <a:t> Trees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Introductie </a:t>
            </a:r>
            <a:r>
              <a:rPr lang="nl-NL" dirty="0" err="1" smtClean="0"/>
              <a:t>Decision</a:t>
            </a:r>
            <a:r>
              <a:rPr lang="nl-NL" dirty="0" smtClean="0"/>
              <a:t> Tree 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05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Intuïtief voorbeeld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Je vraagt aan een vriend: “Welke sport moet ik gaan doen?”</a:t>
            </a:r>
          </a:p>
          <a:p>
            <a:r>
              <a:rPr lang="nl-NL" dirty="0" smtClean="0"/>
              <a:t>Teamsport?</a:t>
            </a:r>
          </a:p>
          <a:p>
            <a:r>
              <a:rPr lang="nl-NL" dirty="0" smtClean="0"/>
              <a:t>Hou je van balsporten?</a:t>
            </a:r>
          </a:p>
          <a:p>
            <a:r>
              <a:rPr lang="nl-NL" dirty="0" smtClean="0"/>
              <a:t>Werk je het liefst met je handen?</a:t>
            </a:r>
          </a:p>
          <a:p>
            <a:r>
              <a:rPr lang="nl-NL" dirty="0" smtClean="0"/>
              <a:t>Hou je van stoeien?</a:t>
            </a:r>
          </a:p>
          <a:p>
            <a:r>
              <a:rPr lang="nl-NL" dirty="0" smtClean="0"/>
              <a:t>Doe je graag zwaar werk?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Teamsport</a:t>
            </a:r>
            <a:endParaRPr lang="nl-NL" sz="1200" dirty="0"/>
          </a:p>
        </p:txBody>
      </p:sp>
      <p:sp>
        <p:nvSpPr>
          <p:cNvPr id="10" name="Oval 9"/>
          <p:cNvSpPr/>
          <p:nvPr/>
        </p:nvSpPr>
        <p:spPr>
          <a:xfrm>
            <a:off x="5611819" y="126846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Balsport</a:t>
            </a:r>
            <a:endParaRPr lang="nl-NL" dirty="0"/>
          </a:p>
        </p:txBody>
      </p:sp>
      <p:sp>
        <p:nvSpPr>
          <p:cNvPr id="11" name="Oval 10"/>
          <p:cNvSpPr/>
          <p:nvPr/>
        </p:nvSpPr>
        <p:spPr>
          <a:xfrm>
            <a:off x="4840100" y="1819473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Handen</a:t>
            </a:r>
            <a:endParaRPr lang="nl-NL" dirty="0"/>
          </a:p>
        </p:txBody>
      </p:sp>
      <p:sp>
        <p:nvSpPr>
          <p:cNvPr id="12" name="Oval 11"/>
          <p:cNvSpPr/>
          <p:nvPr/>
        </p:nvSpPr>
        <p:spPr>
          <a:xfrm>
            <a:off x="3899145" y="2529942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Basketbal</a:t>
            </a:r>
            <a:endParaRPr lang="nl-NL" sz="1200" dirty="0"/>
          </a:p>
        </p:txBody>
      </p:sp>
      <p:sp>
        <p:nvSpPr>
          <p:cNvPr id="13" name="Oval 12"/>
          <p:cNvSpPr/>
          <p:nvPr/>
        </p:nvSpPr>
        <p:spPr>
          <a:xfrm>
            <a:off x="5365068" y="2529942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Voetbal</a:t>
            </a:r>
            <a:endParaRPr lang="nl-NL" dirty="0"/>
          </a:p>
        </p:txBody>
      </p:sp>
      <p:sp>
        <p:nvSpPr>
          <p:cNvPr id="14" name="Oval 13"/>
          <p:cNvSpPr/>
          <p:nvPr/>
        </p:nvSpPr>
        <p:spPr>
          <a:xfrm>
            <a:off x="7009275" y="2529942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Stoeien</a:t>
            </a:r>
            <a:endParaRPr lang="nl-NL" dirty="0"/>
          </a:p>
        </p:txBody>
      </p:sp>
      <p:sp>
        <p:nvSpPr>
          <p:cNvPr id="15" name="Oval 14"/>
          <p:cNvSpPr/>
          <p:nvPr/>
        </p:nvSpPr>
        <p:spPr>
          <a:xfrm>
            <a:off x="7534320" y="3150664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Zwaar</a:t>
            </a:r>
            <a:endParaRPr lang="nl-NL" dirty="0"/>
          </a:p>
        </p:txBody>
      </p:sp>
      <p:sp>
        <p:nvSpPr>
          <p:cNvPr id="16" name="Oval 15"/>
          <p:cNvSpPr/>
          <p:nvPr/>
        </p:nvSpPr>
        <p:spPr>
          <a:xfrm>
            <a:off x="6056360" y="3171625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Jiu</a:t>
            </a:r>
            <a:r>
              <a:rPr lang="nl-NL" dirty="0" smtClean="0"/>
              <a:t> </a:t>
            </a:r>
            <a:r>
              <a:rPr lang="nl-NL" dirty="0" err="1" smtClean="0"/>
              <a:t>jitsu</a:t>
            </a:r>
            <a:endParaRPr lang="nl-NL" dirty="0"/>
          </a:p>
        </p:txBody>
      </p:sp>
      <p:sp>
        <p:nvSpPr>
          <p:cNvPr id="17" name="Oval 16"/>
          <p:cNvSpPr/>
          <p:nvPr/>
        </p:nvSpPr>
        <p:spPr>
          <a:xfrm>
            <a:off x="6022659" y="3844934"/>
            <a:ext cx="1455774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Krachttraining</a:t>
            </a:r>
            <a:endParaRPr lang="nl-NL" sz="1050" dirty="0"/>
          </a:p>
        </p:txBody>
      </p:sp>
      <p:sp>
        <p:nvSpPr>
          <p:cNvPr id="18" name="Oval 17"/>
          <p:cNvSpPr/>
          <p:nvPr/>
        </p:nvSpPr>
        <p:spPr>
          <a:xfrm>
            <a:off x="7765375" y="386394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Hardlopen</a:t>
            </a:r>
            <a:endParaRPr lang="nl-NL" sz="1200" dirty="0"/>
          </a:p>
        </p:txBody>
      </p:sp>
      <p:cxnSp>
        <p:nvCxnSpPr>
          <p:cNvPr id="23" name="Straight Arrow Connector 22"/>
          <p:cNvCxnSpPr>
            <a:stCxn id="6" idx="5"/>
            <a:endCxn id="14" idx="7"/>
          </p:cNvCxnSpPr>
          <p:nvPr/>
        </p:nvCxnSpPr>
        <p:spPr>
          <a:xfrm>
            <a:off x="7859511" y="1161783"/>
            <a:ext cx="248833" cy="141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6255639" y="1161783"/>
            <a:ext cx="693373" cy="10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0"/>
          </p:cNvCxnSpPr>
          <p:nvPr/>
        </p:nvCxnSpPr>
        <p:spPr>
          <a:xfrm flipH="1">
            <a:off x="5483920" y="1545407"/>
            <a:ext cx="316469" cy="27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46681" y="1841665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Touwtrekken</a:t>
            </a:r>
            <a:endParaRPr lang="nl-NL" sz="1000" dirty="0"/>
          </a:p>
        </p:txBody>
      </p:sp>
      <p:cxnSp>
        <p:nvCxnSpPr>
          <p:cNvPr id="31" name="Straight Arrow Connector 30"/>
          <p:cNvCxnSpPr>
            <a:stCxn id="10" idx="5"/>
            <a:endCxn id="28" idx="0"/>
          </p:cNvCxnSpPr>
          <p:nvPr/>
        </p:nvCxnSpPr>
        <p:spPr>
          <a:xfrm>
            <a:off x="6710888" y="1545407"/>
            <a:ext cx="179613" cy="29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2" idx="0"/>
          </p:cNvCxnSpPr>
          <p:nvPr/>
        </p:nvCxnSpPr>
        <p:spPr>
          <a:xfrm flipH="1">
            <a:off x="4542965" y="2096420"/>
            <a:ext cx="485705" cy="43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5"/>
            <a:endCxn id="13" idx="0"/>
          </p:cNvCxnSpPr>
          <p:nvPr/>
        </p:nvCxnSpPr>
        <p:spPr>
          <a:xfrm>
            <a:off x="5939169" y="2096420"/>
            <a:ext cx="69719" cy="43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4"/>
            <a:endCxn id="16" idx="7"/>
          </p:cNvCxnSpPr>
          <p:nvPr/>
        </p:nvCxnSpPr>
        <p:spPr>
          <a:xfrm flipH="1">
            <a:off x="7155429" y="2854406"/>
            <a:ext cx="497666" cy="36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5"/>
            <a:endCxn id="15" idx="0"/>
          </p:cNvCxnSpPr>
          <p:nvPr/>
        </p:nvCxnSpPr>
        <p:spPr>
          <a:xfrm>
            <a:off x="8108344" y="2806889"/>
            <a:ext cx="69796" cy="34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5"/>
            <a:endCxn id="18" idx="7"/>
          </p:cNvCxnSpPr>
          <p:nvPr/>
        </p:nvCxnSpPr>
        <p:spPr>
          <a:xfrm>
            <a:off x="8633389" y="3427611"/>
            <a:ext cx="231055" cy="48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3"/>
            <a:endCxn id="17" idx="7"/>
          </p:cNvCxnSpPr>
          <p:nvPr/>
        </p:nvCxnSpPr>
        <p:spPr>
          <a:xfrm flipH="1">
            <a:off x="7265240" y="3427611"/>
            <a:ext cx="457650" cy="46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Tree (CART)</a:t>
            </a:r>
          </a:p>
          <a:p>
            <a:r>
              <a:rPr lang="nl-NL" dirty="0" smtClean="0"/>
              <a:t>Zeer gemakkelijk qua interpretatie</a:t>
            </a:r>
          </a:p>
          <a:p>
            <a:r>
              <a:rPr lang="nl-NL" dirty="0" err="1" smtClean="0"/>
              <a:t>Predictief</a:t>
            </a:r>
            <a:r>
              <a:rPr lang="nl-NL" dirty="0" smtClean="0"/>
              <a:t> niet het beste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smtClean="0"/>
              <a:t>Methoden om CART te verbeteren:</a:t>
            </a:r>
          </a:p>
          <a:p>
            <a:pPr lvl="2"/>
            <a:r>
              <a:rPr lang="nl-NL" dirty="0" err="1" smtClean="0"/>
              <a:t>Bagging</a:t>
            </a:r>
            <a:endParaRPr lang="nl-NL" dirty="0" smtClean="0"/>
          </a:p>
          <a:p>
            <a:pPr lvl="2"/>
            <a:r>
              <a:rPr lang="nl-NL" dirty="0" err="1" smtClean="0"/>
              <a:t>Boosting</a:t>
            </a:r>
            <a:endParaRPr lang="nl-NL" dirty="0" smtClean="0"/>
          </a:p>
          <a:p>
            <a:pPr lvl="2"/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 smtClean="0"/>
          </a:p>
          <a:p>
            <a:r>
              <a:rPr lang="nl-NL" dirty="0" smtClean="0"/>
              <a:t>Voorbeeld hiernaast: huisprijs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791998"/>
            <a:ext cx="5063614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Voordelen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Conceptueel gemakkelijk</a:t>
            </a:r>
          </a:p>
          <a:p>
            <a:r>
              <a:rPr lang="nl-NL" b="1" dirty="0" smtClean="0"/>
              <a:t>Gemakkelijke interpretatie</a:t>
            </a:r>
          </a:p>
          <a:p>
            <a:r>
              <a:rPr lang="nl-NL" dirty="0" smtClean="0"/>
              <a:t>Werkt even goed voor classificatie als regressie</a:t>
            </a:r>
          </a:p>
          <a:p>
            <a:r>
              <a:rPr lang="nl-NL" dirty="0" smtClean="0"/>
              <a:t>Snel</a:t>
            </a:r>
          </a:p>
          <a:p>
            <a:r>
              <a:rPr lang="nl-NL" dirty="0" smtClean="0"/>
              <a:t>Gaat goed om met missing </a:t>
            </a:r>
            <a:r>
              <a:rPr lang="nl-NL" dirty="0" err="1" smtClean="0"/>
              <a:t>values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791998"/>
            <a:ext cx="5063614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Overfitting</a:t>
            </a:r>
            <a:endParaRPr lang="nl-NL" b="1" dirty="0" smtClean="0"/>
          </a:p>
          <a:p>
            <a:r>
              <a:rPr lang="nl-NL" b="1" dirty="0" smtClean="0"/>
              <a:t>Instabiel</a:t>
            </a:r>
          </a:p>
          <a:p>
            <a:r>
              <a:rPr lang="nl-NL" dirty="0" smtClean="0"/>
              <a:t>“Groot”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791998"/>
            <a:ext cx="5063614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Opbouw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360387" cy="3401999"/>
          </a:xfrm>
        </p:spPr>
        <p:txBody>
          <a:bodyPr/>
          <a:lstStyle/>
          <a:p>
            <a:r>
              <a:rPr lang="nl-NL" dirty="0" smtClean="0"/>
              <a:t>1 grote dataset: veel onzekerheid/variantie</a:t>
            </a:r>
          </a:p>
          <a:p>
            <a:r>
              <a:rPr lang="nl-NL" dirty="0" smtClean="0"/>
              <a:t>Opsplitsen in categorieën, steeds minder variantie per categorie</a:t>
            </a:r>
          </a:p>
          <a:p>
            <a:r>
              <a:rPr lang="nl-NL" dirty="0" smtClean="0"/>
              <a:t>Opsplitsing die de meeste variantie verklaart eerst</a:t>
            </a:r>
          </a:p>
          <a:p>
            <a:r>
              <a:rPr lang="nl-NL" dirty="0" smtClean="0"/>
              <a:t>Dan de volgende binnen die categorie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791998"/>
            <a:ext cx="5063614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Interpretatie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360387" cy="3401999"/>
          </a:xfrm>
        </p:spPr>
        <p:txBody>
          <a:bodyPr/>
          <a:lstStyle/>
          <a:p>
            <a:r>
              <a:rPr lang="nl-NL" dirty="0" smtClean="0"/>
              <a:t>Voldoet aan conditie: links, anders: rechts</a:t>
            </a:r>
          </a:p>
          <a:p>
            <a:r>
              <a:rPr lang="nl-NL" dirty="0" smtClean="0"/>
              <a:t>Bovenaan: belangrijkste opsplitsing</a:t>
            </a:r>
          </a:p>
          <a:p>
            <a:r>
              <a:rPr lang="nl-NL" dirty="0" smtClean="0"/>
              <a:t>Lengte van de “tak” geeft aan hoe veel variantie verklaard wordt door deze variabele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791998"/>
            <a:ext cx="5063614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huisprijs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smtClean="0"/>
              <a:t>Woningprijzen inladen</a:t>
            </a:r>
            <a:endParaRPr lang="nl-NL" dirty="0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 smtClean="0"/>
              <a:t>Prijs afhankelijk van periode en regio</a:t>
            </a:r>
          </a:p>
          <a:p>
            <a:r>
              <a:rPr lang="nl-NL" dirty="0" smtClean="0"/>
              <a:t>Summary geeft een overzicht van hoe goed de voorspelling is (</a:t>
            </a:r>
            <a:r>
              <a:rPr lang="nl-NL" dirty="0" err="1" smtClean="0"/>
              <a:t>residuals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760950"/>
            <a:ext cx="3708592" cy="112192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bouwen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l-NL" dirty="0" smtClean="0"/>
              <a:t>Package installeren en laden</a:t>
            </a:r>
          </a:p>
          <a:p>
            <a:r>
              <a:rPr lang="nl-NL" dirty="0" err="1" smtClean="0"/>
              <a:t>Working</a:t>
            </a:r>
            <a:r>
              <a:rPr lang="nl-NL" dirty="0" smtClean="0"/>
              <a:t> directory </a:t>
            </a:r>
            <a:r>
              <a:rPr lang="nl-NL" dirty="0" err="1" smtClean="0"/>
              <a:t>setten</a:t>
            </a:r>
            <a:endParaRPr lang="nl-NL" dirty="0" smtClean="0"/>
          </a:p>
          <a:p>
            <a:r>
              <a:rPr lang="nl-NL" dirty="0" smtClean="0"/>
              <a:t>CSV inladen</a:t>
            </a:r>
          </a:p>
          <a:p>
            <a:r>
              <a:rPr lang="nl-NL" dirty="0" smtClean="0"/>
              <a:t>Head() toont de eerste regels van de dataset</a:t>
            </a:r>
            <a:endParaRPr lang="nl-NL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9" y="798711"/>
            <a:ext cx="3814142" cy="12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Science</a:t>
            </a:r>
            <a:r>
              <a:rPr lang="nl-NL" dirty="0" smtClean="0"/>
              <a:t> 101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 smtClean="0"/>
              <a:t>Inspecteer de dataset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Denk na: wat zit er in de data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Stel dan een model op dat voor jou logisch is. Wat is je </a:t>
            </a:r>
            <a:r>
              <a:rPr lang="nl-NL" sz="1600" dirty="0" smtClean="0"/>
              <a:t>afhankelijke? Wat zijn je onafhankelijken?</a:t>
            </a:r>
            <a:br>
              <a:rPr lang="nl-NL" sz="1600" dirty="0" smtClean="0"/>
            </a:br>
            <a:r>
              <a:rPr lang="nl-NL" sz="1600" dirty="0" smtClean="0"/>
              <a:t>Je moet kunnen verklaren waarom je dat model hebt opgesteld!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Bouw je model in R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Interpreteer je model</a:t>
            </a:r>
            <a:endParaRPr lang="nl-NL" sz="1600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45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Hands on met </a:t>
            </a:r>
            <a:r>
              <a:rPr lang="nl-NL" dirty="0" err="1" smtClean="0"/>
              <a:t>Decision</a:t>
            </a:r>
            <a:r>
              <a:rPr lang="nl-NL" dirty="0" smtClean="0"/>
              <a:t> Trees!</a:t>
            </a:r>
            <a:endParaRPr lang="nl-NL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2800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 smtClean="0">
                <a:solidFill>
                  <a:schemeClr val="bg1"/>
                </a:solidFill>
              </a:rPr>
              <a:t>Moeilijk:</a:t>
            </a:r>
          </a:p>
          <a:p>
            <a:r>
              <a:rPr lang="nl-NL" sz="1300" dirty="0" smtClean="0">
                <a:solidFill>
                  <a:schemeClr val="bg1"/>
                </a:solidFill>
              </a:rPr>
              <a:t>https</a:t>
            </a:r>
            <a:r>
              <a:rPr lang="nl-NL" sz="1300" dirty="0">
                <a:solidFill>
                  <a:schemeClr val="bg1"/>
                </a:solidFill>
              </a:rPr>
              <a:t>://</a:t>
            </a:r>
            <a:r>
              <a:rPr lang="nl-NL" sz="1300" dirty="0" smtClean="0">
                <a:solidFill>
                  <a:schemeClr val="bg1"/>
                </a:solidFill>
              </a:rPr>
              <a:t>github.com/AMIS-Services/machine-learning-session-one-7-may-2018/tree/master/technical-handson</a:t>
            </a:r>
          </a:p>
          <a:p>
            <a:endParaRPr lang="nl-NL" sz="1300" dirty="0" smtClean="0">
              <a:solidFill>
                <a:schemeClr val="bg1"/>
              </a:solidFill>
            </a:endParaRPr>
          </a:p>
          <a:p>
            <a:r>
              <a:rPr lang="nl-NL" sz="1300" dirty="0" smtClean="0">
                <a:solidFill>
                  <a:schemeClr val="bg1"/>
                </a:solidFill>
              </a:rPr>
              <a:t>Makkelijk:</a:t>
            </a:r>
          </a:p>
          <a:p>
            <a:r>
              <a:rPr lang="nl-NL" sz="1300" dirty="0">
                <a:solidFill>
                  <a:schemeClr val="bg1"/>
                </a:solidFill>
              </a:rPr>
              <a:t>https://bit.ly/2HVgKat</a:t>
            </a:r>
            <a:endParaRPr lang="nl-NL" sz="1300" dirty="0" smtClean="0">
              <a:solidFill>
                <a:schemeClr val="bg1"/>
              </a:solidFill>
            </a:endParaRPr>
          </a:p>
          <a:p>
            <a:endParaRPr lang="nl-NL" sz="1300" dirty="0">
              <a:solidFill>
                <a:schemeClr val="bg1"/>
              </a:solidFill>
            </a:endParaRPr>
          </a:p>
          <a:p>
            <a:endParaRPr lang="nl-NL" sz="1300" dirty="0" smtClean="0">
              <a:solidFill>
                <a:schemeClr val="bg1"/>
              </a:solidFill>
            </a:endParaRPr>
          </a:p>
          <a:p>
            <a:r>
              <a:rPr lang="nl-NL" sz="1300" dirty="0" smtClean="0">
                <a:solidFill>
                  <a:schemeClr val="bg1"/>
                </a:solidFill>
              </a:rPr>
              <a:t>Tips:</a:t>
            </a:r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 smtClean="0">
                <a:solidFill>
                  <a:schemeClr val="bg1"/>
                </a:solidFill>
              </a:rPr>
              <a:t>Inspecteer eerst de data! </a:t>
            </a:r>
          </a:p>
          <a:p>
            <a:r>
              <a:rPr lang="nl-NL" sz="1300" dirty="0" smtClean="0">
                <a:solidFill>
                  <a:schemeClr val="bg1"/>
                </a:solidFill>
              </a:rPr>
              <a:t>Stel dan een model op dat voor jou logisch is. </a:t>
            </a:r>
          </a:p>
          <a:p>
            <a:r>
              <a:rPr lang="nl-NL" sz="1300" dirty="0" smtClean="0">
                <a:solidFill>
                  <a:schemeClr val="bg1"/>
                </a:solidFill>
              </a:rPr>
              <a:t>Maak je model in R.</a:t>
            </a:r>
          </a:p>
          <a:p>
            <a:r>
              <a:rPr lang="nl-NL" sz="1300" dirty="0" smtClean="0">
                <a:solidFill>
                  <a:schemeClr val="bg1"/>
                </a:solidFill>
              </a:rPr>
              <a:t>Interpreteer je model.</a:t>
            </a:r>
            <a:endParaRPr lang="nl-NL" sz="1300" dirty="0">
              <a:solidFill>
                <a:schemeClr val="bg1"/>
              </a:solidFill>
            </a:endParaRPr>
          </a:p>
          <a:p>
            <a:endParaRPr lang="nl-NL" sz="13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Introductie in R</a:t>
            </a:r>
          </a:p>
          <a:p>
            <a:r>
              <a:rPr lang="nl-NL" dirty="0" smtClean="0"/>
              <a:t>R syntax</a:t>
            </a:r>
          </a:p>
          <a:p>
            <a:r>
              <a:rPr lang="nl-NL" dirty="0" smtClean="0"/>
              <a:t>Introductie </a:t>
            </a:r>
            <a:r>
              <a:rPr lang="nl-NL" dirty="0" err="1" smtClean="0"/>
              <a:t>Decision</a:t>
            </a:r>
            <a:r>
              <a:rPr lang="nl-NL" dirty="0" smtClean="0"/>
              <a:t> Tree model</a:t>
            </a:r>
          </a:p>
          <a:p>
            <a:r>
              <a:rPr lang="nl-NL" dirty="0" smtClean="0"/>
              <a:t>Voorbeeld </a:t>
            </a:r>
            <a:r>
              <a:rPr lang="nl-NL" dirty="0" err="1" smtClean="0"/>
              <a:t>Decision</a:t>
            </a:r>
            <a:r>
              <a:rPr lang="nl-NL" dirty="0" smtClean="0"/>
              <a:t> Tree model</a:t>
            </a:r>
          </a:p>
          <a:p>
            <a:r>
              <a:rPr lang="nl-NL" dirty="0" err="1" smtClean="0"/>
              <a:t>Handson</a:t>
            </a:r>
            <a:r>
              <a:rPr lang="nl-NL" dirty="0" smtClean="0"/>
              <a:t> met </a:t>
            </a:r>
            <a:r>
              <a:rPr lang="nl-NL" dirty="0" err="1" smtClean="0"/>
              <a:t>Decision</a:t>
            </a:r>
            <a:r>
              <a:rPr lang="nl-NL" dirty="0" smtClean="0"/>
              <a:t> Trees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Naslagwerk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Voor zij die meer willen weten:</a:t>
            </a:r>
          </a:p>
          <a:p>
            <a:pPr marL="0" indent="0">
              <a:buNone/>
            </a:pPr>
            <a:r>
              <a:rPr lang="nl-NL" dirty="0">
                <a:hlinkClick r:id="rId2"/>
              </a:rPr>
              <a:t>http://www-bcf.usc.edu/~</a:t>
            </a:r>
            <a:r>
              <a:rPr lang="nl-NL" dirty="0" smtClean="0">
                <a:hlinkClick r:id="rId2"/>
              </a:rPr>
              <a:t>gareth/ISL/ISLR%20First%20Printing.pdf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Een uitgebreid naslagwerk over gebruikelijke machine </a:t>
            </a:r>
            <a:r>
              <a:rPr lang="nl-NL" dirty="0" err="1" smtClean="0"/>
              <a:t>learning</a:t>
            </a:r>
            <a:r>
              <a:rPr lang="nl-NL" dirty="0" smtClean="0"/>
              <a:t> methoden en de achterliggende theorie.</a:t>
            </a:r>
          </a:p>
          <a:p>
            <a:pPr marL="0" indent="0">
              <a:buNone/>
            </a:pPr>
            <a:r>
              <a:rPr lang="nl-NL" dirty="0" smtClean="0"/>
              <a:t>Aan te raden als je dieper in wilt gaan op de achterliggende wiskunde en theorie.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22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Introductie in 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6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 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High level scripttaal</a:t>
            </a:r>
          </a:p>
          <a:p>
            <a:r>
              <a:rPr lang="nl-NL" dirty="0" smtClean="0"/>
              <a:t>Ontwikkeld voor statistische berekeningen</a:t>
            </a:r>
          </a:p>
          <a:p>
            <a:r>
              <a:rPr lang="nl-NL" dirty="0" smtClean="0"/>
              <a:t>Visualiseert modellen zeer gemakkelijk</a:t>
            </a:r>
          </a:p>
          <a:p>
            <a:r>
              <a:rPr lang="nl-NL" dirty="0" smtClean="0"/>
              <a:t>Vergelijkbaar met </a:t>
            </a:r>
            <a:r>
              <a:rPr lang="nl-NL" dirty="0" err="1" smtClean="0"/>
              <a:t>Matlab</a:t>
            </a:r>
            <a:r>
              <a:rPr lang="nl-NL" dirty="0"/>
              <a:t> </a:t>
            </a:r>
            <a:r>
              <a:rPr lang="nl-NL" dirty="0" smtClean="0"/>
              <a:t>en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r="13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 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Grootste marktaandeel binnen data </a:t>
            </a:r>
            <a:r>
              <a:rPr lang="nl-NL" dirty="0" err="1" smtClean="0"/>
              <a:t>science</a:t>
            </a:r>
            <a:endParaRPr lang="nl-NL" dirty="0" smtClean="0"/>
          </a:p>
          <a:p>
            <a:r>
              <a:rPr lang="nl-NL" dirty="0" smtClean="0"/>
              <a:t>Gratis en open source</a:t>
            </a:r>
          </a:p>
          <a:p>
            <a:r>
              <a:rPr lang="nl-NL" dirty="0" smtClean="0"/>
              <a:t>Grote hoeveelheid </a:t>
            </a:r>
            <a:r>
              <a:rPr lang="nl-NL" dirty="0" err="1" smtClean="0"/>
              <a:t>libraries</a:t>
            </a:r>
            <a:endParaRPr lang="nl-NL" dirty="0" smtClean="0"/>
          </a:p>
          <a:p>
            <a:r>
              <a:rPr lang="nl-NL" dirty="0" smtClean="0"/>
              <a:t>Grote community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r="13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59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Installatie 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Download en installeer R:</a:t>
            </a:r>
          </a:p>
          <a:p>
            <a:pPr lvl="1"/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://www.r-project.org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 smtClean="0"/>
              <a:t>Download en installeer </a:t>
            </a:r>
            <a:r>
              <a:rPr lang="nl-NL" dirty="0" err="1" smtClean="0"/>
              <a:t>Rstudio</a:t>
            </a:r>
            <a:r>
              <a:rPr lang="nl-NL" dirty="0"/>
              <a:t> </a:t>
            </a:r>
            <a:r>
              <a:rPr lang="nl-NL" dirty="0" smtClean="0"/>
              <a:t>(een goede en gratis IDE voor R)</a:t>
            </a:r>
          </a:p>
          <a:p>
            <a:pPr lvl="1"/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://www.rstudio.com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r="13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88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syntax</a:t>
            </a:r>
            <a:endParaRPr lang="nl-N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smtClean="0"/>
              <a:t>Toekenning</a:t>
            </a:r>
            <a:endParaRPr lang="nl-NL" dirty="0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 smtClean="0"/>
              <a:t>Merk op: de </a:t>
            </a:r>
            <a:r>
              <a:rPr lang="nl-NL" dirty="0" err="1" smtClean="0"/>
              <a:t>x’te</a:t>
            </a:r>
            <a:r>
              <a:rPr lang="nl-NL" dirty="0" smtClean="0"/>
              <a:t> machtswortel van y is y^(1/x)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nl-NL" dirty="0" smtClean="0"/>
              <a:t>Berekeningen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15" y="751005"/>
            <a:ext cx="4257972" cy="1636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785813"/>
            <a:ext cx="3918336" cy="16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syntax</a:t>
            </a:r>
            <a:endParaRPr lang="nl-N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682332" y="2700000"/>
            <a:ext cx="3743997" cy="2016000"/>
          </a:xfrm>
        </p:spPr>
        <p:txBody>
          <a:bodyPr/>
          <a:lstStyle/>
          <a:p>
            <a:r>
              <a:rPr lang="nl-NL" dirty="0" smtClean="0"/>
              <a:t>Merk op: vectoren beginnen bij 1!</a:t>
            </a:r>
          </a:p>
          <a:p>
            <a:r>
              <a:rPr lang="nl-NL" dirty="0" smtClean="0"/>
              <a:t>[0] geeft het type vector</a:t>
            </a:r>
          </a:p>
          <a:p>
            <a:r>
              <a:rPr lang="nl-NL" dirty="0" smtClean="0"/>
              <a:t>Out of </a:t>
            </a:r>
            <a:r>
              <a:rPr lang="nl-NL" dirty="0" err="1" smtClean="0"/>
              <a:t>bounds</a:t>
            </a:r>
            <a:r>
              <a:rPr lang="nl-NL" dirty="0" smtClean="0"/>
              <a:t> geeft NA, geen error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smtClean="0"/>
              <a:t>Vectoren</a:t>
            </a:r>
            <a:endParaRPr lang="nl-NL" dirty="0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 smtClean="0"/>
              <a:t>Merk op: default operaties zijn scalair</a:t>
            </a:r>
          </a:p>
          <a:p>
            <a:r>
              <a:rPr lang="nl-NL" dirty="0" smtClean="0"/>
              <a:t>Matrices beginnen bij 1.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nl-NL" dirty="0" smtClean="0"/>
              <a:t>Matrices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9" y="801428"/>
            <a:ext cx="4328901" cy="1486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44" y="791999"/>
            <a:ext cx="4046827" cy="16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syntax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18002"/>
            <a:ext cx="5940000" cy="3401999"/>
          </a:xfrm>
        </p:spPr>
        <p:txBody>
          <a:bodyPr/>
          <a:lstStyle/>
          <a:p>
            <a:r>
              <a:rPr lang="nl-NL" dirty="0" smtClean="0"/>
              <a:t>Packages installeren en aanroepen:</a:t>
            </a:r>
          </a:p>
          <a:p>
            <a:pPr marL="0" indent="0">
              <a:buNone/>
            </a:pPr>
            <a:r>
              <a:rPr lang="nl-NL" dirty="0" smtClean="0"/>
              <a:t>    (Je “import” statements)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28" y="989174"/>
            <a:ext cx="21145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9292</TotalTime>
  <Words>568</Words>
  <Application>Microsoft Office PowerPoint</Application>
  <PresentationFormat>On-screen Show (16:9)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Office-thema</vt:lpstr>
      <vt:lpstr>Handson lab met Decision Trees</vt:lpstr>
      <vt:lpstr>Inhoud</vt:lpstr>
      <vt:lpstr>Introductie in R</vt:lpstr>
      <vt:lpstr>Introductie R</vt:lpstr>
      <vt:lpstr>Introductie R</vt:lpstr>
      <vt:lpstr>Installatie R</vt:lpstr>
      <vt:lpstr>R syntax</vt:lpstr>
      <vt:lpstr>R syntax</vt:lpstr>
      <vt:lpstr>R syntax</vt:lpstr>
      <vt:lpstr>Introductie Decision Tree model</vt:lpstr>
      <vt:lpstr>Intuïtief voorbeeld</vt:lpstr>
      <vt:lpstr>Introductie</vt:lpstr>
      <vt:lpstr>Voordelen</vt:lpstr>
      <vt:lpstr>Nadelen</vt:lpstr>
      <vt:lpstr>Opbouw</vt:lpstr>
      <vt:lpstr>Interpretatie</vt:lpstr>
      <vt:lpstr>Voorbeeld: huisprijs</vt:lpstr>
      <vt:lpstr>Data Science 101</vt:lpstr>
      <vt:lpstr>Hands on met Decision Trees!</vt:lpstr>
      <vt:lpstr>Naslagwerk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van Gastel</dc:creator>
  <cp:keywords/>
  <dc:description>Amis - versie 1 - juni 2017
Ontwerp: Humming
Template: Ton Persoon</dc:description>
  <cp:lastModifiedBy>Michael van Gastel</cp:lastModifiedBy>
  <cp:revision>41</cp:revision>
  <dcterms:created xsi:type="dcterms:W3CDTF">2018-03-23T07:37:32Z</dcterms:created>
  <dcterms:modified xsi:type="dcterms:W3CDTF">2018-05-08T08:25:22Z</dcterms:modified>
  <cp:category/>
</cp:coreProperties>
</file>