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4"/>
  </p:notesMasterIdLst>
  <p:sldIdLst>
    <p:sldId id="293" r:id="rId2"/>
    <p:sldId id="324" r:id="rId3"/>
    <p:sldId id="266" r:id="rId4"/>
    <p:sldId id="304" r:id="rId5"/>
    <p:sldId id="285" r:id="rId6"/>
    <p:sldId id="306" r:id="rId7"/>
    <p:sldId id="307" r:id="rId8"/>
    <p:sldId id="308" r:id="rId9"/>
    <p:sldId id="295" r:id="rId10"/>
    <p:sldId id="294" r:id="rId11"/>
    <p:sldId id="329" r:id="rId12"/>
    <p:sldId id="309" r:id="rId13"/>
    <p:sldId id="328" r:id="rId14"/>
    <p:sldId id="327" r:id="rId15"/>
    <p:sldId id="264" r:id="rId16"/>
    <p:sldId id="325" r:id="rId17"/>
    <p:sldId id="335" r:id="rId18"/>
    <p:sldId id="310" r:id="rId19"/>
    <p:sldId id="319" r:id="rId20"/>
    <p:sldId id="320" r:id="rId21"/>
    <p:sldId id="321" r:id="rId22"/>
    <p:sldId id="322" r:id="rId23"/>
    <p:sldId id="311" r:id="rId24"/>
    <p:sldId id="315" r:id="rId25"/>
    <p:sldId id="323" r:id="rId26"/>
    <p:sldId id="330" r:id="rId27"/>
    <p:sldId id="331" r:id="rId28"/>
    <p:sldId id="334" r:id="rId29"/>
    <p:sldId id="333" r:id="rId30"/>
    <p:sldId id="318" r:id="rId31"/>
    <p:sldId id="326" r:id="rId32"/>
    <p:sldId id="336" r:id="rId3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55" d="100"/>
          <a:sy n="155" d="100"/>
        </p:scale>
        <p:origin x="31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6/14/2018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6/14/2018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6/14/2018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6/14/2018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6/14/2018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6/14/2018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6/14/2018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6/14/2018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6/14/2018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6/14/2018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6/14/2018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6/14/2018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Handson lab Validatie en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training en </a:t>
            </a:r>
            <a:r>
              <a:rPr lang="nl-NL" dirty="0" err="1"/>
              <a:t>testing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262065" cy="3401999"/>
          </a:xfrm>
        </p:spPr>
        <p:txBody>
          <a:bodyPr/>
          <a:lstStyle/>
          <a:p>
            <a:r>
              <a:rPr lang="nl-NL" dirty="0"/>
              <a:t>Testen of je model goed werkt!</a:t>
            </a:r>
          </a:p>
          <a:p>
            <a:r>
              <a:rPr lang="nl-NL" dirty="0"/>
              <a:t>Te weinig training: </a:t>
            </a:r>
            <a:r>
              <a:rPr lang="nl-NL" dirty="0" err="1"/>
              <a:t>underfit</a:t>
            </a:r>
            <a:endParaRPr lang="nl-NL" dirty="0"/>
          </a:p>
          <a:p>
            <a:r>
              <a:rPr lang="nl-NL" dirty="0"/>
              <a:t>Te veel training: </a:t>
            </a:r>
            <a:r>
              <a:rPr lang="nl-NL" dirty="0" err="1"/>
              <a:t>overfit</a:t>
            </a:r>
            <a:endParaRPr lang="nl-NL" dirty="0"/>
          </a:p>
          <a:p>
            <a:r>
              <a:rPr lang="nl-NL" dirty="0" err="1"/>
              <a:t>Testing</a:t>
            </a:r>
            <a:r>
              <a:rPr lang="nl-NL" dirty="0"/>
              <a:t> data apart houden, zodat je kan testen of je model goed fit</a:t>
            </a:r>
          </a:p>
          <a:p>
            <a:r>
              <a:rPr lang="nl-NL" dirty="0"/>
              <a:t>Cross-validation: komt misschien aan bod in SIG 3?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18" y="791999"/>
            <a:ext cx="5228318" cy="35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Regressie of classificatie?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8364794" cy="3401999"/>
          </a:xfrm>
        </p:spPr>
        <p:txBody>
          <a:bodyPr/>
          <a:lstStyle/>
          <a:p>
            <a:r>
              <a:rPr lang="nl-NL" dirty="0"/>
              <a:t>Regressie: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Afhankelijke variabele is continu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Vb</a:t>
            </a:r>
            <a:r>
              <a:rPr lang="nl-NL" dirty="0"/>
              <a:t>: afstand, tijd, massa</a:t>
            </a:r>
          </a:p>
          <a:p>
            <a:r>
              <a:rPr lang="nl-NL" dirty="0"/>
              <a:t>Classificatie: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Afhankelijke variabele is categorisch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/>
              <a:t>Vb</a:t>
            </a:r>
            <a:r>
              <a:rPr lang="nl-NL" dirty="0"/>
              <a:t>: geslacht, automerk, diersoort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40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Voorspelling en </a:t>
            </a:r>
            <a:r>
              <a:rPr lang="nl-NL" dirty="0" err="1"/>
              <a:t>Mean</a:t>
            </a:r>
            <a:r>
              <a:rPr lang="nl-NL" dirty="0"/>
              <a:t> Square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262065" cy="3401999"/>
          </a:xfrm>
        </p:spPr>
        <p:txBody>
          <a:bodyPr/>
          <a:lstStyle/>
          <a:p>
            <a:r>
              <a:rPr lang="nl-NL" dirty="0"/>
              <a:t>Voorspel de waarden voor je test set met </a:t>
            </a:r>
            <a:r>
              <a:rPr lang="nl-NL" dirty="0" err="1"/>
              <a:t>predict</a:t>
            </a:r>
            <a:r>
              <a:rPr lang="nl-NL" dirty="0"/>
              <a:t>()</a:t>
            </a:r>
          </a:p>
          <a:p>
            <a:r>
              <a:rPr lang="nl-NL" dirty="0"/>
              <a:t>Bereken de </a:t>
            </a:r>
            <a:r>
              <a:rPr lang="nl-NL" dirty="0" err="1"/>
              <a:t>Mean</a:t>
            </a:r>
            <a:r>
              <a:rPr lang="nl-NL" dirty="0"/>
              <a:t> Square Error:</a:t>
            </a:r>
            <a:br>
              <a:rPr lang="nl-NL" dirty="0"/>
            </a:br>
            <a:r>
              <a:rPr lang="nl-NL" dirty="0" err="1"/>
              <a:t>mean</a:t>
            </a:r>
            <a:r>
              <a:rPr lang="nl-NL" dirty="0"/>
              <a:t>((Y’ – Y)^2)</a:t>
            </a:r>
          </a:p>
          <a:p>
            <a:r>
              <a:rPr lang="nl-NL" dirty="0"/>
              <a:t>Altijd positief</a:t>
            </a:r>
          </a:p>
          <a:p>
            <a:r>
              <a:rPr lang="nl-NL" dirty="0"/>
              <a:t>Dichter bij 0 is beter</a:t>
            </a:r>
          </a:p>
          <a:p>
            <a:r>
              <a:rPr lang="nl-NL" b="1" dirty="0"/>
              <a:t>Werkt alleen voor regressie!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43" y="1145961"/>
            <a:ext cx="5221657" cy="27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7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Voorspelling en de </a:t>
            </a:r>
            <a:r>
              <a:rPr lang="nl-NL" dirty="0" err="1"/>
              <a:t>Confusion</a:t>
            </a:r>
            <a:r>
              <a:rPr lang="nl-NL" dirty="0"/>
              <a:t>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262065" cy="3401999"/>
          </a:xfrm>
        </p:spPr>
        <p:txBody>
          <a:bodyPr/>
          <a:lstStyle/>
          <a:p>
            <a:r>
              <a:rPr lang="nl-NL" dirty="0"/>
              <a:t>Geef de voorspelde waarden weer tegen de echte waarden</a:t>
            </a:r>
          </a:p>
          <a:p>
            <a:r>
              <a:rPr lang="nl-NL" dirty="0"/>
              <a:t>Bereken de Error </a:t>
            </a:r>
            <a:r>
              <a:rPr lang="nl-NL" dirty="0" err="1"/>
              <a:t>Rate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Positives</a:t>
            </a:r>
            <a:r>
              <a:rPr lang="nl-NL" dirty="0"/>
              <a:t> +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Negatives</a:t>
            </a:r>
            <a:r>
              <a:rPr lang="nl-NL" dirty="0"/>
              <a:t>) / Totaal</a:t>
            </a:r>
          </a:p>
          <a:p>
            <a:r>
              <a:rPr lang="nl-NL" dirty="0"/>
              <a:t>Altijd positief</a:t>
            </a:r>
          </a:p>
          <a:p>
            <a:r>
              <a:rPr lang="nl-NL" dirty="0"/>
              <a:t>Dichter bij 0 is beter</a:t>
            </a:r>
          </a:p>
          <a:p>
            <a:r>
              <a:rPr lang="nl-NL" b="1" dirty="0"/>
              <a:t>Werkt alleen voor classificatie!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04" y="1046470"/>
            <a:ext cx="3506296" cy="30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 teruggrijpen: hoe bouw je een </a:t>
            </a:r>
            <a:r>
              <a:rPr lang="nl-NL" dirty="0" err="1"/>
              <a:t>decision</a:t>
            </a:r>
            <a:r>
              <a:rPr lang="nl-NL" dirty="0"/>
              <a:t> tree?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/>
              <a:t>Woningprijzen inladen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Prijs afhankelijk van periode en regio</a:t>
            </a:r>
          </a:p>
          <a:p>
            <a:r>
              <a:rPr lang="nl-NL" dirty="0"/>
              <a:t>Summary geeft een overzicht van hoe goed de voorspelling is (</a:t>
            </a:r>
            <a:r>
              <a:rPr lang="nl-NL" dirty="0" err="1"/>
              <a:t>residuals</a:t>
            </a:r>
            <a:r>
              <a:rPr lang="nl-NL" dirty="0"/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760950"/>
            <a:ext cx="3708592" cy="112192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tree bouwen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/>
              <a:t>Package installeren en laden</a:t>
            </a:r>
          </a:p>
          <a:p>
            <a:r>
              <a:rPr lang="nl-NL" dirty="0" err="1"/>
              <a:t>Working</a:t>
            </a:r>
            <a:r>
              <a:rPr lang="nl-NL" dirty="0"/>
              <a:t> directory </a:t>
            </a:r>
            <a:r>
              <a:rPr lang="nl-NL" dirty="0" err="1"/>
              <a:t>setten</a:t>
            </a:r>
            <a:endParaRPr lang="nl-NL" dirty="0"/>
          </a:p>
          <a:p>
            <a:r>
              <a:rPr lang="nl-NL" dirty="0"/>
              <a:t>CSV inladen</a:t>
            </a:r>
          </a:p>
          <a:p>
            <a:r>
              <a:rPr lang="nl-NL" dirty="0"/>
              <a:t>Head() toont de eerste regels van de dataset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" y="798711"/>
            <a:ext cx="3814142" cy="12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Voorbeeld: Titanic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/>
              <a:t>Data splitsen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predict(model, data)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nl-NL" dirty="0"/>
              <a:t>Test set voorspellen </a:t>
            </a:r>
            <a:r>
              <a:rPr lang="nl-NL" dirty="0" err="1"/>
              <a:t>adhv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/>
              <a:t>Set seed: seed voor de random number generator (bij een bepaalde seed krijg je altijd dezelfde sequentie van random numbers)</a:t>
            </a:r>
          </a:p>
          <a:p>
            <a:r>
              <a:rPr lang="nl-NL" dirty="0"/>
              <a:t>Creëer indices op basis van de Titanic data</a:t>
            </a:r>
          </a:p>
          <a:p>
            <a:r>
              <a:rPr lang="nl-NL" dirty="0"/>
              <a:t>Splits de data met deze indices in test en train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846386"/>
            <a:ext cx="3194671" cy="9529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98" y="846386"/>
            <a:ext cx="3571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Inspecteer de dataset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Denk na: wat zit er in de data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Stel dan een model op dat voor jou logisch is. Wat is je afhankelijke? Wat zijn je onafhankelijken?</a:t>
            </a:r>
            <a:br>
              <a:rPr lang="nl-NL" sz="1600" dirty="0"/>
            </a:br>
            <a:r>
              <a:rPr lang="nl-NL" sz="1600" dirty="0"/>
              <a:t>Je moet kunnen verklaren waarom je dat model hebt opgesteld!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Bouw je model in R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Interpreteer je model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455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 on met Training en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Trees!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 smtClean="0">
                <a:solidFill>
                  <a:schemeClr val="bg1"/>
                </a:solidFill>
              </a:rPr>
              <a:t>https</a:t>
            </a:r>
            <a:r>
              <a:rPr lang="nl-NL" sz="1300" dirty="0">
                <a:solidFill>
                  <a:schemeClr val="bg1"/>
                </a:solidFill>
              </a:rPr>
              <a:t>://bit.ly/2t7VKmQ</a:t>
            </a:r>
            <a:endParaRPr lang="nl-NL" sz="1300" dirty="0" smtClean="0">
              <a:solidFill>
                <a:schemeClr val="bg1"/>
              </a:solidFill>
            </a:endParaRPr>
          </a:p>
          <a:p>
            <a:endParaRPr lang="nl-NL" sz="1300" dirty="0" smtClean="0">
              <a:solidFill>
                <a:schemeClr val="bg1"/>
              </a:solidFill>
            </a:endParaRPr>
          </a:p>
          <a:p>
            <a:r>
              <a:rPr lang="nl-NL" sz="1300" dirty="0" smtClean="0">
                <a:solidFill>
                  <a:schemeClr val="bg1"/>
                </a:solidFill>
              </a:rPr>
              <a:t>Open </a:t>
            </a:r>
            <a:r>
              <a:rPr lang="nl-NL" sz="1300" dirty="0">
                <a:solidFill>
                  <a:schemeClr val="bg1"/>
                </a:solidFill>
              </a:rPr>
              <a:t>“</a:t>
            </a:r>
            <a:r>
              <a:rPr lang="nl-NL" sz="1300" dirty="0" err="1">
                <a:solidFill>
                  <a:schemeClr val="bg1"/>
                </a:solidFill>
              </a:rPr>
              <a:t>R_training_testing.R</a:t>
            </a:r>
            <a:r>
              <a:rPr lang="nl-NL" sz="1300" dirty="0">
                <a:solidFill>
                  <a:schemeClr val="bg1"/>
                </a:solidFill>
              </a:rPr>
              <a:t>” in </a:t>
            </a:r>
            <a:r>
              <a:rPr lang="nl-NL" sz="1300" dirty="0" err="1">
                <a:solidFill>
                  <a:schemeClr val="bg1"/>
                </a:solidFill>
              </a:rPr>
              <a:t>Rstudio</a:t>
            </a:r>
            <a:r>
              <a:rPr lang="nl-NL" sz="1300" dirty="0">
                <a:solidFill>
                  <a:schemeClr val="bg1"/>
                </a:solidFill>
              </a:rPr>
              <a:t>. Hierin staan de instructies en voorbeeldcode.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>
                <a:solidFill>
                  <a:schemeClr val="bg1"/>
                </a:solidFill>
              </a:rPr>
              <a:t>Als je de VM niet gebruikt, moet je dit </a:t>
            </a:r>
            <a:r>
              <a:rPr lang="nl-NL" sz="1300" dirty="0" err="1">
                <a:solidFill>
                  <a:schemeClr val="bg1"/>
                </a:solidFill>
              </a:rPr>
              <a:t>setten</a:t>
            </a:r>
            <a:r>
              <a:rPr lang="nl-NL" sz="1300" dirty="0">
                <a:solidFill>
                  <a:schemeClr val="bg1"/>
                </a:solidFill>
              </a:rPr>
              <a:t>:</a:t>
            </a:r>
          </a:p>
          <a:p>
            <a:r>
              <a:rPr lang="nl-NL" sz="1300" dirty="0">
                <a:solidFill>
                  <a:schemeClr val="bg1"/>
                </a:solidFill>
              </a:rPr>
              <a:t>.</a:t>
            </a:r>
            <a:r>
              <a:rPr lang="nl-NL" sz="1300" dirty="0" err="1">
                <a:solidFill>
                  <a:schemeClr val="bg1"/>
                </a:solidFill>
              </a:rPr>
              <a:t>libPaths</a:t>
            </a:r>
            <a:r>
              <a:rPr lang="nl-NL" sz="1300" dirty="0">
                <a:solidFill>
                  <a:schemeClr val="bg1"/>
                </a:solidFill>
              </a:rPr>
              <a:t>("C:/Program Files/R/R-3.5.0/</a:t>
            </a:r>
            <a:r>
              <a:rPr lang="nl-NL" sz="1300" dirty="0" err="1">
                <a:solidFill>
                  <a:schemeClr val="bg1"/>
                </a:solidFill>
              </a:rPr>
              <a:t>library</a:t>
            </a:r>
            <a:r>
              <a:rPr lang="nl-NL" sz="1300" dirty="0">
                <a:solidFill>
                  <a:schemeClr val="bg1"/>
                </a:solidFill>
              </a:rPr>
              <a:t>")</a:t>
            </a:r>
          </a:p>
          <a:p>
            <a:r>
              <a:rPr lang="nl-NL" sz="1300" dirty="0">
                <a:solidFill>
                  <a:schemeClr val="bg1"/>
                </a:solidFill>
              </a:rPr>
              <a:t>Waar C:/Program Files/R/R-3.5.0/</a:t>
            </a:r>
            <a:r>
              <a:rPr lang="nl-NL" sz="1300" dirty="0" err="1">
                <a:solidFill>
                  <a:schemeClr val="bg1"/>
                </a:solidFill>
              </a:rPr>
              <a:t>library</a:t>
            </a:r>
            <a:r>
              <a:rPr lang="nl-NL" sz="1300" dirty="0">
                <a:solidFill>
                  <a:schemeClr val="bg1"/>
                </a:solidFill>
              </a:rPr>
              <a:t> verwijst naar je R installatie pad. 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>
                <a:solidFill>
                  <a:schemeClr val="bg1"/>
                </a:solidFill>
              </a:rPr>
              <a:t>Tips:</a:t>
            </a:r>
          </a:p>
          <a:p>
            <a:r>
              <a:rPr lang="nl-NL" sz="1300" dirty="0">
                <a:solidFill>
                  <a:schemeClr val="bg1"/>
                </a:solidFill>
              </a:rPr>
              <a:t>Inspecteer eerst de data! </a:t>
            </a:r>
          </a:p>
          <a:p>
            <a:r>
              <a:rPr lang="nl-NL" sz="1300" dirty="0">
                <a:solidFill>
                  <a:schemeClr val="bg1"/>
                </a:solidFill>
              </a:rPr>
              <a:t>Stel dan een model op dat voor jou logisch is. </a:t>
            </a:r>
          </a:p>
          <a:p>
            <a:r>
              <a:rPr lang="nl-NL" sz="1300" dirty="0">
                <a:solidFill>
                  <a:schemeClr val="bg1"/>
                </a:solidFill>
              </a:rPr>
              <a:t>Maak je model in R.</a:t>
            </a:r>
          </a:p>
          <a:p>
            <a:r>
              <a:rPr lang="nl-NL" sz="1300" dirty="0">
                <a:solidFill>
                  <a:schemeClr val="bg1"/>
                </a:solidFill>
              </a:rPr>
              <a:t>Interpreteer je model.</a:t>
            </a: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2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8280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Fantasy?</a:t>
            </a:r>
          </a:p>
          <a:p>
            <a:r>
              <a:rPr lang="nl-NL" dirty="0"/>
              <a:t>Lord of </a:t>
            </a:r>
            <a:r>
              <a:rPr lang="nl-NL" dirty="0" err="1"/>
              <a:t>the</a:t>
            </a:r>
            <a:r>
              <a:rPr lang="nl-NL" dirty="0"/>
              <a:t> Rings?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Fantasy</a:t>
            </a:r>
          </a:p>
        </p:txBody>
      </p:sp>
      <p:sp>
        <p:nvSpPr>
          <p:cNvPr id="10" name="Oval 9"/>
          <p:cNvSpPr/>
          <p:nvPr/>
        </p:nvSpPr>
        <p:spPr>
          <a:xfrm>
            <a:off x="5611819" y="126846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LotR</a:t>
            </a:r>
            <a:endParaRPr lang="nl-NL" dirty="0"/>
          </a:p>
        </p:txBody>
      </p:sp>
      <p:sp>
        <p:nvSpPr>
          <p:cNvPr id="11" name="Oval 10"/>
          <p:cNvSpPr/>
          <p:nvPr/>
        </p:nvSpPr>
        <p:spPr>
          <a:xfrm>
            <a:off x="4840100" y="1819473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sp>
        <p:nvSpPr>
          <p:cNvPr id="14" name="Oval 13"/>
          <p:cNvSpPr/>
          <p:nvPr/>
        </p:nvSpPr>
        <p:spPr>
          <a:xfrm>
            <a:off x="7009275" y="2529942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cxnSp>
        <p:nvCxnSpPr>
          <p:cNvPr id="23" name="Straight Arrow Connector 22"/>
          <p:cNvCxnSpPr>
            <a:stCxn id="6" idx="5"/>
            <a:endCxn id="14" idx="7"/>
          </p:cNvCxnSpPr>
          <p:nvPr/>
        </p:nvCxnSpPr>
        <p:spPr>
          <a:xfrm>
            <a:off x="7859511" y="1161783"/>
            <a:ext cx="248833" cy="14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6255639" y="1161783"/>
            <a:ext cx="693373" cy="10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0"/>
          </p:cNvCxnSpPr>
          <p:nvPr/>
        </p:nvCxnSpPr>
        <p:spPr>
          <a:xfrm flipH="1">
            <a:off x="5483920" y="1545407"/>
            <a:ext cx="316469" cy="27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14623" y="1845778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cxnSp>
        <p:nvCxnSpPr>
          <p:cNvPr id="31" name="Straight Arrow Connector 30"/>
          <p:cNvCxnSpPr>
            <a:stCxn id="10" idx="5"/>
            <a:endCxn id="28" idx="0"/>
          </p:cNvCxnSpPr>
          <p:nvPr/>
        </p:nvCxnSpPr>
        <p:spPr>
          <a:xfrm>
            <a:off x="6710888" y="1545407"/>
            <a:ext cx="179613" cy="2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  <p:bldP spid="1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Opzet van de avond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17:00-17:45 - Training en Testing</a:t>
            </a:r>
          </a:p>
          <a:p>
            <a:r>
              <a:rPr lang="nl-NL" dirty="0"/>
              <a:t>17:45-18:15 - Diner</a:t>
            </a:r>
          </a:p>
          <a:p>
            <a:r>
              <a:rPr lang="nl-NL" dirty="0"/>
              <a:t>18:15-19:00 - Random Forests</a:t>
            </a:r>
          </a:p>
          <a:p>
            <a:r>
              <a:rPr lang="nl-NL" dirty="0"/>
              <a:t>19:00-eind - Clustering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488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andere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Vind je het erg als Sean </a:t>
            </a:r>
            <a:r>
              <a:rPr lang="nl-NL" dirty="0" err="1"/>
              <a:t>Bean</a:t>
            </a:r>
            <a:r>
              <a:rPr lang="nl-NL" dirty="0"/>
              <a:t> omkomt?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Sean </a:t>
            </a:r>
            <a:r>
              <a:rPr lang="nl-NL" sz="1100" dirty="0" err="1"/>
              <a:t>Bean</a:t>
            </a:r>
            <a:endParaRPr lang="nl-NL" sz="1100" dirty="0"/>
          </a:p>
        </p:txBody>
      </p:sp>
      <p:sp>
        <p:nvSpPr>
          <p:cNvPr id="10" name="Oval 9"/>
          <p:cNvSpPr/>
          <p:nvPr/>
        </p:nvSpPr>
        <p:spPr>
          <a:xfrm>
            <a:off x="5764219" y="151702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sp>
        <p:nvSpPr>
          <p:cNvPr id="14" name="Oval 13"/>
          <p:cNvSpPr/>
          <p:nvPr/>
        </p:nvSpPr>
        <p:spPr>
          <a:xfrm>
            <a:off x="7636180" y="154180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cxnSp>
        <p:nvCxnSpPr>
          <p:cNvPr id="23" name="Straight Arrow Connector 22"/>
          <p:cNvCxnSpPr>
            <a:stCxn id="6" idx="5"/>
            <a:endCxn id="14" idx="0"/>
          </p:cNvCxnSpPr>
          <p:nvPr/>
        </p:nvCxnSpPr>
        <p:spPr>
          <a:xfrm>
            <a:off x="7859511" y="1161783"/>
            <a:ext cx="420489" cy="38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0"/>
          </p:cNvCxnSpPr>
          <p:nvPr/>
        </p:nvCxnSpPr>
        <p:spPr>
          <a:xfrm flipH="1">
            <a:off x="6408039" y="1161783"/>
            <a:ext cx="540973" cy="3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24" y="1974266"/>
            <a:ext cx="5844356" cy="22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Intuïtief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Je vraagt aan een andere vriend: “Zou ik Game of </a:t>
            </a:r>
            <a:r>
              <a:rPr lang="nl-NL" dirty="0" err="1"/>
              <a:t>Thrones</a:t>
            </a:r>
            <a:r>
              <a:rPr lang="nl-NL" dirty="0"/>
              <a:t> een leuke serie vinden?”</a:t>
            </a:r>
          </a:p>
          <a:p>
            <a:r>
              <a:rPr lang="nl-NL" dirty="0"/>
              <a:t>Heb je World of </a:t>
            </a:r>
            <a:r>
              <a:rPr lang="nl-NL" dirty="0" err="1"/>
              <a:t>Warcraft</a:t>
            </a:r>
            <a:r>
              <a:rPr lang="nl-NL" dirty="0"/>
              <a:t> gespeeld?</a:t>
            </a:r>
          </a:p>
          <a:p>
            <a:r>
              <a:rPr lang="nl-NL" dirty="0"/>
              <a:t>Hou je van complexe verhalen?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6760442" y="884836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WoW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5300361" y="1397887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sp>
        <p:nvSpPr>
          <p:cNvPr id="14" name="Oval 13"/>
          <p:cNvSpPr/>
          <p:nvPr/>
        </p:nvSpPr>
        <p:spPr>
          <a:xfrm>
            <a:off x="7564180" y="1620273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Complexiteit</a:t>
            </a:r>
          </a:p>
        </p:txBody>
      </p:sp>
      <p:sp>
        <p:nvSpPr>
          <p:cNvPr id="15" name="Oval 14"/>
          <p:cNvSpPr/>
          <p:nvPr/>
        </p:nvSpPr>
        <p:spPr>
          <a:xfrm>
            <a:off x="7636180" y="2399380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</a:t>
            </a:r>
          </a:p>
        </p:txBody>
      </p:sp>
      <p:sp>
        <p:nvSpPr>
          <p:cNvPr id="16" name="Oval 15"/>
          <p:cNvSpPr/>
          <p:nvPr/>
        </p:nvSpPr>
        <p:spPr>
          <a:xfrm>
            <a:off x="5908876" y="2409065"/>
            <a:ext cx="1287639" cy="32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Ja</a:t>
            </a:r>
          </a:p>
        </p:txBody>
      </p:sp>
      <p:cxnSp>
        <p:nvCxnSpPr>
          <p:cNvPr id="23" name="Straight Arrow Connector 22"/>
          <p:cNvCxnSpPr>
            <a:stCxn id="6" idx="5"/>
            <a:endCxn id="14" idx="0"/>
          </p:cNvCxnSpPr>
          <p:nvPr/>
        </p:nvCxnSpPr>
        <p:spPr>
          <a:xfrm>
            <a:off x="7859511" y="1161783"/>
            <a:ext cx="348489" cy="45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0" idx="7"/>
          </p:cNvCxnSpPr>
          <p:nvPr/>
        </p:nvCxnSpPr>
        <p:spPr>
          <a:xfrm flipH="1">
            <a:off x="6399430" y="1161783"/>
            <a:ext cx="549582" cy="28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6" idx="7"/>
          </p:cNvCxnSpPr>
          <p:nvPr/>
        </p:nvCxnSpPr>
        <p:spPr>
          <a:xfrm flipH="1">
            <a:off x="7007945" y="1897220"/>
            <a:ext cx="744805" cy="55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4"/>
            <a:endCxn id="15" idx="0"/>
          </p:cNvCxnSpPr>
          <p:nvPr/>
        </p:nvCxnSpPr>
        <p:spPr>
          <a:xfrm>
            <a:off x="8208000" y="1944737"/>
            <a:ext cx="72000" cy="45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beslist een Random </a:t>
            </a:r>
            <a:r>
              <a:rPr lang="nl-NL" dirty="0" err="1"/>
              <a:t>Forest</a:t>
            </a:r>
            <a:r>
              <a:rPr lang="nl-NL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hebt zojuist een Random </a:t>
            </a:r>
            <a:r>
              <a:rPr lang="nl-NL" dirty="0" err="1"/>
              <a:t>Forest</a:t>
            </a:r>
            <a:r>
              <a:rPr lang="nl-NL" dirty="0"/>
              <a:t> gemaakt</a:t>
            </a:r>
          </a:p>
          <a:p>
            <a:r>
              <a:rPr lang="nl-NL" dirty="0"/>
              <a:t>Uiteindelijke beslissing gebeurt door </a:t>
            </a:r>
            <a:r>
              <a:rPr lang="nl-NL" dirty="0" err="1"/>
              <a:t>majority</a:t>
            </a:r>
            <a:r>
              <a:rPr lang="nl-NL" dirty="0"/>
              <a:t> </a:t>
            </a:r>
            <a:r>
              <a:rPr lang="nl-NL" dirty="0" err="1"/>
              <a:t>voting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781283"/>
            <a:ext cx="4724400" cy="35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1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is een bootstrap </a:t>
            </a:r>
            <a:r>
              <a:rPr lang="nl-NL" dirty="0" err="1"/>
              <a:t>aggregation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Bootstrap: random sampling met </a:t>
            </a:r>
            <a:r>
              <a:rPr lang="nl-NL" dirty="0" err="1"/>
              <a:t>replacement</a:t>
            </a:r>
            <a:endParaRPr lang="nl-NL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 err="1" smtClean="0"/>
              <a:t>Aggregation</a:t>
            </a:r>
            <a:r>
              <a:rPr lang="nl-NL" dirty="0" smtClean="0"/>
              <a:t>: bijeenvoeging</a:t>
            </a:r>
            <a:endParaRPr lang="nl-NL" dirty="0"/>
          </a:p>
          <a:p>
            <a:r>
              <a:rPr lang="nl-NL" dirty="0"/>
              <a:t>Creatie: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Sample met </a:t>
            </a:r>
            <a:r>
              <a:rPr lang="nl-NL" dirty="0" err="1"/>
              <a:t>replacement</a:t>
            </a:r>
            <a:r>
              <a:rPr lang="nl-NL" dirty="0"/>
              <a:t> uit de training data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Fit/train </a:t>
            </a:r>
            <a:r>
              <a:rPr lang="nl-NL" dirty="0" err="1"/>
              <a:t>decision</a:t>
            </a:r>
            <a:r>
              <a:rPr lang="nl-NL" dirty="0"/>
              <a:t> trees op dit sample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 err="1"/>
              <a:t>Repeat</a:t>
            </a:r>
            <a:r>
              <a:rPr lang="nl-NL" dirty="0"/>
              <a:t> tot n </a:t>
            </a:r>
            <a:r>
              <a:rPr lang="nl-NL" dirty="0" err="1"/>
              <a:t>decision</a:t>
            </a:r>
            <a:r>
              <a:rPr lang="nl-NL" dirty="0"/>
              <a:t> trees gemaakt zijn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4" y="1332177"/>
            <a:ext cx="4724635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 van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416805" cy="3401999"/>
          </a:xfrm>
        </p:spPr>
        <p:txBody>
          <a:bodyPr/>
          <a:lstStyle/>
          <a:p>
            <a:r>
              <a:rPr lang="nl-NL" dirty="0"/>
              <a:t>Gaat </a:t>
            </a:r>
            <a:r>
              <a:rPr lang="nl-NL" dirty="0" err="1"/>
              <a:t>overfitting</a:t>
            </a:r>
            <a:r>
              <a:rPr lang="nl-NL" dirty="0"/>
              <a:t> tegen</a:t>
            </a:r>
          </a:p>
          <a:p>
            <a:r>
              <a:rPr lang="nl-NL" dirty="0" err="1"/>
              <a:t>Computationeel</a:t>
            </a:r>
            <a:r>
              <a:rPr lang="nl-NL" dirty="0"/>
              <a:t> snel</a:t>
            </a:r>
          </a:p>
          <a:p>
            <a:r>
              <a:rPr lang="nl-NL" dirty="0"/>
              <a:t>Werkt even goed voor classificatie als voor regressie</a:t>
            </a:r>
          </a:p>
          <a:p>
            <a:r>
              <a:rPr lang="nl-NL" dirty="0"/>
              <a:t>Gaat goed om met missing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/>
              <a:t>Weinig voorbereiding/kennis nodig</a:t>
            </a:r>
          </a:p>
          <a:p>
            <a:r>
              <a:rPr lang="nl-NL" dirty="0"/>
              <a:t>Uitstekend algoritme!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05" y="806242"/>
            <a:ext cx="5007195" cy="355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7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Nadelen van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417518" cy="3401999"/>
          </a:xfrm>
        </p:spPr>
        <p:txBody>
          <a:bodyPr/>
          <a:lstStyle/>
          <a:p>
            <a:r>
              <a:rPr lang="nl-NL" dirty="0"/>
              <a:t>(Bijna) Niet </a:t>
            </a:r>
            <a:r>
              <a:rPr lang="nl-NL" dirty="0" smtClean="0"/>
              <a:t>interpretabel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18" y="791998"/>
            <a:ext cx="5006482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 teruggrijpen: hoe wordt een </a:t>
            </a:r>
            <a:r>
              <a:rPr lang="nl-NL" dirty="0" err="1"/>
              <a:t>decision</a:t>
            </a:r>
            <a:r>
              <a:rPr lang="nl-NL" dirty="0"/>
              <a:t> tree opgebouwd?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360387" cy="3401999"/>
          </a:xfrm>
        </p:spPr>
        <p:txBody>
          <a:bodyPr/>
          <a:lstStyle/>
          <a:p>
            <a:r>
              <a:rPr lang="nl-NL" dirty="0"/>
              <a:t>1 grote dataset: veel onzekerheid/variantie</a:t>
            </a:r>
          </a:p>
          <a:p>
            <a:r>
              <a:rPr lang="nl-NL" dirty="0"/>
              <a:t>Opsplitsen in categorieën, steeds minder variantie per categorie</a:t>
            </a:r>
          </a:p>
          <a:p>
            <a:r>
              <a:rPr lang="nl-NL" dirty="0"/>
              <a:t>Opsplitsing die de meeste variantie verklaart eerst</a:t>
            </a:r>
          </a:p>
          <a:p>
            <a:r>
              <a:rPr lang="nl-NL" dirty="0"/>
              <a:t>Dan de volgende binnen die categorie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791998"/>
            <a:ext cx="5063614" cy="35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9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Opbouw van een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Sample N cases met </a:t>
            </a:r>
            <a:r>
              <a:rPr lang="nl-NL" dirty="0" err="1"/>
              <a:t>replacement</a:t>
            </a:r>
            <a:r>
              <a:rPr lang="nl-NL" dirty="0"/>
              <a:t> (ongeveer 66% van totaal)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Maak 1 decision tree. Bij elke splitsing: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Sample </a:t>
            </a:r>
            <a:r>
              <a:rPr lang="nl-NL" i="1" dirty="0"/>
              <a:t>m</a:t>
            </a:r>
            <a:r>
              <a:rPr lang="nl-NL" dirty="0"/>
              <a:t> variabelen zonder </a:t>
            </a:r>
            <a:r>
              <a:rPr lang="nl-NL" dirty="0" err="1"/>
              <a:t>replacement</a:t>
            </a:r>
            <a:r>
              <a:rPr lang="nl-NL" dirty="0"/>
              <a:t> van </a:t>
            </a:r>
            <a:r>
              <a:rPr lang="nl-NL" i="1" dirty="0"/>
              <a:t>p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Kies de variabele die de meeste variantie verklaart</a:t>
            </a:r>
          </a:p>
          <a:p>
            <a:pPr marL="522900" lvl="1" indent="-342900">
              <a:buFont typeface="+mj-lt"/>
              <a:buAutoNum type="arabicPeriod"/>
            </a:pPr>
            <a:r>
              <a:rPr lang="nl-NL" dirty="0"/>
              <a:t>Ga naar de volgende node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Repeat 1-&gt;3 tot T decision trees</a:t>
            </a:r>
            <a:endParaRPr lang="nl-NL" i="1" dirty="0"/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classificatie </a:t>
            </a:r>
            <a:r>
              <a:rPr lang="nl-NL" dirty="0" err="1"/>
              <a:t>sqrt</a:t>
            </a:r>
            <a:r>
              <a:rPr lang="nl-NL" dirty="0"/>
              <a:t>(</a:t>
            </a:r>
            <a:r>
              <a:rPr lang="nl-NL" i="1" dirty="0"/>
              <a:t>p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i="1" dirty="0"/>
              <a:t>m</a:t>
            </a:r>
            <a:r>
              <a:rPr lang="nl-NL" dirty="0"/>
              <a:t> is default voor regressie </a:t>
            </a:r>
            <a:r>
              <a:rPr lang="nl-NL" i="1" dirty="0"/>
              <a:t>p</a:t>
            </a:r>
            <a:r>
              <a:rPr lang="nl-NL" dirty="0"/>
              <a:t>/3</a:t>
            </a:r>
          </a:p>
          <a:p>
            <a:pPr marL="0" indent="0">
              <a:buNone/>
            </a:pPr>
            <a:r>
              <a:rPr lang="nl-NL" i="1" dirty="0"/>
              <a:t>p</a:t>
            </a:r>
            <a:r>
              <a:rPr lang="nl-NL" dirty="0"/>
              <a:t> is het totale aantal variabelen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332177"/>
            <a:ext cx="4679999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 over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Vandaag korte </a:t>
            </a:r>
            <a:r>
              <a:rPr lang="nl-NL" dirty="0" err="1"/>
              <a:t>overview</a:t>
            </a:r>
            <a:endParaRPr lang="nl-NL" dirty="0"/>
          </a:p>
          <a:p>
            <a:r>
              <a:rPr lang="nl-NL" dirty="0"/>
              <a:t>Nadruk op werking van het algoritme, niet op het bouwen van een perfect model</a:t>
            </a:r>
          </a:p>
          <a:p>
            <a:r>
              <a:rPr lang="nl-NL" dirty="0"/>
              <a:t>Meer leren? Dingen om zelf op te zoeken:</a:t>
            </a:r>
          </a:p>
          <a:p>
            <a:pPr lvl="1"/>
            <a:r>
              <a:rPr lang="nl-NL" dirty="0" err="1"/>
              <a:t>Tuning</a:t>
            </a:r>
            <a:r>
              <a:rPr lang="nl-NL" dirty="0"/>
              <a:t> (“perfectioneren van je model”)</a:t>
            </a:r>
          </a:p>
          <a:p>
            <a:pPr lvl="1"/>
            <a:r>
              <a:rPr lang="nl-NL" dirty="0"/>
              <a:t>Gini index (“welke variabelen hebben de meeste en de minste impact?”)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332177"/>
            <a:ext cx="4679999" cy="23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1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Naslagwerk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Voor zij die meer willen weten:</a:t>
            </a:r>
          </a:p>
          <a:p>
            <a:pPr marL="0" indent="0">
              <a:buNone/>
            </a:pPr>
            <a:r>
              <a:rPr lang="nl-NL" dirty="0">
                <a:hlinkClick r:id="rId2"/>
              </a:rPr>
              <a:t>http://www-bcf.usc.edu/~gareth/ISL/ISLR%20First%20Printing.pdf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Een uitgebreid naslagwerk over gebruikelijke machine </a:t>
            </a:r>
            <a:r>
              <a:rPr lang="nl-NL" dirty="0" err="1"/>
              <a:t>learning</a:t>
            </a:r>
            <a:r>
              <a:rPr lang="nl-NL" dirty="0"/>
              <a:t> methoden en de achterliggende theorie.</a:t>
            </a:r>
          </a:p>
          <a:p>
            <a:pPr marL="0" indent="0">
              <a:buNone/>
            </a:pPr>
            <a:r>
              <a:rPr lang="nl-NL" dirty="0"/>
              <a:t>Aan te raden als je dieper in wilt gaan op de achterliggende wiskunde en theorie.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080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 validatie</a:t>
            </a:r>
          </a:p>
          <a:p>
            <a:r>
              <a:rPr lang="nl-NL" dirty="0"/>
              <a:t>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Andere validatie methoden</a:t>
            </a:r>
          </a:p>
          <a:p>
            <a:r>
              <a:rPr lang="nl-NL" dirty="0" err="1"/>
              <a:t>Handson</a:t>
            </a:r>
            <a:r>
              <a:rPr lang="nl-NL" dirty="0"/>
              <a:t> met 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Introductie Random </a:t>
            </a:r>
            <a:r>
              <a:rPr lang="nl-NL" dirty="0" err="1"/>
              <a:t>Forest</a:t>
            </a:r>
            <a:endParaRPr lang="nl-NL" dirty="0"/>
          </a:p>
          <a:p>
            <a:r>
              <a:rPr lang="nl-NL" dirty="0"/>
              <a:t>Voorbeeld Random </a:t>
            </a:r>
            <a:r>
              <a:rPr lang="nl-NL" dirty="0" err="1"/>
              <a:t>Forest</a:t>
            </a:r>
            <a:endParaRPr lang="nl-NL" dirty="0"/>
          </a:p>
          <a:p>
            <a:r>
              <a:rPr lang="nl-NL" dirty="0" err="1"/>
              <a:t>Handson</a:t>
            </a:r>
            <a:r>
              <a:rPr lang="nl-NL" dirty="0"/>
              <a:t> met 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Voorbeeld: Titanic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/>
              <a:t>Data splitsen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/>
              <a:t>Model: y ~ x1 + x2 + … + xi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/>
          <a:lstStyle/>
          <a:p>
            <a:r>
              <a:rPr lang="nl-NL" dirty="0"/>
              <a:t>Bouw het model </a:t>
            </a:r>
            <a:r>
              <a:rPr lang="nl-NL" dirty="0" err="1"/>
              <a:t>titanicForest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/>
              <a:t>Titanic data is al ingeladen</a:t>
            </a:r>
          </a:p>
          <a:p>
            <a:r>
              <a:rPr lang="nl-NL" dirty="0"/>
              <a:t>Creëer indices op basis van de Titanic data</a:t>
            </a:r>
          </a:p>
          <a:p>
            <a:r>
              <a:rPr lang="nl-NL" dirty="0"/>
              <a:t>Splits de data met deze indices in test en train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5" y="898687"/>
            <a:ext cx="7629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3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/>
              <a:t>Inspecteer de dataset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Denk na: wat zit er in de data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Stel dan een model op dat voor jou logisch is. Wat is je afhankelijke? Wat zijn je onafhankelijken?</a:t>
            </a:r>
            <a:br>
              <a:rPr lang="nl-NL" sz="1600" dirty="0"/>
            </a:br>
            <a:r>
              <a:rPr lang="nl-NL" sz="1600" dirty="0"/>
              <a:t>Je moet kunnen verklaren waarom je dat model hebt opgesteld!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Bouw je model in R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/>
              <a:t>Interpreteer je model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Introductie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9708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 on met Training en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Trees!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68000" y="1075889"/>
            <a:ext cx="4176000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300" dirty="0">
                <a:solidFill>
                  <a:schemeClr val="bg1"/>
                </a:solidFill>
              </a:rPr>
              <a:t>https://bit.ly/2t7VKmQ</a:t>
            </a:r>
            <a:endParaRPr lang="nl-NL" sz="1300" dirty="0" smtClean="0">
              <a:solidFill>
                <a:schemeClr val="bg1"/>
              </a:solidFill>
            </a:endParaRPr>
          </a:p>
          <a:p>
            <a:endParaRPr lang="nl-NL" sz="1300" smtClean="0">
              <a:solidFill>
                <a:schemeClr val="bg1"/>
              </a:solidFill>
            </a:endParaRPr>
          </a:p>
          <a:p>
            <a:r>
              <a:rPr lang="nl-NL" sz="1300" smtClean="0">
                <a:solidFill>
                  <a:schemeClr val="bg1"/>
                </a:solidFill>
              </a:rPr>
              <a:t>Open </a:t>
            </a:r>
            <a:r>
              <a:rPr lang="nl-NL" sz="1300" dirty="0">
                <a:solidFill>
                  <a:schemeClr val="bg1"/>
                </a:solidFill>
              </a:rPr>
              <a:t>“</a:t>
            </a:r>
            <a:r>
              <a:rPr lang="nl-NL" sz="1300" dirty="0" err="1">
                <a:solidFill>
                  <a:schemeClr val="bg1"/>
                </a:solidFill>
              </a:rPr>
              <a:t>R_random_forests.R</a:t>
            </a:r>
            <a:r>
              <a:rPr lang="nl-NL" sz="1300" dirty="0">
                <a:solidFill>
                  <a:schemeClr val="bg1"/>
                </a:solidFill>
              </a:rPr>
              <a:t>” in </a:t>
            </a:r>
            <a:r>
              <a:rPr lang="nl-NL" sz="1300" dirty="0" err="1">
                <a:solidFill>
                  <a:schemeClr val="bg1"/>
                </a:solidFill>
              </a:rPr>
              <a:t>Rstudio</a:t>
            </a:r>
            <a:r>
              <a:rPr lang="nl-NL" sz="1300" dirty="0">
                <a:solidFill>
                  <a:schemeClr val="bg1"/>
                </a:solidFill>
              </a:rPr>
              <a:t>. Hierin staan de instructies en voorbeeldcode.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>
                <a:solidFill>
                  <a:schemeClr val="bg1"/>
                </a:solidFill>
              </a:rPr>
              <a:t>Als je de VM niet gebruikt, moet je dit </a:t>
            </a:r>
            <a:r>
              <a:rPr lang="nl-NL" sz="1300" dirty="0" err="1">
                <a:solidFill>
                  <a:schemeClr val="bg1"/>
                </a:solidFill>
              </a:rPr>
              <a:t>setten</a:t>
            </a:r>
            <a:r>
              <a:rPr lang="nl-NL" sz="1300" dirty="0">
                <a:solidFill>
                  <a:schemeClr val="bg1"/>
                </a:solidFill>
              </a:rPr>
              <a:t>:</a:t>
            </a:r>
          </a:p>
          <a:p>
            <a:r>
              <a:rPr lang="nl-NL" sz="1300" dirty="0">
                <a:solidFill>
                  <a:schemeClr val="bg1"/>
                </a:solidFill>
              </a:rPr>
              <a:t>.</a:t>
            </a:r>
            <a:r>
              <a:rPr lang="nl-NL" sz="1300" dirty="0" err="1">
                <a:solidFill>
                  <a:schemeClr val="bg1"/>
                </a:solidFill>
              </a:rPr>
              <a:t>libPaths</a:t>
            </a:r>
            <a:r>
              <a:rPr lang="nl-NL" sz="1300" dirty="0">
                <a:solidFill>
                  <a:schemeClr val="bg1"/>
                </a:solidFill>
              </a:rPr>
              <a:t>("C:/Program Files/R/R-3.5.0/</a:t>
            </a:r>
            <a:r>
              <a:rPr lang="nl-NL" sz="1300" dirty="0" err="1">
                <a:solidFill>
                  <a:schemeClr val="bg1"/>
                </a:solidFill>
              </a:rPr>
              <a:t>library</a:t>
            </a:r>
            <a:r>
              <a:rPr lang="nl-NL" sz="1300" dirty="0">
                <a:solidFill>
                  <a:schemeClr val="bg1"/>
                </a:solidFill>
              </a:rPr>
              <a:t>")</a:t>
            </a:r>
          </a:p>
          <a:p>
            <a:r>
              <a:rPr lang="nl-NL" sz="1300" dirty="0">
                <a:solidFill>
                  <a:schemeClr val="bg1"/>
                </a:solidFill>
              </a:rPr>
              <a:t>Waar C:/Program Files/R/R-3.5.0/</a:t>
            </a:r>
            <a:r>
              <a:rPr lang="nl-NL" sz="1300" dirty="0" err="1">
                <a:solidFill>
                  <a:schemeClr val="bg1"/>
                </a:solidFill>
              </a:rPr>
              <a:t>library</a:t>
            </a:r>
            <a:r>
              <a:rPr lang="nl-NL" sz="1300" dirty="0">
                <a:solidFill>
                  <a:schemeClr val="bg1"/>
                </a:solidFill>
              </a:rPr>
              <a:t> verwijst naar je R installatie pad. </a:t>
            </a:r>
          </a:p>
          <a:p>
            <a:endParaRPr lang="nl-NL" sz="1300" dirty="0">
              <a:solidFill>
                <a:schemeClr val="bg1"/>
              </a:solidFill>
            </a:endParaRPr>
          </a:p>
          <a:p>
            <a:r>
              <a:rPr lang="nl-NL" sz="1300" dirty="0">
                <a:solidFill>
                  <a:schemeClr val="bg1"/>
                </a:solidFill>
              </a:rPr>
              <a:t>Tips:</a:t>
            </a:r>
          </a:p>
          <a:p>
            <a:r>
              <a:rPr lang="nl-NL" sz="1300" dirty="0">
                <a:solidFill>
                  <a:schemeClr val="bg1"/>
                </a:solidFill>
              </a:rPr>
              <a:t>Inspecteer eerst de data! </a:t>
            </a:r>
          </a:p>
          <a:p>
            <a:r>
              <a:rPr lang="nl-NL" sz="1300" dirty="0">
                <a:solidFill>
                  <a:schemeClr val="bg1"/>
                </a:solidFill>
              </a:rPr>
              <a:t>Stel dan een model op dat voor jou logisch is. </a:t>
            </a:r>
          </a:p>
          <a:p>
            <a:r>
              <a:rPr lang="nl-NL" sz="1300" dirty="0">
                <a:solidFill>
                  <a:schemeClr val="bg1"/>
                </a:solidFill>
              </a:rPr>
              <a:t>Maak je model in R.</a:t>
            </a:r>
          </a:p>
          <a:p>
            <a:r>
              <a:rPr lang="nl-NL" sz="1300" dirty="0">
                <a:solidFill>
                  <a:schemeClr val="bg1"/>
                </a:solidFill>
              </a:rPr>
              <a:t>Interpreteer je model.</a:t>
            </a:r>
          </a:p>
          <a:p>
            <a:endParaRPr lang="nl-NL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Validatie</a:t>
            </a:r>
          </a:p>
        </p:txBody>
      </p:sp>
    </p:spTree>
    <p:extLst>
      <p:ext uri="{BB962C8B-B14F-4D97-AF65-F5344CB8AC3E}">
        <p14:creationId xmlns:p14="http://schemas.microsoft.com/office/powerpoint/2010/main" val="14896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Modelleren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X en Y, variabelen</a:t>
            </a:r>
          </a:p>
          <a:p>
            <a:r>
              <a:rPr lang="nl-NL" dirty="0"/>
              <a:t>Aanname: Y = f(X) + e</a:t>
            </a:r>
          </a:p>
          <a:p>
            <a:r>
              <a:rPr lang="nl-NL" dirty="0"/>
              <a:t>Modelleren: f inschatten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Voorbeeld: lichaamsgewicht Y uit –lengte 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Y = 0.45*X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f: 0.45* </a:t>
            </a:r>
          </a:p>
          <a:p>
            <a:r>
              <a:rPr lang="nl-NL" dirty="0"/>
              <a:t>Hoe schat je f goed in?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Hopelijk met Machine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" b="1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Bias-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Tradeoff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 </a:t>
            </a:r>
            <a:r>
              <a:rPr lang="nl-NL" dirty="0" err="1"/>
              <a:t>Supervised</a:t>
            </a:r>
            <a:r>
              <a:rPr lang="nl-NL" dirty="0"/>
              <a:t> Learning algoritmes</a:t>
            </a:r>
          </a:p>
          <a:p>
            <a:r>
              <a:rPr lang="nl-NL" dirty="0"/>
              <a:t>Erg belangrijk concept in Machine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45" y="1116463"/>
            <a:ext cx="4832556" cy="29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7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Hoge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616026" cy="3401999"/>
          </a:xfrm>
        </p:spPr>
        <p:txBody>
          <a:bodyPr/>
          <a:lstStyle/>
          <a:p>
            <a:r>
              <a:rPr lang="nl-NL" dirty="0"/>
              <a:t>Hoge bias: </a:t>
            </a:r>
          </a:p>
          <a:p>
            <a:pPr lvl="1"/>
            <a:r>
              <a:rPr lang="nl-NL" dirty="0"/>
              <a:t>consistent maar gemiddeld gezien inaccuraat (</a:t>
            </a:r>
            <a:r>
              <a:rPr lang="nl-NL" dirty="0" err="1"/>
              <a:t>underfitting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Algoritmes die het signaal van data niet kunnen leren</a:t>
            </a:r>
          </a:p>
          <a:p>
            <a:pPr lvl="1"/>
            <a:r>
              <a:rPr lang="nl-NL" dirty="0"/>
              <a:t>Te simplistische modellen</a:t>
            </a:r>
            <a:br>
              <a:rPr lang="nl-NL" dirty="0"/>
            </a:br>
            <a:r>
              <a:rPr lang="nl-NL" dirty="0" err="1"/>
              <a:t>vb</a:t>
            </a:r>
            <a:r>
              <a:rPr lang="nl-NL" dirty="0"/>
              <a:t>: lineaire regressie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77" y="791998"/>
            <a:ext cx="4731924" cy="35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7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Hoge variantie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29613"/>
            <a:ext cx="3744000" cy="3401999"/>
          </a:xfrm>
        </p:spPr>
        <p:txBody>
          <a:bodyPr/>
          <a:lstStyle/>
          <a:p>
            <a:r>
              <a:rPr lang="nl-NL" dirty="0"/>
              <a:t>Hoge variantie: </a:t>
            </a:r>
          </a:p>
          <a:p>
            <a:pPr lvl="1"/>
            <a:r>
              <a:rPr lang="nl-NL" dirty="0"/>
              <a:t>accuraat maar gemiddeld gezien inconsistent (</a:t>
            </a:r>
            <a:r>
              <a:rPr lang="nl-NL" dirty="0" err="1"/>
              <a:t>overfitting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Algoritmes die de ruis niet kunnen onderscheiden van ware data</a:t>
            </a:r>
          </a:p>
          <a:p>
            <a:pPr lvl="1"/>
            <a:r>
              <a:rPr lang="nl-NL" dirty="0"/>
              <a:t>Te complexe modellen</a:t>
            </a:r>
            <a:br>
              <a:rPr lang="nl-NL" dirty="0"/>
            </a:br>
            <a:r>
              <a:rPr lang="nl-NL" dirty="0" err="1"/>
              <a:t>vb</a:t>
            </a:r>
            <a:r>
              <a:rPr lang="nl-NL" dirty="0"/>
              <a:t>: </a:t>
            </a:r>
            <a:r>
              <a:rPr lang="nl-NL" dirty="0" err="1"/>
              <a:t>decision</a:t>
            </a:r>
            <a:r>
              <a:rPr lang="nl-NL" dirty="0"/>
              <a:t>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7" y="791999"/>
            <a:ext cx="4719484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en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Machine Learning algoritmes moeten getraind worden</a:t>
            </a:r>
          </a:p>
          <a:p>
            <a:r>
              <a:rPr lang="nl-NL" dirty="0"/>
              <a:t>Het model moet getest worden</a:t>
            </a:r>
          </a:p>
          <a:p>
            <a:r>
              <a:rPr lang="nl-NL" dirty="0"/>
              <a:t>Zoals leren rekenen op school</a:t>
            </a:r>
          </a:p>
          <a:p>
            <a:r>
              <a:rPr lang="nl-NL" dirty="0"/>
              <a:t>Splits je dataset in training en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Je traint het algoritme met training</a:t>
            </a:r>
          </a:p>
          <a:p>
            <a:r>
              <a:rPr lang="nl-NL" dirty="0"/>
              <a:t>Je test het getrainde algoritme op de test set en berekent de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Handson</a:t>
            </a:r>
            <a:r>
              <a:rPr lang="nl-NL" dirty="0"/>
              <a:t> met validatie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88" y="1722387"/>
            <a:ext cx="4602712" cy="15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9829</TotalTime>
  <Words>1247</Words>
  <Application>Microsoft Office PowerPoint</Application>
  <PresentationFormat>On-screen Show (16:9)</PresentationFormat>
  <Paragraphs>261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Office-thema</vt:lpstr>
      <vt:lpstr>Handson lab Validatie en Random Forest</vt:lpstr>
      <vt:lpstr>Opzet van de avond</vt:lpstr>
      <vt:lpstr>Inhoud</vt:lpstr>
      <vt:lpstr>Introductie Validatie</vt:lpstr>
      <vt:lpstr>Introductie Modelleren</vt:lpstr>
      <vt:lpstr>Bias-Variance Tradeoff</vt:lpstr>
      <vt:lpstr>Hoge bias</vt:lpstr>
      <vt:lpstr>Hoge variantie</vt:lpstr>
      <vt:lpstr>Training en Testing</vt:lpstr>
      <vt:lpstr>Waarom training en testing?</vt:lpstr>
      <vt:lpstr>Regressie of classificatie?</vt:lpstr>
      <vt:lpstr>Voorspelling en Mean Square Error</vt:lpstr>
      <vt:lpstr>Voorspelling en de Confusion Matrix</vt:lpstr>
      <vt:lpstr>Kort teruggrijpen: hoe bouw je een decision tree?</vt:lpstr>
      <vt:lpstr>Voorbeeld: Titanic</vt:lpstr>
      <vt:lpstr>Data Science 101</vt:lpstr>
      <vt:lpstr>Hands on met Training en Testing Decision Trees!</vt:lpstr>
      <vt:lpstr>Introductie Random Forest</vt:lpstr>
      <vt:lpstr>Intuïtief voorbeeld</vt:lpstr>
      <vt:lpstr>Intuïtief voorbeeld</vt:lpstr>
      <vt:lpstr>Intuïtief voorbeeld</vt:lpstr>
      <vt:lpstr>Hoe beslist een Random Forest?</vt:lpstr>
      <vt:lpstr>Introductie Random Forest</vt:lpstr>
      <vt:lpstr>Voordelen van Random Forest</vt:lpstr>
      <vt:lpstr>Nadelen van Random Forest</vt:lpstr>
      <vt:lpstr>Kort teruggrijpen: hoe wordt een decision tree opgebouwd?</vt:lpstr>
      <vt:lpstr>Opbouw van een Random Forest</vt:lpstr>
      <vt:lpstr>Meer over Random Forest</vt:lpstr>
      <vt:lpstr>Naslagwerk</vt:lpstr>
      <vt:lpstr>Voorbeeld: Titanic</vt:lpstr>
      <vt:lpstr>Data Science 101</vt:lpstr>
      <vt:lpstr>Hands on met Training en Testing Decision Trees!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van Gastel</dc:creator>
  <cp:keywords/>
  <dc:description>Amis - versie 1 - juni 2017
Ontwerp: Humming
Template: Ton Persoon</dc:description>
  <cp:lastModifiedBy>Michael van Gastel</cp:lastModifiedBy>
  <cp:revision>96</cp:revision>
  <dcterms:created xsi:type="dcterms:W3CDTF">2018-03-23T07:37:32Z</dcterms:created>
  <dcterms:modified xsi:type="dcterms:W3CDTF">2018-06-14T13:32:22Z</dcterms:modified>
  <cp:category/>
</cp:coreProperties>
</file>