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  <p:sldMasterId id="2147483676" r:id="rId5"/>
    <p:sldMasterId id="2147483695" r:id="rId6"/>
  </p:sldMasterIdLst>
  <p:notesMasterIdLst>
    <p:notesMasterId r:id="rId30"/>
  </p:notesMasterIdLst>
  <p:sldIdLst>
    <p:sldId id="497" r:id="rId7"/>
    <p:sldId id="2912" r:id="rId8"/>
    <p:sldId id="2913" r:id="rId9"/>
    <p:sldId id="2914" r:id="rId10"/>
    <p:sldId id="2915" r:id="rId11"/>
    <p:sldId id="2916" r:id="rId12"/>
    <p:sldId id="2928" r:id="rId13"/>
    <p:sldId id="2925" r:id="rId14"/>
    <p:sldId id="2927" r:id="rId15"/>
    <p:sldId id="2917" r:id="rId16"/>
    <p:sldId id="2926" r:id="rId17"/>
    <p:sldId id="2918" r:id="rId18"/>
    <p:sldId id="2923" r:id="rId19"/>
    <p:sldId id="2924" r:id="rId20"/>
    <p:sldId id="2919" r:id="rId21"/>
    <p:sldId id="2920" r:id="rId22"/>
    <p:sldId id="2931" r:id="rId23"/>
    <p:sldId id="2930" r:id="rId24"/>
    <p:sldId id="2929" r:id="rId25"/>
    <p:sldId id="2921" r:id="rId26"/>
    <p:sldId id="2922" r:id="rId27"/>
    <p:sldId id="969" r:id="rId28"/>
    <p:sldId id="2933" r:id="rId29"/>
  </p:sldIdLst>
  <p:sldSz cx="9144000" cy="5143500" type="screen16x9"/>
  <p:notesSz cx="6858000" cy="2543175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286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1" roundtripDataSignature="AMtx7mh52feL5b2IsycOPZRg05mdll5I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32" autoAdjust="0"/>
  </p:normalViewPr>
  <p:slideViewPr>
    <p:cSldViewPr snapToGrid="0">
      <p:cViewPr varScale="1">
        <p:scale>
          <a:sx n="62" d="100"/>
          <a:sy n="62" d="100"/>
        </p:scale>
        <p:origin x="77" y="840"/>
      </p:cViewPr>
      <p:guideLst>
        <p:guide orient="horz" pos="894"/>
        <p:guide pos="2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font" Target="fonts/font4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font" Target="fonts/font3.fntdata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91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2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font" Target="fonts/font6.fntdata"/><Relationship Id="rId95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1.fntdata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B967C-E8DF-AF4B-9B57-A68D256EEC9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95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4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Developer MeetUp: Oracle Cloud Native Application Development</a:t>
            </a:r>
            <a:endParaRPr lang="nl-NL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1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5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09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4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013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3134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64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440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93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17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6361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385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20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48009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132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Developer MeetUp: Oracle Cloud Native Application Development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66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Developer MeetUp: Oracle Cloud Native Application Development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163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95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310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882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8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43603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606" y="444793"/>
            <a:ext cx="6793581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44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9DAA3-FEAB-4106-A3C5-0F81E8AA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AF1F2-E4A8-4541-8117-718D2E09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9FD88-8082-4556-9F62-6C06A65B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2065-D30A-409A-9273-ACEFA0F297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61766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84204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CO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606" y="444793"/>
            <a:ext cx="6793581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03066" y="1400615"/>
            <a:ext cx="6306120" cy="29903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FA6B-3810-431C-AD3C-8BB93FB22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52A0C-CC1B-4C24-83B2-10D182A1F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34BBC-19FC-4701-90A2-63C33E79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5362-A017-4DFB-A89E-B313EDD4E8DF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E054C-8348-4239-8F84-042735C4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29FA-0CC4-4E3B-BBB2-3FB0C7BB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10C2-EBF9-455F-B37E-B1E49D4194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1560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C170-DF22-4EF8-BE8E-053E5A59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DAD61-6009-4E6E-B9BB-9753122E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88B24-7A27-459F-82B0-2D6C162D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5362-A017-4DFB-A89E-B313EDD4E8DF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2149-7908-4105-B5D5-BFEE0E04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5E244-BBC1-4C7D-9179-D623AF8C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10C2-EBF9-455F-B37E-B1E49D4194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63797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A80A-D562-4AEF-A171-0B794B42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DEEB8-F6C2-42B4-8D6C-4C4D8745B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493D-11D7-41E3-814F-AE0E877E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5362-A017-4DFB-A89E-B313EDD4E8DF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BFF81-29C2-4352-852B-734A2509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1267F-F373-4C43-ACD2-6D4211FB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10C2-EBF9-455F-B37E-B1E49D4194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76967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0E08-1263-4502-9B6F-3D7823CD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5DAE-3B86-466A-8B79-83659FEA2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C8A26-9199-4C9C-B84D-52F6BC11C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36ED9-DB28-4EF8-9FB1-E1C4226F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5362-A017-4DFB-A89E-B313EDD4E8DF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BA4F4-F493-48F3-B173-D76C3809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AEF13-198A-467D-98DE-B9C16011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10C2-EBF9-455F-B37E-B1E49D4194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55952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A4C3-E8A0-4215-A102-B817DB81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3EC5B-FE8E-4D0F-B799-EC1B001C9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43869-3A9D-46EA-8E00-8980DC49B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10954-1375-45F2-9AB0-347C23D5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13C45-18ED-48BF-B0E3-D9E8866A3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A4AEB-3719-4488-9493-F7BD2696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5362-A017-4DFB-A89E-B313EDD4E8DF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FB036-8327-4915-9077-00FBF5B1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99260-A2A5-41A1-821B-CE0C0323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10C2-EBF9-455F-B37E-B1E49D4194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05437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3B88-D9CF-4A37-8471-246ACABA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4307B-3FA0-4F31-9162-64F66CA2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5362-A017-4DFB-A89E-B313EDD4E8DF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33790-B962-41A4-8666-704BF9D1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EB7B5-84B7-41BE-A9AF-C10F5F95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10C2-EBF9-455F-B37E-B1E49D4194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241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5895361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D75A2-C6C9-479A-A3AA-E2A04991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5362-A017-4DFB-A89E-B313EDD4E8DF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86DA8-ACF6-4155-B8EB-60FBE790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E44C1-039F-4C6F-9176-C3BFB653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10C2-EBF9-455F-B37E-B1E49D4194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89186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C195-8BE2-414B-9439-7446B6A7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E4BA-1F15-4379-8BEF-9E72FE50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ECBF4-27D4-4EB9-8E24-E4A270B07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748B3-CA50-40C4-A5EB-F9E27A7F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5362-A017-4DFB-A89E-B313EDD4E8DF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49357-26AC-48BB-82B0-A3C203B7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776C0-FF1A-41F0-ACED-4310498B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10C2-EBF9-455F-B37E-B1E49D4194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7673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D147-222D-4BC1-AA52-C7A9D671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6EE8DF-6BA5-476D-98B0-3AFAB1259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1BB2D-484A-4942-9E67-D3977637F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C9B4-C372-4A1F-A320-7F098EFA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5362-A017-4DFB-A89E-B313EDD4E8DF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3A7DA-9790-4521-9F95-427F16EE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A6A43-DFE2-41A9-B6D3-06499A2E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10C2-EBF9-455F-B37E-B1E49D4194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46272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412C-A055-4670-A2EF-2659956F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C60AC-7962-4B46-97CC-E4AC57C27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1F90C-B697-493A-B33A-5BD8E745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5362-A017-4DFB-A89E-B313EDD4E8DF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9AB69-3367-4FAE-8343-74A88EFA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2DDD3-2FD0-424F-8CD8-1726077B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10C2-EBF9-455F-B37E-B1E49D4194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95805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4EFA0-ED56-428C-AACA-C6F571087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6DA02-C692-49B4-8EFE-CB5309488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A7AA3-86E5-4006-B92D-87384091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5362-A017-4DFB-A89E-B313EDD4E8DF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D612-036A-4528-92A3-EAB88973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BED0D-1BEC-4240-9AFB-98BD1A43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10C2-EBF9-455F-B37E-B1E49D4194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569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401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8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7798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9119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Developer MeetUp: Oracle Cloud Native Application Development</a:t>
            </a:r>
            <a:endParaRPr lang="nl-NL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3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7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9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22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Developer MeetUp: Oracle Cloud Native Application Development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8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FC809-8405-47EB-BC97-ED316DB0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3749A-9F54-4672-A419-35A9F9C50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279BE-5F24-4F41-993E-5C3D29A21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15362-A017-4DFB-A89E-B313EDD4E8DF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3F919-C169-4026-86A1-57886A911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FDE0D-658C-414B-84F2-E1C03A736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10C2-EBF9-455F-B37E-B1E49D4194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603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hyperlink" Target="https://www.katacoda.com/lucasjellema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idx="13"/>
          </p:nvPr>
        </p:nvSpPr>
        <p:spPr>
          <a:xfrm>
            <a:off x="11703" y="810001"/>
            <a:ext cx="9144000" cy="3348000"/>
          </a:xfrm>
        </p:spPr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99999" y="1548000"/>
            <a:ext cx="3240087" cy="3024000"/>
          </a:xfrm>
        </p:spPr>
        <p:txBody>
          <a:bodyPr/>
          <a:lstStyle/>
          <a:p>
            <a:r>
              <a:rPr lang="en-US" dirty="0"/>
              <a:t>Oracle Cloud Native Application Development</a:t>
            </a:r>
            <a:endParaRPr lang="nl-NL" sz="2400" b="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761038" y="5003800"/>
            <a:ext cx="3240087" cy="107950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Developer MeetUp: Oracle Cloud Native Application Development</a:t>
            </a:r>
            <a:endParaRPr kumimoji="0" lang="nl-NL" sz="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583E5-94C1-47EB-AF31-7B55BC9DD257}"/>
              </a:ext>
            </a:extLst>
          </p:cNvPr>
          <p:cNvSpPr txBox="1"/>
          <p:nvPr/>
        </p:nvSpPr>
        <p:spPr>
          <a:xfrm>
            <a:off x="78658" y="4529871"/>
            <a:ext cx="5806333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Developer </a:t>
            </a:r>
            <a:r>
              <a:rPr kumimoji="0" lang="nl-NL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MeetUp</a:t>
            </a:r>
            <a:r>
              <a:rPr kumimoji="0" lang="nl-NL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</a:t>
            </a:r>
            <a:r>
              <a:rPr lang="nl-NL" sz="1350" b="1" kern="1200" dirty="0">
                <a:ea typeface="+mn-ea"/>
                <a:cs typeface="+mn-cs"/>
              </a:rPr>
              <a:t>20th </a:t>
            </a:r>
            <a:r>
              <a:rPr lang="nl-NL" sz="1350" b="1" kern="1200" dirty="0" err="1">
                <a:ea typeface="+mn-ea"/>
                <a:cs typeface="+mn-cs"/>
              </a:rPr>
              <a:t>January</a:t>
            </a:r>
            <a:endParaRPr kumimoji="0" lang="nl-NL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Lucas Jellema, </a:t>
            </a:r>
            <a:r>
              <a:rPr kumimoji="0" lang="nl-NL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CTO &amp; Architect AMIS, Oracle </a:t>
            </a:r>
            <a:r>
              <a:rPr kumimoji="0" lang="nl-NL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Groundbreaker</a:t>
            </a:r>
            <a:r>
              <a:rPr kumimoji="0" lang="nl-NL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nl-NL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Ambassador</a:t>
            </a:r>
            <a:endParaRPr kumimoji="0" lang="nl-NL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2" descr="http://www.arkena.com/assets/uploads/2014/06/homepage-docker-logo.png">
            <a:extLst>
              <a:ext uri="{FF2B5EF4-FFF2-40B4-BE49-F238E27FC236}">
                <a16:creationId xmlns:a16="http://schemas.microsoft.com/office/drawing/2014/main" id="{6FDCE599-4C63-4029-8833-5CFCA2C85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482" y="1829787"/>
            <a:ext cx="210072" cy="1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java rockstar">
            <a:extLst>
              <a:ext uri="{FF2B5EF4-FFF2-40B4-BE49-F238E27FC236}">
                <a16:creationId xmlns:a16="http://schemas.microsoft.com/office/drawing/2014/main" id="{0E24AF0D-D3D1-455E-8FEB-BCCFE7A9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576" y="4678897"/>
            <a:ext cx="244924" cy="24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14-eu5.startpage.com/cgi-bin/serveimage?url=https%3A%2F%2Fcdn.app.compendium.com%2Fuploads%2Fuser%2Fe7c690e8-6ff9-102a-ac6d-e4aebca50425%2F63016963-53ba-4d0b-bf52-d13e97ddc7ec%2FFile%2F9334b70e37356750c131db608f213961%2F1.png&amp;sp=e1740a04b011d849d688a383c4170137&amp;anticache=143230">
            <a:extLst>
              <a:ext uri="{FF2B5EF4-FFF2-40B4-BE49-F238E27FC236}">
                <a16:creationId xmlns:a16="http://schemas.microsoft.com/office/drawing/2014/main" id="{12892443-9C86-4515-98C1-3B6CC976B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266" y="3599923"/>
            <a:ext cx="2288969" cy="11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21895F-7A59-47E9-B56B-67C60C7225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662" y="967034"/>
            <a:ext cx="4662788" cy="2548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961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86DC-09EE-4E56-97D8-3F49D8A2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API Gateway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0BEB-CBDA-4EC9-A97F-DF0C5B51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Handle HTTP calls:</a:t>
            </a:r>
          </a:p>
          <a:p>
            <a:pPr lvl="1"/>
            <a:r>
              <a:rPr lang="nl-NL" dirty="0" err="1"/>
              <a:t>Authorize</a:t>
            </a:r>
            <a:endParaRPr lang="nl-NL" dirty="0"/>
          </a:p>
          <a:p>
            <a:pPr lvl="1"/>
            <a:r>
              <a:rPr lang="nl-NL" dirty="0"/>
              <a:t>Route</a:t>
            </a:r>
          </a:p>
          <a:p>
            <a:pPr lvl="1"/>
            <a:r>
              <a:rPr lang="nl-NL" dirty="0"/>
              <a:t>Map</a:t>
            </a:r>
          </a:p>
          <a:p>
            <a:pPr lvl="1"/>
            <a:r>
              <a:rPr lang="nl-NL" dirty="0"/>
              <a:t>Monitor/ Audit</a:t>
            </a:r>
          </a:p>
          <a:p>
            <a:r>
              <a:rPr lang="nl-NL" dirty="0"/>
              <a:t>GA was </a:t>
            </a:r>
            <a:br>
              <a:rPr lang="nl-NL" dirty="0"/>
            </a:br>
            <a:r>
              <a:rPr lang="nl-NL" dirty="0" err="1"/>
              <a:t>Mid</a:t>
            </a:r>
            <a:r>
              <a:rPr lang="nl-NL" dirty="0"/>
              <a:t> December 2019</a:t>
            </a:r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82959-CC61-438F-A011-FA06A3F8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FAC98-D8BC-444B-A060-0EAF15A03DE0}"/>
              </a:ext>
            </a:extLst>
          </p:cNvPr>
          <p:cNvSpPr/>
          <p:nvPr/>
        </p:nvSpPr>
        <p:spPr>
          <a:xfrm>
            <a:off x="4940753" y="1271468"/>
            <a:ext cx="2294223" cy="3302955"/>
          </a:xfrm>
          <a:prstGeom prst="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7797CF-BD5F-4BEA-B22D-5C6A1A1C8531}"/>
              </a:ext>
            </a:extLst>
          </p:cNvPr>
          <p:cNvSpPr/>
          <p:nvPr/>
        </p:nvSpPr>
        <p:spPr>
          <a:xfrm>
            <a:off x="4572049" y="2565773"/>
            <a:ext cx="737409" cy="7497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A17FB-C75F-470E-B654-5D613B36C08F}"/>
              </a:ext>
            </a:extLst>
          </p:cNvPr>
          <p:cNvSpPr txBox="1"/>
          <p:nvPr/>
        </p:nvSpPr>
        <p:spPr>
          <a:xfrm>
            <a:off x="4613871" y="2713160"/>
            <a:ext cx="65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dirty="0">
                <a:solidFill>
                  <a:schemeClr val="bg1"/>
                </a:solidFill>
              </a:rPr>
              <a:t>API Gateway</a:t>
            </a:r>
            <a:endParaRPr lang="en-NL" sz="9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A4DBB-A865-4AFC-B9B7-B68D8CF19A97}"/>
              </a:ext>
            </a:extLst>
          </p:cNvPr>
          <p:cNvSpPr txBox="1"/>
          <p:nvPr/>
        </p:nvSpPr>
        <p:spPr>
          <a:xfrm>
            <a:off x="5309458" y="4600040"/>
            <a:ext cx="18036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/>
              <a:t>Oracle Cloud </a:t>
            </a:r>
            <a:r>
              <a:rPr lang="nl-NL" sz="1050" dirty="0" err="1"/>
              <a:t>Infrastructure</a:t>
            </a:r>
            <a:endParaRPr lang="en-NL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D1CADB-CA89-4249-887D-C7AA465B08E8}"/>
              </a:ext>
            </a:extLst>
          </p:cNvPr>
          <p:cNvSpPr/>
          <p:nvPr/>
        </p:nvSpPr>
        <p:spPr>
          <a:xfrm>
            <a:off x="7464725" y="2713160"/>
            <a:ext cx="1525447" cy="9972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D12EF-0FC3-44EB-A1C4-71A47F0994F9}"/>
              </a:ext>
            </a:extLst>
          </p:cNvPr>
          <p:cNvSpPr txBox="1"/>
          <p:nvPr/>
        </p:nvSpPr>
        <p:spPr>
          <a:xfrm>
            <a:off x="7596798" y="2977248"/>
            <a:ext cx="12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dirty="0" err="1">
                <a:solidFill>
                  <a:schemeClr val="bg1"/>
                </a:solidFill>
              </a:rPr>
              <a:t>Any</a:t>
            </a:r>
            <a:r>
              <a:rPr lang="nl-NL" sz="900" dirty="0">
                <a:solidFill>
                  <a:schemeClr val="bg1"/>
                </a:solidFill>
              </a:rPr>
              <a:t> 3rd party HTTP </a:t>
            </a:r>
            <a:r>
              <a:rPr lang="nl-NL" sz="900" dirty="0" err="1">
                <a:solidFill>
                  <a:schemeClr val="bg1"/>
                </a:solidFill>
              </a:rPr>
              <a:t>endpoint</a:t>
            </a:r>
            <a:endParaRPr lang="en-NL" sz="9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207C8-268C-4B14-BF5D-E3B6CB576EA1}"/>
              </a:ext>
            </a:extLst>
          </p:cNvPr>
          <p:cNvSpPr/>
          <p:nvPr/>
        </p:nvSpPr>
        <p:spPr>
          <a:xfrm>
            <a:off x="6220889" y="1845536"/>
            <a:ext cx="737409" cy="486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6583BF-18F5-4CC2-AB5C-D87CE480515C}"/>
              </a:ext>
            </a:extLst>
          </p:cNvPr>
          <p:cNvSpPr txBox="1"/>
          <p:nvPr/>
        </p:nvSpPr>
        <p:spPr>
          <a:xfrm>
            <a:off x="6220889" y="1960428"/>
            <a:ext cx="7374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dirty="0" err="1">
                <a:solidFill>
                  <a:schemeClr val="bg1"/>
                </a:solidFill>
              </a:rPr>
              <a:t>Function</a:t>
            </a:r>
            <a:endParaRPr lang="en-NL" sz="9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79F924-D13A-46B7-8799-2715CECBEE04}"/>
              </a:ext>
            </a:extLst>
          </p:cNvPr>
          <p:cNvSpPr/>
          <p:nvPr/>
        </p:nvSpPr>
        <p:spPr>
          <a:xfrm>
            <a:off x="5405756" y="2785028"/>
            <a:ext cx="359350" cy="28998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43D767-DFAE-44EB-AA4F-0398BDD08FF3}"/>
              </a:ext>
            </a:extLst>
          </p:cNvPr>
          <p:cNvSpPr txBox="1"/>
          <p:nvPr/>
        </p:nvSpPr>
        <p:spPr>
          <a:xfrm>
            <a:off x="5216726" y="2810645"/>
            <a:ext cx="7374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dirty="0">
                <a:solidFill>
                  <a:schemeClr val="bg1"/>
                </a:solidFill>
              </a:rPr>
              <a:t>Stock</a:t>
            </a:r>
            <a:endParaRPr lang="en-NL" sz="900" dirty="0">
              <a:solidFill>
                <a:schemeClr val="bg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C768DD6-9C38-49E9-9D4B-0B3AA096D3FA}"/>
              </a:ext>
            </a:extLst>
          </p:cNvPr>
          <p:cNvCxnSpPr>
            <a:cxnSpLocks/>
          </p:cNvCxnSpPr>
          <p:nvPr/>
        </p:nvCxnSpPr>
        <p:spPr>
          <a:xfrm flipV="1">
            <a:off x="5309459" y="2146989"/>
            <a:ext cx="911430" cy="52176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9513DF-780D-493C-91BD-CF961585A61A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5216726" y="2926061"/>
            <a:ext cx="189030" cy="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13D365-1A19-48BA-944D-423DD50B013E}"/>
              </a:ext>
            </a:extLst>
          </p:cNvPr>
          <p:cNvCxnSpPr>
            <a:cxnSpLocks/>
          </p:cNvCxnSpPr>
          <p:nvPr/>
        </p:nvCxnSpPr>
        <p:spPr>
          <a:xfrm>
            <a:off x="5309458" y="3125657"/>
            <a:ext cx="2155267" cy="4369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F21E62C-848E-451E-8313-FE4CF806A258}"/>
              </a:ext>
            </a:extLst>
          </p:cNvPr>
          <p:cNvSpPr/>
          <p:nvPr/>
        </p:nvSpPr>
        <p:spPr>
          <a:xfrm>
            <a:off x="5793027" y="3710412"/>
            <a:ext cx="855724" cy="7790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1119E5-256F-4F7B-9336-53C4123D79C8}"/>
              </a:ext>
            </a:extLst>
          </p:cNvPr>
          <p:cNvSpPr txBox="1"/>
          <p:nvPr/>
        </p:nvSpPr>
        <p:spPr>
          <a:xfrm>
            <a:off x="5852184" y="3865484"/>
            <a:ext cx="7374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dirty="0" err="1">
                <a:solidFill>
                  <a:schemeClr val="bg1"/>
                </a:solidFill>
              </a:rPr>
              <a:t>Any</a:t>
            </a:r>
            <a:r>
              <a:rPr lang="nl-NL" sz="900" dirty="0">
                <a:solidFill>
                  <a:schemeClr val="bg1"/>
                </a:solidFill>
              </a:rPr>
              <a:t> HTTP </a:t>
            </a:r>
            <a:r>
              <a:rPr lang="nl-NL" sz="900" dirty="0" err="1">
                <a:solidFill>
                  <a:schemeClr val="bg1"/>
                </a:solidFill>
              </a:rPr>
              <a:t>Endpoint</a:t>
            </a:r>
            <a:r>
              <a:rPr lang="nl-NL" sz="900" dirty="0">
                <a:solidFill>
                  <a:schemeClr val="bg1"/>
                </a:solidFill>
              </a:rPr>
              <a:t> on OCI</a:t>
            </a:r>
            <a:endParaRPr lang="en-NL" sz="900" dirty="0">
              <a:solidFill>
                <a:schemeClr val="bg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D444460-B615-40A0-BD9E-67DB78D63304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5091345" y="3398243"/>
            <a:ext cx="815997" cy="58736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B72F467-2E5D-46CB-95D2-6B6ACAF13C5B}"/>
              </a:ext>
            </a:extLst>
          </p:cNvPr>
          <p:cNvSpPr/>
          <p:nvPr/>
        </p:nvSpPr>
        <p:spPr>
          <a:xfrm>
            <a:off x="6685490" y="4101301"/>
            <a:ext cx="359350" cy="2166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77797B-C16B-4A98-A6C1-DE9C32B1AF50}"/>
              </a:ext>
            </a:extLst>
          </p:cNvPr>
          <p:cNvSpPr txBox="1"/>
          <p:nvPr/>
        </p:nvSpPr>
        <p:spPr>
          <a:xfrm>
            <a:off x="6661550" y="4098628"/>
            <a:ext cx="359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solidFill>
                  <a:schemeClr val="bg1"/>
                </a:solidFill>
              </a:rPr>
              <a:t>OIC</a:t>
            </a:r>
            <a:endParaRPr lang="en-NL" sz="7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9B21D3-D0DB-4E01-80FC-22D9B8290EF6}"/>
              </a:ext>
            </a:extLst>
          </p:cNvPr>
          <p:cNvSpPr/>
          <p:nvPr/>
        </p:nvSpPr>
        <p:spPr>
          <a:xfrm>
            <a:off x="6687212" y="3828142"/>
            <a:ext cx="359350" cy="2422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7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D357DE-5776-423E-92FB-05CFB25B46FC}"/>
              </a:ext>
            </a:extLst>
          </p:cNvPr>
          <p:cNvSpPr txBox="1"/>
          <p:nvPr/>
        </p:nvSpPr>
        <p:spPr>
          <a:xfrm>
            <a:off x="6663272" y="3839614"/>
            <a:ext cx="3815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solidFill>
                  <a:schemeClr val="bg1"/>
                </a:solidFill>
              </a:rPr>
              <a:t>OKE</a:t>
            </a:r>
            <a:endParaRPr lang="en-NL" sz="7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85DD03-9A24-45D8-95C5-730213F98CF4}"/>
              </a:ext>
            </a:extLst>
          </p:cNvPr>
          <p:cNvSpPr/>
          <p:nvPr/>
        </p:nvSpPr>
        <p:spPr>
          <a:xfrm>
            <a:off x="6687621" y="3562203"/>
            <a:ext cx="359350" cy="2422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FF654-8DA4-48E3-9604-563AC52308CC}"/>
              </a:ext>
            </a:extLst>
          </p:cNvPr>
          <p:cNvSpPr txBox="1"/>
          <p:nvPr/>
        </p:nvSpPr>
        <p:spPr>
          <a:xfrm>
            <a:off x="6663681" y="3573675"/>
            <a:ext cx="359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solidFill>
                  <a:schemeClr val="bg1"/>
                </a:solidFill>
              </a:rPr>
              <a:t>VM</a:t>
            </a:r>
            <a:endParaRPr lang="en-NL" sz="8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024EAB-7AF9-4DA2-B239-775266207C04}"/>
              </a:ext>
            </a:extLst>
          </p:cNvPr>
          <p:cNvSpPr/>
          <p:nvPr/>
        </p:nvSpPr>
        <p:spPr>
          <a:xfrm>
            <a:off x="6688648" y="4336525"/>
            <a:ext cx="359350" cy="2166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BC58AA-2FC7-4939-AB74-64D8C14B087D}"/>
              </a:ext>
            </a:extLst>
          </p:cNvPr>
          <p:cNvSpPr txBox="1"/>
          <p:nvPr/>
        </p:nvSpPr>
        <p:spPr>
          <a:xfrm>
            <a:off x="6664708" y="4333854"/>
            <a:ext cx="359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solidFill>
                  <a:schemeClr val="bg1"/>
                </a:solidFill>
              </a:rPr>
              <a:t>…</a:t>
            </a:r>
            <a:endParaRPr lang="en-NL" sz="700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0C266ED-39C0-4775-A407-F6C440A4BEBF}"/>
              </a:ext>
            </a:extLst>
          </p:cNvPr>
          <p:cNvSpPr/>
          <p:nvPr/>
        </p:nvSpPr>
        <p:spPr>
          <a:xfrm>
            <a:off x="2909576" y="2615280"/>
            <a:ext cx="930012" cy="657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Any</a:t>
            </a:r>
            <a:r>
              <a:rPr lang="nl-NL" sz="900" dirty="0"/>
              <a:t> Service </a:t>
            </a:r>
            <a:r>
              <a:rPr lang="nl-NL" sz="900" dirty="0" err="1"/>
              <a:t>Invoker</a:t>
            </a:r>
            <a:endParaRPr lang="en-NL" sz="9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C785FC-6F32-461D-9CB3-67AA6DEF699C}"/>
              </a:ext>
            </a:extLst>
          </p:cNvPr>
          <p:cNvCxnSpPr>
            <a:stCxn id="29" idx="3"/>
            <a:endCxn id="7" idx="1"/>
          </p:cNvCxnSpPr>
          <p:nvPr/>
        </p:nvCxnSpPr>
        <p:spPr>
          <a:xfrm flipV="1">
            <a:off x="3839588" y="2897826"/>
            <a:ext cx="774283" cy="46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990522A8-1E86-4695-9ABC-9BC054F1ED79}"/>
              </a:ext>
            </a:extLst>
          </p:cNvPr>
          <p:cNvSpPr/>
          <p:nvPr/>
        </p:nvSpPr>
        <p:spPr>
          <a:xfrm>
            <a:off x="2644726" y="612060"/>
            <a:ext cx="2019349" cy="1348368"/>
          </a:xfrm>
          <a:prstGeom prst="wedgeRectCallout">
            <a:avLst>
              <a:gd name="adj1" fmla="val 62230"/>
              <a:gd name="adj2" fmla="val 1008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E51119-1236-42F0-A77A-ED404C289B79}"/>
              </a:ext>
            </a:extLst>
          </p:cNvPr>
          <p:cNvSpPr txBox="1"/>
          <p:nvPr/>
        </p:nvSpPr>
        <p:spPr>
          <a:xfrm>
            <a:off x="2644726" y="565561"/>
            <a:ext cx="20120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err="1"/>
              <a:t>Expose</a:t>
            </a:r>
            <a:r>
              <a:rPr lang="nl-NL" sz="900" dirty="0"/>
              <a:t> private </a:t>
            </a:r>
            <a:r>
              <a:rPr lang="nl-NL" sz="900" dirty="0" err="1"/>
              <a:t>endpoints</a:t>
            </a:r>
            <a:r>
              <a:rPr lang="nl-NL" sz="900" dirty="0"/>
              <a:t> </a:t>
            </a:r>
            <a:r>
              <a:rPr lang="nl-NL" sz="900" dirty="0" err="1"/>
              <a:t>publicly</a:t>
            </a:r>
            <a:endParaRPr lang="nl-NL" sz="900" dirty="0"/>
          </a:p>
          <a:p>
            <a:r>
              <a:rPr lang="nl-NL" sz="900" dirty="0" err="1"/>
              <a:t>Stable</a:t>
            </a:r>
            <a:r>
              <a:rPr lang="nl-NL" sz="900" dirty="0"/>
              <a:t> (public) </a:t>
            </a:r>
            <a:r>
              <a:rPr lang="nl-NL" sz="900" dirty="0" err="1"/>
              <a:t>endpoints</a:t>
            </a:r>
            <a:endParaRPr lang="nl-NL" sz="900" dirty="0"/>
          </a:p>
          <a:p>
            <a:r>
              <a:rPr lang="nl-NL" sz="900" dirty="0"/>
              <a:t>Routing (</a:t>
            </a:r>
            <a:r>
              <a:rPr lang="nl-NL" sz="900" dirty="0" err="1"/>
              <a:t>verb</a:t>
            </a:r>
            <a:r>
              <a:rPr lang="nl-NL" sz="900" dirty="0"/>
              <a:t> &amp; wildcard </a:t>
            </a:r>
            <a:r>
              <a:rPr lang="nl-NL" sz="900" dirty="0" err="1"/>
              <a:t>based</a:t>
            </a:r>
            <a:r>
              <a:rPr lang="nl-NL" sz="900" dirty="0"/>
              <a:t>)</a:t>
            </a:r>
          </a:p>
          <a:p>
            <a:r>
              <a:rPr lang="nl-NL" sz="900" dirty="0"/>
              <a:t>Parameter </a:t>
            </a:r>
            <a:r>
              <a:rPr lang="nl-NL" sz="900" dirty="0" err="1"/>
              <a:t>and</a:t>
            </a:r>
            <a:r>
              <a:rPr lang="nl-NL" sz="900" dirty="0"/>
              <a:t> Header </a:t>
            </a:r>
            <a:r>
              <a:rPr lang="nl-NL" sz="900" dirty="0" err="1"/>
              <a:t>mapping</a:t>
            </a:r>
            <a:endParaRPr lang="nl-NL" sz="900" dirty="0"/>
          </a:p>
          <a:p>
            <a:r>
              <a:rPr lang="nl-NL" sz="900" dirty="0"/>
              <a:t>Request </a:t>
            </a:r>
            <a:r>
              <a:rPr lang="nl-NL" sz="900" dirty="0" err="1"/>
              <a:t>Policies</a:t>
            </a:r>
            <a:endParaRPr lang="nl-NL" sz="900" dirty="0"/>
          </a:p>
          <a:p>
            <a:r>
              <a:rPr lang="nl-NL" sz="900" dirty="0" err="1"/>
              <a:t>Rate</a:t>
            </a:r>
            <a:r>
              <a:rPr lang="nl-NL" sz="900" dirty="0"/>
              <a:t> </a:t>
            </a:r>
            <a:r>
              <a:rPr lang="nl-NL" sz="900" dirty="0" err="1"/>
              <a:t>limiting</a:t>
            </a:r>
            <a:r>
              <a:rPr lang="nl-NL" sz="900" dirty="0"/>
              <a:t> (per client &amp; </a:t>
            </a:r>
            <a:r>
              <a:rPr lang="nl-NL" sz="900" dirty="0" err="1"/>
              <a:t>general</a:t>
            </a:r>
            <a:r>
              <a:rPr lang="nl-NL" sz="900" dirty="0"/>
              <a:t>)</a:t>
            </a:r>
          </a:p>
          <a:p>
            <a:r>
              <a:rPr lang="nl-NL" sz="900" dirty="0"/>
              <a:t>CORS (for direct web client access)</a:t>
            </a:r>
          </a:p>
          <a:p>
            <a:r>
              <a:rPr lang="nl-NL" sz="900" dirty="0" err="1"/>
              <a:t>Metrics</a:t>
            </a:r>
            <a:r>
              <a:rPr lang="nl-NL" sz="900" dirty="0"/>
              <a:t> Monitoring &amp; </a:t>
            </a:r>
            <a:r>
              <a:rPr lang="nl-NL" sz="900" dirty="0" err="1"/>
              <a:t>Logging</a:t>
            </a:r>
            <a:endParaRPr lang="nl-NL" sz="900" dirty="0"/>
          </a:p>
          <a:p>
            <a:r>
              <a:rPr lang="nl-NL" sz="900" dirty="0" err="1"/>
              <a:t>Authentication</a:t>
            </a:r>
            <a:r>
              <a:rPr lang="nl-NL" sz="900" dirty="0"/>
              <a:t> &amp; </a:t>
            </a:r>
            <a:r>
              <a:rPr lang="nl-NL" sz="900" dirty="0" err="1"/>
              <a:t>Validation</a:t>
            </a:r>
            <a:endParaRPr lang="nl-NL" sz="900" dirty="0"/>
          </a:p>
          <a:p>
            <a:endParaRPr lang="en-NL" sz="900" dirty="0"/>
          </a:p>
        </p:txBody>
      </p:sp>
    </p:spTree>
    <p:extLst>
      <p:ext uri="{BB962C8B-B14F-4D97-AF65-F5344CB8AC3E}">
        <p14:creationId xmlns:p14="http://schemas.microsoft.com/office/powerpoint/2010/main" val="287202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2A13-5814-449E-9CCE-ED144784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API Gateway </a:t>
            </a:r>
            <a:br>
              <a:rPr lang="nl-NL" dirty="0"/>
            </a:br>
            <a:r>
              <a:rPr lang="nl-NL" dirty="0" err="1"/>
              <a:t>Authorizer</a:t>
            </a:r>
            <a:r>
              <a:rPr lang="nl-NL" dirty="0"/>
              <a:t> </a:t>
            </a:r>
            <a:r>
              <a:rPr lang="nl-NL" dirty="0" err="1"/>
              <a:t>Function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210F-1A8C-4654-A128-E4F1BD78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CCA8A-039E-456B-BE19-9A5A0F1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F8CEBF-8CD1-41F6-A7F7-831ADC271EAF}"/>
              </a:ext>
            </a:extLst>
          </p:cNvPr>
          <p:cNvSpPr/>
          <p:nvPr/>
        </p:nvSpPr>
        <p:spPr>
          <a:xfrm>
            <a:off x="4320653" y="1860217"/>
            <a:ext cx="3256013" cy="2124869"/>
          </a:xfrm>
          <a:prstGeom prst="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16BC6-8C83-485A-85BC-A839E79178B2}"/>
              </a:ext>
            </a:extLst>
          </p:cNvPr>
          <p:cNvSpPr/>
          <p:nvPr/>
        </p:nvSpPr>
        <p:spPr>
          <a:xfrm>
            <a:off x="3841513" y="2287866"/>
            <a:ext cx="958282" cy="9346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C1B72-F82B-41D3-99D5-B360F0852BF7}"/>
              </a:ext>
            </a:extLst>
          </p:cNvPr>
          <p:cNvSpPr txBox="1"/>
          <p:nvPr/>
        </p:nvSpPr>
        <p:spPr>
          <a:xfrm>
            <a:off x="3895863" y="2471608"/>
            <a:ext cx="849581" cy="378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>
                <a:solidFill>
                  <a:schemeClr val="bg1"/>
                </a:solidFill>
              </a:rPr>
              <a:t>API Gateway</a:t>
            </a:r>
            <a:endParaRPr lang="en-NL" sz="11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8E4B4-AFE3-493D-A7A2-2346D80206DA}"/>
              </a:ext>
            </a:extLst>
          </p:cNvPr>
          <p:cNvSpPr txBox="1"/>
          <p:nvPr/>
        </p:nvSpPr>
        <p:spPr>
          <a:xfrm>
            <a:off x="5550590" y="4024989"/>
            <a:ext cx="1600656" cy="229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Oracle Cloud </a:t>
            </a:r>
            <a:r>
              <a:rPr lang="nl-NL" sz="1100" dirty="0" err="1"/>
              <a:t>Infrastructure</a:t>
            </a:r>
            <a:endParaRPr lang="en-NL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964101-6241-402F-8A4B-948609110E8A}"/>
              </a:ext>
            </a:extLst>
          </p:cNvPr>
          <p:cNvSpPr/>
          <p:nvPr/>
        </p:nvSpPr>
        <p:spPr>
          <a:xfrm>
            <a:off x="6305341" y="2055920"/>
            <a:ext cx="1051243" cy="54666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A9096-BBF8-4BE9-BE32-A33F8D72DA2C}"/>
              </a:ext>
            </a:extLst>
          </p:cNvPr>
          <p:cNvSpPr txBox="1"/>
          <p:nvPr/>
        </p:nvSpPr>
        <p:spPr>
          <a:xfrm>
            <a:off x="6351822" y="2045681"/>
            <a:ext cx="958282" cy="229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err="1">
                <a:solidFill>
                  <a:schemeClr val="bg1"/>
                </a:solidFill>
              </a:rPr>
              <a:t>Any</a:t>
            </a:r>
            <a:r>
              <a:rPr lang="nl-NL" sz="1100" dirty="0">
                <a:solidFill>
                  <a:schemeClr val="bg1"/>
                </a:solidFill>
              </a:rPr>
              <a:t> backend</a:t>
            </a:r>
            <a:endParaRPr lang="en-NL" sz="1100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803447-8F13-45FA-A952-336D9CCE2201}"/>
              </a:ext>
            </a:extLst>
          </p:cNvPr>
          <p:cNvSpPr/>
          <p:nvPr/>
        </p:nvSpPr>
        <p:spPr>
          <a:xfrm>
            <a:off x="1681088" y="2067434"/>
            <a:ext cx="1208574" cy="820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Any</a:t>
            </a:r>
            <a:r>
              <a:rPr lang="nl-NL" sz="1100" dirty="0"/>
              <a:t> Service </a:t>
            </a:r>
            <a:r>
              <a:rPr lang="nl-NL" sz="1100" dirty="0" err="1"/>
              <a:t>Invoker</a:t>
            </a:r>
            <a:endParaRPr lang="en-NL" sz="11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72523E-4D76-4313-A88A-314ABD1272F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889662" y="2473030"/>
            <a:ext cx="1006201" cy="4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E570EBD-D438-4BEA-B5F7-488076C18A6C}"/>
              </a:ext>
            </a:extLst>
          </p:cNvPr>
          <p:cNvSpPr/>
          <p:nvPr/>
        </p:nvSpPr>
        <p:spPr>
          <a:xfrm>
            <a:off x="7210409" y="833953"/>
            <a:ext cx="1797247" cy="1026263"/>
          </a:xfrm>
          <a:prstGeom prst="wedgeRectCallout">
            <a:avLst>
              <a:gd name="adj1" fmla="val -56836"/>
              <a:gd name="adj2" fmla="val 9145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1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CEC2E-BC43-4A18-8A73-845DA681E4E3}"/>
              </a:ext>
            </a:extLst>
          </p:cNvPr>
          <p:cNvSpPr txBox="1"/>
          <p:nvPr/>
        </p:nvSpPr>
        <p:spPr>
          <a:xfrm>
            <a:off x="7210410" y="820748"/>
            <a:ext cx="1813765" cy="823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err="1"/>
              <a:t>Any</a:t>
            </a:r>
            <a:r>
              <a:rPr lang="nl-NL" sz="1100" dirty="0"/>
              <a:t> backend – HTTP </a:t>
            </a:r>
            <a:r>
              <a:rPr lang="nl-NL" sz="1100" dirty="0" err="1"/>
              <a:t>destination</a:t>
            </a:r>
            <a:r>
              <a:rPr lang="nl-NL" sz="1100" dirty="0"/>
              <a:t>, Oracle </a:t>
            </a:r>
            <a:r>
              <a:rPr lang="nl-NL" sz="1100" dirty="0" err="1"/>
              <a:t>Function</a:t>
            </a:r>
            <a:r>
              <a:rPr lang="nl-NL" sz="1100" dirty="0"/>
              <a:t>, Stock Response – </a:t>
            </a:r>
            <a:r>
              <a:rPr lang="nl-NL" sz="1100" dirty="0" err="1"/>
              <a:t>can</a:t>
            </a:r>
            <a:r>
              <a:rPr lang="nl-NL" sz="1100" dirty="0"/>
              <a:t> </a:t>
            </a:r>
            <a:r>
              <a:rPr lang="nl-NL" sz="1100" dirty="0" err="1"/>
              <a:t>be</a:t>
            </a:r>
            <a:r>
              <a:rPr lang="nl-NL" sz="1100" dirty="0"/>
              <a:t> subject </a:t>
            </a:r>
            <a:r>
              <a:rPr lang="nl-NL" sz="1100" dirty="0" err="1"/>
              <a:t>to</a:t>
            </a:r>
            <a:r>
              <a:rPr lang="nl-NL" sz="1100" dirty="0"/>
              <a:t> </a:t>
            </a:r>
            <a:r>
              <a:rPr lang="nl-NL" sz="1100" dirty="0" err="1"/>
              <a:t>an</a:t>
            </a:r>
            <a:r>
              <a:rPr lang="nl-NL" sz="1100" dirty="0"/>
              <a:t> </a:t>
            </a:r>
            <a:r>
              <a:rPr lang="nl-NL" sz="1100" dirty="0" err="1"/>
              <a:t>authorizer</a:t>
            </a:r>
            <a:r>
              <a:rPr lang="nl-NL" sz="1100" dirty="0"/>
              <a:t> </a:t>
            </a:r>
            <a:r>
              <a:rPr lang="nl-NL" sz="1100" dirty="0" err="1"/>
              <a:t>function</a:t>
            </a:r>
            <a:endParaRPr lang="nl-NL" sz="11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77A56EE-67AA-42A9-A7CC-4EA0F452A540}"/>
              </a:ext>
            </a:extLst>
          </p:cNvPr>
          <p:cNvCxnSpPr>
            <a:cxnSpLocks/>
          </p:cNvCxnSpPr>
          <p:nvPr/>
        </p:nvCxnSpPr>
        <p:spPr>
          <a:xfrm flipV="1">
            <a:off x="4799795" y="2451721"/>
            <a:ext cx="909656" cy="127117"/>
          </a:xfrm>
          <a:prstGeom prst="bentConnector3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A645A26-F119-4D62-A957-8064FC9282A9}"/>
              </a:ext>
            </a:extLst>
          </p:cNvPr>
          <p:cNvSpPr/>
          <p:nvPr/>
        </p:nvSpPr>
        <p:spPr>
          <a:xfrm>
            <a:off x="5550590" y="3269132"/>
            <a:ext cx="958282" cy="606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2CACB7-15AE-4359-A5C0-BF921FBF570E}"/>
              </a:ext>
            </a:extLst>
          </p:cNvPr>
          <p:cNvSpPr txBox="1"/>
          <p:nvPr/>
        </p:nvSpPr>
        <p:spPr>
          <a:xfrm>
            <a:off x="5501351" y="3324628"/>
            <a:ext cx="1051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Authorizer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Function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ED1DD3AE-2811-48A9-A27C-8A9C07D0D6F4}"/>
              </a:ext>
            </a:extLst>
          </p:cNvPr>
          <p:cNvSpPr/>
          <p:nvPr/>
        </p:nvSpPr>
        <p:spPr>
          <a:xfrm>
            <a:off x="3020002" y="3701114"/>
            <a:ext cx="1511804" cy="792391"/>
          </a:xfrm>
          <a:prstGeom prst="wedgeRectCallout">
            <a:avLst>
              <a:gd name="adj1" fmla="val 121595"/>
              <a:gd name="adj2" fmla="val -395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1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FFE613-00A0-4E44-B8F4-F8C1F0B36E70}"/>
              </a:ext>
            </a:extLst>
          </p:cNvPr>
          <p:cNvSpPr txBox="1"/>
          <p:nvPr/>
        </p:nvSpPr>
        <p:spPr>
          <a:xfrm>
            <a:off x="3020001" y="3756551"/>
            <a:ext cx="1643023" cy="52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err="1"/>
              <a:t>Authorizer</a:t>
            </a:r>
            <a:r>
              <a:rPr lang="nl-NL" sz="1100" dirty="0"/>
              <a:t> </a:t>
            </a:r>
            <a:r>
              <a:rPr lang="nl-NL" sz="1100" dirty="0" err="1"/>
              <a:t>Function</a:t>
            </a:r>
            <a:r>
              <a:rPr lang="nl-NL" sz="1100" dirty="0"/>
              <a:t> </a:t>
            </a:r>
            <a:r>
              <a:rPr lang="nl-NL" sz="1100" dirty="0" err="1"/>
              <a:t>that</a:t>
            </a:r>
            <a:r>
              <a:rPr lang="nl-NL" sz="1100" dirty="0"/>
              <a:t> </a:t>
            </a:r>
            <a:r>
              <a:rPr lang="nl-NL" sz="1100" dirty="0" err="1"/>
              <a:t>allows</a:t>
            </a:r>
            <a:r>
              <a:rPr lang="nl-NL" sz="1100" dirty="0"/>
              <a:t> or </a:t>
            </a:r>
            <a:r>
              <a:rPr lang="nl-NL" sz="1100" dirty="0" err="1"/>
              <a:t>denies</a:t>
            </a:r>
            <a:r>
              <a:rPr lang="nl-NL" sz="1100" dirty="0"/>
              <a:t> access </a:t>
            </a:r>
            <a:r>
              <a:rPr lang="nl-NL" sz="1100" dirty="0" err="1"/>
              <a:t>based</a:t>
            </a:r>
            <a:r>
              <a:rPr lang="nl-NL" sz="1100" dirty="0"/>
              <a:t> on Header [Token]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06ADE77-904F-443A-AB1B-3F43F3215EC9}"/>
              </a:ext>
            </a:extLst>
          </p:cNvPr>
          <p:cNvCxnSpPr>
            <a:cxnSpLocks/>
            <a:stCxn id="27" idx="2"/>
            <a:endCxn id="17" idx="1"/>
          </p:cNvCxnSpPr>
          <p:nvPr/>
        </p:nvCxnSpPr>
        <p:spPr>
          <a:xfrm rot="16200000" flipH="1">
            <a:off x="4816187" y="2901074"/>
            <a:ext cx="1068934" cy="301394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2F2E4E42-6E32-4850-9AE0-75167A5FD49E}"/>
              </a:ext>
            </a:extLst>
          </p:cNvPr>
          <p:cNvSpPr/>
          <p:nvPr/>
        </p:nvSpPr>
        <p:spPr>
          <a:xfrm>
            <a:off x="2479714" y="1211994"/>
            <a:ext cx="1648766" cy="510149"/>
          </a:xfrm>
          <a:prstGeom prst="wedgeRectCallout">
            <a:avLst>
              <a:gd name="adj1" fmla="val 4394"/>
              <a:gd name="adj2" fmla="val 20162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1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4CF59C-D2E3-4387-BEE9-0DFF5CF5D746}"/>
              </a:ext>
            </a:extLst>
          </p:cNvPr>
          <p:cNvSpPr txBox="1"/>
          <p:nvPr/>
        </p:nvSpPr>
        <p:spPr>
          <a:xfrm>
            <a:off x="2452877" y="1251219"/>
            <a:ext cx="1813765" cy="378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err="1"/>
              <a:t>Invoke</a:t>
            </a:r>
            <a:r>
              <a:rPr lang="nl-NL" sz="1100" dirty="0"/>
              <a:t> API, </a:t>
            </a:r>
            <a:r>
              <a:rPr lang="nl-NL" sz="1100" dirty="0" err="1"/>
              <a:t>provide</a:t>
            </a:r>
            <a:r>
              <a:rPr lang="nl-NL" sz="1100" dirty="0"/>
              <a:t> token in header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F2D82E5D-D061-4BD4-94EF-8F7E19DFD188}"/>
              </a:ext>
            </a:extLst>
          </p:cNvPr>
          <p:cNvSpPr/>
          <p:nvPr/>
        </p:nvSpPr>
        <p:spPr>
          <a:xfrm>
            <a:off x="3544915" y="366803"/>
            <a:ext cx="1948944" cy="703603"/>
          </a:xfrm>
          <a:prstGeom prst="wedgeRectCallout">
            <a:avLst>
              <a:gd name="adj1" fmla="val 6570"/>
              <a:gd name="adj2" fmla="val 19672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1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55E94E-8F5D-46C2-833F-C0E646733E5E}"/>
              </a:ext>
            </a:extLst>
          </p:cNvPr>
          <p:cNvSpPr txBox="1"/>
          <p:nvPr/>
        </p:nvSpPr>
        <p:spPr>
          <a:xfrm>
            <a:off x="3544916" y="394294"/>
            <a:ext cx="1948944" cy="52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err="1"/>
              <a:t>Authorizer</a:t>
            </a:r>
            <a:r>
              <a:rPr lang="nl-NL" sz="1100" dirty="0"/>
              <a:t> </a:t>
            </a:r>
            <a:r>
              <a:rPr lang="nl-NL" sz="1100" dirty="0" err="1"/>
              <a:t>Function</a:t>
            </a:r>
            <a:r>
              <a:rPr lang="nl-NL" sz="1100" dirty="0"/>
              <a:t> </a:t>
            </a:r>
            <a:r>
              <a:rPr lang="nl-NL" sz="1100" dirty="0" err="1"/>
              <a:t>can</a:t>
            </a:r>
            <a:r>
              <a:rPr lang="nl-NL" sz="1100" dirty="0"/>
              <a:t> </a:t>
            </a:r>
            <a:r>
              <a:rPr lang="nl-NL" sz="1100" dirty="0" err="1"/>
              <a:t>be</a:t>
            </a:r>
            <a:r>
              <a:rPr lang="nl-NL" sz="1100" dirty="0"/>
              <a:t> </a:t>
            </a:r>
            <a:r>
              <a:rPr lang="nl-NL" sz="1100" dirty="0" err="1"/>
              <a:t>configured</a:t>
            </a:r>
            <a:r>
              <a:rPr lang="nl-NL" sz="1100" dirty="0"/>
              <a:t> on Route or on API Deployment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BD9A424-608D-43C4-B431-59C7663064E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868110" y="2340713"/>
            <a:ext cx="479140" cy="79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78DB11F-8641-4AB3-9C24-39125C09DD14}"/>
              </a:ext>
            </a:extLst>
          </p:cNvPr>
          <p:cNvSpPr/>
          <p:nvPr/>
        </p:nvSpPr>
        <p:spPr>
          <a:xfrm>
            <a:off x="4531805" y="2034046"/>
            <a:ext cx="1336304" cy="61333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B4F564-4C4E-449B-B6BF-19137243F661}"/>
              </a:ext>
            </a:extLst>
          </p:cNvPr>
          <p:cNvSpPr txBox="1"/>
          <p:nvPr/>
        </p:nvSpPr>
        <p:spPr>
          <a:xfrm>
            <a:off x="4531805" y="2112200"/>
            <a:ext cx="1336304" cy="40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>
                <a:solidFill>
                  <a:schemeClr val="bg1"/>
                </a:solidFill>
              </a:rPr>
              <a:t>API </a:t>
            </a:r>
            <a:r>
              <a:rPr lang="nl-NL" sz="1200" dirty="0" err="1">
                <a:solidFill>
                  <a:schemeClr val="bg1"/>
                </a:solidFill>
              </a:rPr>
              <a:t>deployment</a:t>
            </a:r>
            <a:endParaRPr lang="nl-NL" sz="1200" dirty="0">
              <a:solidFill>
                <a:schemeClr val="bg1"/>
              </a:solidFill>
            </a:endParaRPr>
          </a:p>
          <a:p>
            <a:pPr algn="ctr"/>
            <a:r>
              <a:rPr lang="nl-NL" sz="1200" b="1" dirty="0">
                <a:solidFill>
                  <a:schemeClr val="bg1"/>
                </a:solidFill>
              </a:rPr>
              <a:t>/</a:t>
            </a:r>
            <a:r>
              <a:rPr lang="nl-NL" sz="1200" b="1" dirty="0" err="1">
                <a:solidFill>
                  <a:schemeClr val="bg1"/>
                </a:solidFill>
              </a:rPr>
              <a:t>path</a:t>
            </a:r>
            <a:endParaRPr lang="en-NL" sz="1200" b="1" dirty="0">
              <a:solidFill>
                <a:schemeClr val="bg1"/>
              </a:solidFill>
            </a:endParaRP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AABE0241-EA58-4B0C-BB5C-704A7FFA1BCF}"/>
              </a:ext>
            </a:extLst>
          </p:cNvPr>
          <p:cNvSpPr/>
          <p:nvPr/>
        </p:nvSpPr>
        <p:spPr>
          <a:xfrm>
            <a:off x="5199958" y="1171051"/>
            <a:ext cx="1948944" cy="703603"/>
          </a:xfrm>
          <a:prstGeom prst="wedgeRectCallout">
            <a:avLst>
              <a:gd name="adj1" fmla="val -4438"/>
              <a:gd name="adj2" fmla="val 109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1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C69931-946C-4E0E-BA1D-1897A4178F05}"/>
              </a:ext>
            </a:extLst>
          </p:cNvPr>
          <p:cNvSpPr txBox="1"/>
          <p:nvPr/>
        </p:nvSpPr>
        <p:spPr>
          <a:xfrm>
            <a:off x="5199959" y="1198542"/>
            <a:ext cx="1948944" cy="52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JSON </a:t>
            </a:r>
            <a:r>
              <a:rPr lang="nl-NL" sz="1100" dirty="0" err="1"/>
              <a:t>returned</a:t>
            </a:r>
            <a:r>
              <a:rPr lang="nl-NL" sz="1100" dirty="0"/>
              <a:t> </a:t>
            </a:r>
            <a:r>
              <a:rPr lang="nl-NL" sz="1100" dirty="0" err="1"/>
              <a:t>by</a:t>
            </a:r>
            <a:r>
              <a:rPr lang="nl-NL" sz="1100" dirty="0"/>
              <a:t> </a:t>
            </a:r>
            <a:r>
              <a:rPr lang="nl-NL" sz="1100" dirty="0" err="1"/>
              <a:t>Authorizer</a:t>
            </a:r>
            <a:r>
              <a:rPr lang="nl-NL" sz="1100" dirty="0"/>
              <a:t> </a:t>
            </a:r>
            <a:r>
              <a:rPr lang="nl-NL" sz="1100" dirty="0" err="1"/>
              <a:t>Function</a:t>
            </a:r>
            <a:r>
              <a:rPr lang="nl-NL" sz="1100" dirty="0"/>
              <a:t> is </a:t>
            </a:r>
            <a:r>
              <a:rPr lang="nl-NL" sz="1100" dirty="0" err="1"/>
              <a:t>embedded</a:t>
            </a:r>
            <a:r>
              <a:rPr lang="nl-NL" sz="1100" dirty="0"/>
              <a:t> in </a:t>
            </a:r>
            <a:r>
              <a:rPr lang="nl-NL" sz="1100" dirty="0" err="1"/>
              <a:t>request</a:t>
            </a:r>
            <a:r>
              <a:rPr lang="nl-NL" sz="1100" dirty="0"/>
              <a:t> </a:t>
            </a:r>
            <a:r>
              <a:rPr lang="nl-NL" sz="1100" dirty="0" err="1"/>
              <a:t>to</a:t>
            </a:r>
            <a:r>
              <a:rPr lang="nl-NL" sz="1100" dirty="0"/>
              <a:t> backend</a:t>
            </a:r>
          </a:p>
        </p:txBody>
      </p:sp>
    </p:spTree>
    <p:extLst>
      <p:ext uri="{BB962C8B-B14F-4D97-AF65-F5344CB8AC3E}">
        <p14:creationId xmlns:p14="http://schemas.microsoft.com/office/powerpoint/2010/main" val="343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D8EA-DC6D-4620-85BA-1C7B82D6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 Storage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F92BA-3869-4A8B-9AE2-04FE96DE2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07864"/>
            <a:ext cx="6623999" cy="3780000"/>
          </a:xfrm>
        </p:spPr>
        <p:txBody>
          <a:bodyPr/>
          <a:lstStyle/>
          <a:p>
            <a:r>
              <a:rPr lang="en-US" dirty="0"/>
              <a:t>Object Storage service </a:t>
            </a:r>
          </a:p>
          <a:p>
            <a:pPr lvl="1"/>
            <a:r>
              <a:rPr lang="en-US" dirty="0"/>
              <a:t>“an internet-scale, high-performance storage platform that offers reliable and cost-efficient data durability. The Object Storage service can store an unlimited amount of unstructured data of any content type, including analytic data and rich content, like images and videos.”</a:t>
            </a:r>
          </a:p>
          <a:p>
            <a:r>
              <a:rPr lang="en-US" dirty="0"/>
              <a:t>Organized in Buckets (similar to Folders)</a:t>
            </a:r>
          </a:p>
          <a:p>
            <a:r>
              <a:rPr lang="en-US" dirty="0"/>
              <a:t>Max Object Size is 10TB</a:t>
            </a:r>
            <a:endParaRPr lang="nl-NL" dirty="0"/>
          </a:p>
          <a:p>
            <a:r>
              <a:rPr lang="en-US" dirty="0"/>
              <a:t>Object Storage is </a:t>
            </a:r>
            <a:r>
              <a:rPr lang="en-US" i="1" dirty="0"/>
              <a:t>Always Free</a:t>
            </a:r>
            <a:r>
              <a:rPr lang="en-US" dirty="0"/>
              <a:t> eligible</a:t>
            </a:r>
            <a:endParaRPr lang="nl-NL" dirty="0"/>
          </a:p>
          <a:p>
            <a:r>
              <a:rPr lang="nl-NL" dirty="0"/>
              <a:t>Object Storage </a:t>
            </a:r>
            <a:r>
              <a:rPr lang="nl-NL" dirty="0" err="1"/>
              <a:t>provides</a:t>
            </a:r>
            <a:endParaRPr lang="nl-NL" dirty="0"/>
          </a:p>
          <a:p>
            <a:pPr lvl="1"/>
            <a:r>
              <a:rPr lang="nl-NL" dirty="0" err="1"/>
              <a:t>Durability</a:t>
            </a:r>
            <a:r>
              <a:rPr lang="nl-NL" dirty="0"/>
              <a:t> – multiple </a:t>
            </a:r>
            <a:r>
              <a:rPr lang="nl-NL" dirty="0" err="1"/>
              <a:t>copies</a:t>
            </a:r>
            <a:r>
              <a:rPr lang="nl-NL" dirty="0"/>
              <a:t>, </a:t>
            </a:r>
            <a:r>
              <a:rPr lang="nl-NL" dirty="0" err="1"/>
              <a:t>automatically</a:t>
            </a:r>
            <a:r>
              <a:rPr lang="nl-NL" dirty="0"/>
              <a:t> </a:t>
            </a:r>
            <a:r>
              <a:rPr lang="nl-NL" dirty="0" err="1"/>
              <a:t>maintained</a:t>
            </a:r>
            <a:endParaRPr lang="nl-NL" dirty="0"/>
          </a:p>
          <a:p>
            <a:pPr lvl="1"/>
            <a:r>
              <a:rPr lang="nl-NL" dirty="0" err="1"/>
              <a:t>Encryption</a:t>
            </a:r>
            <a:r>
              <a:rPr lang="nl-NL" dirty="0"/>
              <a:t> - </a:t>
            </a:r>
            <a:r>
              <a:rPr lang="en-US" dirty="0"/>
              <a:t>256-bit Advanced Encryption Standard (AES-256)</a:t>
            </a:r>
          </a:p>
          <a:p>
            <a:pPr lvl="1"/>
            <a:r>
              <a:rPr lang="en-US" dirty="0"/>
              <a:t>S3 Compatible REST API</a:t>
            </a:r>
          </a:p>
          <a:p>
            <a:pPr lvl="1"/>
            <a:r>
              <a:rPr lang="en-US" dirty="0"/>
              <a:t>Pre-authorized requests for time-limited, direct access </a:t>
            </a:r>
          </a:p>
          <a:p>
            <a:pPr lvl="1"/>
            <a:r>
              <a:rPr lang="en-US" dirty="0"/>
              <a:t>Life Cycle Rules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5758F-757F-4E3F-B21E-AE7CFC43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582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0526-3449-4751-A185-46548607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OCI Events Service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6015-729C-461B-8932-772E2DFC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expect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OCI Events</a:t>
            </a:r>
          </a:p>
          <a:p>
            <a:pPr lvl="1"/>
            <a:r>
              <a:rPr lang="nl-NL" dirty="0"/>
              <a:t>Cloud Events </a:t>
            </a:r>
            <a:r>
              <a:rPr lang="nl-NL" dirty="0" err="1"/>
              <a:t>produced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OCI </a:t>
            </a:r>
            <a:br>
              <a:rPr lang="nl-NL" dirty="0"/>
            </a:br>
            <a:r>
              <a:rPr lang="nl-NL" dirty="0" err="1"/>
              <a:t>upon</a:t>
            </a:r>
            <a:r>
              <a:rPr lang="nl-NL" dirty="0"/>
              <a:t> </a:t>
            </a:r>
            <a:r>
              <a:rPr lang="nl-NL" dirty="0" err="1"/>
              <a:t>administrative</a:t>
            </a:r>
            <a:r>
              <a:rPr lang="nl-NL" dirty="0"/>
              <a:t> actions</a:t>
            </a:r>
          </a:p>
          <a:p>
            <a:pPr lvl="1"/>
            <a:r>
              <a:rPr lang="nl-NL" dirty="0"/>
              <a:t>For </a:t>
            </a:r>
            <a:r>
              <a:rPr lang="nl-NL" dirty="0" err="1"/>
              <a:t>example</a:t>
            </a:r>
            <a:r>
              <a:rPr lang="nl-NL" dirty="0"/>
              <a:t>: </a:t>
            </a:r>
            <a:r>
              <a:rPr lang="nl-NL" dirty="0" err="1"/>
              <a:t>Creation</a:t>
            </a:r>
            <a:r>
              <a:rPr lang="nl-NL" dirty="0"/>
              <a:t>, Update, </a:t>
            </a:r>
            <a:r>
              <a:rPr lang="nl-NL" dirty="0" err="1"/>
              <a:t>Deletion</a:t>
            </a:r>
            <a:r>
              <a:rPr lang="nl-NL" dirty="0"/>
              <a:t> of </a:t>
            </a:r>
            <a:br>
              <a:rPr lang="nl-NL" dirty="0"/>
            </a:br>
            <a:r>
              <a:rPr lang="nl-NL" dirty="0"/>
              <a:t>Service </a:t>
            </a:r>
            <a:r>
              <a:rPr lang="nl-NL" dirty="0" err="1"/>
              <a:t>Instances</a:t>
            </a:r>
            <a:endParaRPr lang="nl-NL" dirty="0"/>
          </a:p>
          <a:p>
            <a:pPr lvl="1"/>
            <a:r>
              <a:rPr lang="nl-NL" dirty="0"/>
              <a:t>Object Storage </a:t>
            </a:r>
            <a:r>
              <a:rPr lang="nl-NL" dirty="0" err="1"/>
              <a:t>publishes</a:t>
            </a:r>
            <a:r>
              <a:rPr lang="nl-NL" dirty="0"/>
              <a:t> events </a:t>
            </a:r>
            <a:br>
              <a:rPr lang="nl-NL" dirty="0"/>
            </a:b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are </a:t>
            </a:r>
            <a:r>
              <a:rPr lang="nl-NL" dirty="0" err="1"/>
              <a:t>created</a:t>
            </a:r>
            <a:r>
              <a:rPr lang="nl-NL" dirty="0"/>
              <a:t>, </a:t>
            </a:r>
            <a:r>
              <a:rPr lang="nl-NL" dirty="0" err="1"/>
              <a:t>updated</a:t>
            </a:r>
            <a:r>
              <a:rPr lang="nl-NL" dirty="0"/>
              <a:t> or </a:t>
            </a:r>
            <a:r>
              <a:rPr lang="nl-NL" dirty="0" err="1"/>
              <a:t>deleted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997D0-E222-4827-B9CC-25A3CA23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pic>
        <p:nvPicPr>
          <p:cNvPr id="6" name="Snagit_SNG87A">
            <a:extLst>
              <a:ext uri="{FF2B5EF4-FFF2-40B4-BE49-F238E27FC236}">
                <a16:creationId xmlns:a16="http://schemas.microsoft.com/office/drawing/2014/main" id="{D56DC3E5-6C1E-4684-BAFD-B66BFC20F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620" y="792000"/>
            <a:ext cx="3455377" cy="20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89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0E96-B706-4E1F-A6A3-9393EFBE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Events </a:t>
            </a:r>
            <a:r>
              <a:rPr lang="nl-NL" dirty="0" err="1"/>
              <a:t>can</a:t>
            </a:r>
            <a:r>
              <a:rPr lang="nl-NL" dirty="0"/>
              <a:t> trigger a Notification,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Streaming Event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A60A3-5C34-4288-8A7B-C2FBFB64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9784-8DB0-4C6E-90B3-704999AD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516E5-C936-4C65-A2EA-B85CFF8F5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94" y="690075"/>
            <a:ext cx="6135834" cy="416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157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B299-4C8E-4945-AE42-1FAF15A0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OCI Streaming Service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89718-B246-41DC-A3FD-2B2AA3F4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858626"/>
            <a:ext cx="6623999" cy="3780000"/>
          </a:xfrm>
        </p:spPr>
        <p:txBody>
          <a:bodyPr/>
          <a:lstStyle/>
          <a:p>
            <a:r>
              <a:rPr lang="nl-NL" dirty="0" err="1"/>
              <a:t>Kafka</a:t>
            </a:r>
            <a:r>
              <a:rPr lang="nl-NL" dirty="0"/>
              <a:t> Like – Event Queue</a:t>
            </a:r>
          </a:p>
          <a:p>
            <a:pPr lvl="1"/>
            <a:r>
              <a:rPr lang="nl-NL" dirty="0"/>
              <a:t>Support for </a:t>
            </a:r>
            <a:r>
              <a:rPr lang="nl-NL" dirty="0" err="1"/>
              <a:t>partitions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consumer</a:t>
            </a:r>
            <a:r>
              <a:rPr lang="nl-NL" dirty="0"/>
              <a:t> </a:t>
            </a:r>
            <a:r>
              <a:rPr lang="nl-NL" dirty="0" err="1"/>
              <a:t>groups</a:t>
            </a:r>
            <a:endParaRPr lang="nl-NL" dirty="0"/>
          </a:p>
          <a:p>
            <a:r>
              <a:rPr lang="nl-NL" dirty="0"/>
              <a:t>Events are </a:t>
            </a:r>
            <a:r>
              <a:rPr lang="nl-NL" dirty="0" err="1"/>
              <a:t>Published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Consumed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REST API calls</a:t>
            </a:r>
          </a:p>
          <a:p>
            <a:pPr lvl="1"/>
            <a:r>
              <a:rPr lang="nl-NL" dirty="0"/>
              <a:t>Java SDK </a:t>
            </a:r>
            <a:r>
              <a:rPr lang="nl-NL" dirty="0" err="1"/>
              <a:t>available</a:t>
            </a:r>
            <a:endParaRPr lang="nl-NL" dirty="0"/>
          </a:p>
          <a:p>
            <a:r>
              <a:rPr lang="nl-NL" dirty="0"/>
              <a:t>No Push!</a:t>
            </a:r>
          </a:p>
          <a:p>
            <a:r>
              <a:rPr lang="nl-NL" dirty="0"/>
              <a:t>Message retrieval is</a:t>
            </a:r>
            <a:br>
              <a:rPr lang="nl-NL" dirty="0"/>
            </a:br>
            <a:r>
              <a:rPr lang="nl-NL" dirty="0" err="1"/>
              <a:t>done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a Cursor</a:t>
            </a:r>
          </a:p>
          <a:p>
            <a:pPr lvl="1"/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(long running) query</a:t>
            </a:r>
          </a:p>
          <a:p>
            <a:pPr lvl="1"/>
            <a:r>
              <a:rPr lang="nl-NL" dirty="0"/>
              <a:t>Cursor </a:t>
            </a:r>
            <a:r>
              <a:rPr lang="nl-NL" dirty="0" err="1"/>
              <a:t>indicates</a:t>
            </a:r>
            <a:r>
              <a:rPr lang="nl-NL" dirty="0"/>
              <a:t>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Stream</a:t>
            </a:r>
          </a:p>
          <a:p>
            <a:pPr lvl="2"/>
            <a:r>
              <a:rPr lang="nl-NL" dirty="0" err="1"/>
              <a:t>Earliest</a:t>
            </a:r>
            <a:r>
              <a:rPr lang="nl-NL" dirty="0"/>
              <a:t>, </a:t>
            </a:r>
            <a:r>
              <a:rPr lang="nl-NL" dirty="0" err="1"/>
              <a:t>latest</a:t>
            </a:r>
            <a:r>
              <a:rPr lang="nl-NL" dirty="0"/>
              <a:t>, at offset, </a:t>
            </a:r>
            <a:r>
              <a:rPr lang="nl-NL" dirty="0" err="1"/>
              <a:t>from</a:t>
            </a:r>
            <a:r>
              <a:rPr lang="nl-NL" dirty="0"/>
              <a:t> offset, </a:t>
            </a:r>
            <a:r>
              <a:rPr lang="nl-NL" dirty="0" err="1"/>
              <a:t>from</a:t>
            </a:r>
            <a:r>
              <a:rPr lang="nl-NL" dirty="0"/>
              <a:t> time</a:t>
            </a:r>
          </a:p>
          <a:p>
            <a:pPr lvl="1"/>
            <a:r>
              <a:rPr lang="nl-NL" dirty="0"/>
              <a:t>No Filter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apply</a:t>
            </a:r>
            <a:r>
              <a:rPr lang="nl-NL" dirty="0"/>
              <a:t> </a:t>
            </a:r>
            <a:r>
              <a:rPr lang="nl-NL" dirty="0" err="1"/>
              <a:t>upon</a:t>
            </a:r>
            <a:r>
              <a:rPr lang="nl-NL" dirty="0"/>
              <a:t> reading</a:t>
            </a:r>
          </a:p>
          <a:p>
            <a:r>
              <a:rPr lang="nl-NL" dirty="0"/>
              <a:t>Message </a:t>
            </a:r>
            <a:r>
              <a:rPr lang="nl-NL" dirty="0" err="1"/>
              <a:t>Retention</a:t>
            </a:r>
            <a:r>
              <a:rPr lang="nl-NL" dirty="0"/>
              <a:t>: 7 </a:t>
            </a:r>
            <a:r>
              <a:rPr lang="nl-NL" dirty="0" err="1"/>
              <a:t>days</a:t>
            </a:r>
            <a:endParaRPr lang="nl-NL" dirty="0"/>
          </a:p>
          <a:p>
            <a:r>
              <a:rPr lang="nl-NL" dirty="0"/>
              <a:t>Max </a:t>
            </a:r>
            <a:r>
              <a:rPr lang="nl-NL" dirty="0" err="1"/>
              <a:t>throughput</a:t>
            </a:r>
            <a:r>
              <a:rPr lang="nl-NL" dirty="0"/>
              <a:t>: 1 MB/s</a:t>
            </a:r>
          </a:p>
          <a:p>
            <a:r>
              <a:rPr lang="nl-NL" dirty="0"/>
              <a:t>Max </a:t>
            </a:r>
            <a:r>
              <a:rPr lang="nl-NL" dirty="0" err="1"/>
              <a:t>message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: 1 MB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C52B8-02B8-4589-B84A-257C4F56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E08C765-395A-442E-9E82-8908A27FB23E}"/>
              </a:ext>
            </a:extLst>
          </p:cNvPr>
          <p:cNvSpPr/>
          <p:nvPr/>
        </p:nvSpPr>
        <p:spPr>
          <a:xfrm>
            <a:off x="6660760" y="3403211"/>
            <a:ext cx="1417676" cy="11411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EBAC34-3D95-4AB4-9939-36998CD0FA8C}"/>
              </a:ext>
            </a:extLst>
          </p:cNvPr>
          <p:cNvSpPr/>
          <p:nvPr/>
        </p:nvSpPr>
        <p:spPr>
          <a:xfrm>
            <a:off x="5650826" y="1657069"/>
            <a:ext cx="3240000" cy="1317796"/>
          </a:xfrm>
          <a:prstGeom prst="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6A7B9E-E56B-4817-8177-0889D267ADAF}"/>
              </a:ext>
            </a:extLst>
          </p:cNvPr>
          <p:cNvSpPr/>
          <p:nvPr/>
        </p:nvSpPr>
        <p:spPr>
          <a:xfrm>
            <a:off x="5650826" y="3564622"/>
            <a:ext cx="955728" cy="9295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AF652-8BCF-4421-83DD-9661500F7C02}"/>
              </a:ext>
            </a:extLst>
          </p:cNvPr>
          <p:cNvSpPr txBox="1"/>
          <p:nvPr/>
        </p:nvSpPr>
        <p:spPr>
          <a:xfrm>
            <a:off x="6432283" y="1325504"/>
            <a:ext cx="2028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Oracle Cloud </a:t>
            </a:r>
            <a:r>
              <a:rPr lang="nl-NL" sz="1200" dirty="0" err="1"/>
              <a:t>Infrastructure</a:t>
            </a:r>
            <a:endParaRPr lang="en-NL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2C800-7FCE-484B-B8ED-C4ED4E690E4D}"/>
              </a:ext>
            </a:extLst>
          </p:cNvPr>
          <p:cNvSpPr txBox="1"/>
          <p:nvPr/>
        </p:nvSpPr>
        <p:spPr>
          <a:xfrm>
            <a:off x="5705031" y="3868238"/>
            <a:ext cx="847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>
                <a:solidFill>
                  <a:schemeClr val="bg1"/>
                </a:solidFill>
              </a:rPr>
              <a:t>Listener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E8984F2-3611-4693-B329-89A9E937CCFC}"/>
              </a:ext>
            </a:extLst>
          </p:cNvPr>
          <p:cNvSpPr/>
          <p:nvPr/>
        </p:nvSpPr>
        <p:spPr>
          <a:xfrm>
            <a:off x="4099857" y="2130363"/>
            <a:ext cx="1894586" cy="63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FFAE16-27E9-4926-9F9B-C9B246475407}"/>
              </a:ext>
            </a:extLst>
          </p:cNvPr>
          <p:cNvSpPr/>
          <p:nvPr/>
        </p:nvSpPr>
        <p:spPr>
          <a:xfrm>
            <a:off x="5994444" y="1924353"/>
            <a:ext cx="1104078" cy="9295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3EE39-9D71-4705-B7BC-E38620971C51}"/>
              </a:ext>
            </a:extLst>
          </p:cNvPr>
          <p:cNvSpPr txBox="1"/>
          <p:nvPr/>
        </p:nvSpPr>
        <p:spPr>
          <a:xfrm>
            <a:off x="5994443" y="2048100"/>
            <a:ext cx="110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>
                <a:solidFill>
                  <a:schemeClr val="bg1"/>
                </a:solidFill>
              </a:rPr>
              <a:t>OCI Streaming</a:t>
            </a:r>
          </a:p>
          <a:p>
            <a:pPr algn="ctr"/>
            <a:r>
              <a:rPr lang="nl-NL" sz="1200" b="1" dirty="0">
                <a:solidFill>
                  <a:schemeClr val="bg1"/>
                </a:solidFill>
              </a:rPr>
              <a:t>Stream</a:t>
            </a:r>
            <a:endParaRPr lang="en-NL" sz="12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43B789-FC5C-463A-AC7E-160B34897E7D}"/>
              </a:ext>
            </a:extLst>
          </p:cNvPr>
          <p:cNvSpPr/>
          <p:nvPr/>
        </p:nvSpPr>
        <p:spPr>
          <a:xfrm>
            <a:off x="3144129" y="1924353"/>
            <a:ext cx="955728" cy="9295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49D44D-2C09-4939-BF8A-724536252B43}"/>
              </a:ext>
            </a:extLst>
          </p:cNvPr>
          <p:cNvSpPr txBox="1"/>
          <p:nvPr/>
        </p:nvSpPr>
        <p:spPr>
          <a:xfrm>
            <a:off x="3178362" y="2227969"/>
            <a:ext cx="901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>
                <a:solidFill>
                  <a:schemeClr val="bg1"/>
                </a:solidFill>
              </a:rPr>
              <a:t>Publisher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655945-DDFF-4A14-B334-66F1B9D6F052}"/>
              </a:ext>
            </a:extLst>
          </p:cNvPr>
          <p:cNvSpPr/>
          <p:nvPr/>
        </p:nvSpPr>
        <p:spPr>
          <a:xfrm>
            <a:off x="6000470" y="2825228"/>
            <a:ext cx="265322" cy="834655"/>
          </a:xfrm>
          <a:custGeom>
            <a:avLst/>
            <a:gdLst>
              <a:gd name="connsiteX0" fmla="*/ 0 w 311499"/>
              <a:gd name="connsiteY0" fmla="*/ 956383 h 956383"/>
              <a:gd name="connsiteX1" fmla="*/ 170822 w 311499"/>
              <a:gd name="connsiteY1" fmla="*/ 1790 h 956383"/>
              <a:gd name="connsiteX2" fmla="*/ 311499 w 311499"/>
              <a:gd name="connsiteY2" fmla="*/ 765465 h 9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99" h="956383">
                <a:moveTo>
                  <a:pt x="0" y="956383"/>
                </a:moveTo>
                <a:cubicBezTo>
                  <a:pt x="59453" y="494996"/>
                  <a:pt x="118906" y="33610"/>
                  <a:pt x="170822" y="1790"/>
                </a:cubicBezTo>
                <a:cubicBezTo>
                  <a:pt x="222738" y="-30030"/>
                  <a:pt x="267118" y="367717"/>
                  <a:pt x="311499" y="7654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ECA206-9747-492F-87DC-4DC536E3C677}"/>
              </a:ext>
            </a:extLst>
          </p:cNvPr>
          <p:cNvSpPr txBox="1"/>
          <p:nvPr/>
        </p:nvSpPr>
        <p:spPr>
          <a:xfrm>
            <a:off x="5751961" y="4494177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On </a:t>
            </a:r>
            <a:r>
              <a:rPr lang="nl-NL" sz="1200" dirty="0" err="1"/>
              <a:t>prem</a:t>
            </a:r>
            <a:endParaRPr lang="en-NL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578234-B97F-4107-B9BC-DB4C0E73FAEF}"/>
              </a:ext>
            </a:extLst>
          </p:cNvPr>
          <p:cNvSpPr/>
          <p:nvPr/>
        </p:nvSpPr>
        <p:spPr>
          <a:xfrm>
            <a:off x="7814608" y="1913714"/>
            <a:ext cx="955728" cy="625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ECD0AA-7A5B-4DEC-923B-1A7CFD6E20EC}"/>
              </a:ext>
            </a:extLst>
          </p:cNvPr>
          <p:cNvSpPr txBox="1"/>
          <p:nvPr/>
        </p:nvSpPr>
        <p:spPr>
          <a:xfrm>
            <a:off x="7868813" y="2111971"/>
            <a:ext cx="847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>
                <a:solidFill>
                  <a:schemeClr val="bg1"/>
                </a:solidFill>
              </a:rPr>
              <a:t>Listener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CC2228-E02E-48D2-AD44-3ED8EC616AF5}"/>
              </a:ext>
            </a:extLst>
          </p:cNvPr>
          <p:cNvSpPr/>
          <p:nvPr/>
        </p:nvSpPr>
        <p:spPr>
          <a:xfrm rot="16657032">
            <a:off x="7383891" y="1819380"/>
            <a:ext cx="271852" cy="814607"/>
          </a:xfrm>
          <a:custGeom>
            <a:avLst/>
            <a:gdLst>
              <a:gd name="connsiteX0" fmla="*/ 0 w 311499"/>
              <a:gd name="connsiteY0" fmla="*/ 956383 h 956383"/>
              <a:gd name="connsiteX1" fmla="*/ 170822 w 311499"/>
              <a:gd name="connsiteY1" fmla="*/ 1790 h 956383"/>
              <a:gd name="connsiteX2" fmla="*/ 311499 w 311499"/>
              <a:gd name="connsiteY2" fmla="*/ 765465 h 9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99" h="956383">
                <a:moveTo>
                  <a:pt x="0" y="956383"/>
                </a:moveTo>
                <a:cubicBezTo>
                  <a:pt x="59453" y="494996"/>
                  <a:pt x="118906" y="33610"/>
                  <a:pt x="170822" y="1790"/>
                </a:cubicBezTo>
                <a:cubicBezTo>
                  <a:pt x="222738" y="-30030"/>
                  <a:pt x="267118" y="367717"/>
                  <a:pt x="311499" y="7654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AC0CB0-D3F4-47F0-A954-F7A551F3D50A}"/>
              </a:ext>
            </a:extLst>
          </p:cNvPr>
          <p:cNvSpPr/>
          <p:nvPr/>
        </p:nvSpPr>
        <p:spPr>
          <a:xfrm>
            <a:off x="6886139" y="3541654"/>
            <a:ext cx="955728" cy="9295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43FDB5-27EC-4378-8243-A75BB50C060B}"/>
              </a:ext>
            </a:extLst>
          </p:cNvPr>
          <p:cNvSpPr txBox="1"/>
          <p:nvPr/>
        </p:nvSpPr>
        <p:spPr>
          <a:xfrm>
            <a:off x="6940344" y="3845270"/>
            <a:ext cx="847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>
                <a:solidFill>
                  <a:schemeClr val="bg1"/>
                </a:solidFill>
              </a:rPr>
              <a:t>Listener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7461851-02AD-4885-8693-46DDC1BA4C35}"/>
              </a:ext>
            </a:extLst>
          </p:cNvPr>
          <p:cNvSpPr/>
          <p:nvPr/>
        </p:nvSpPr>
        <p:spPr>
          <a:xfrm rot="19687374">
            <a:off x="7054475" y="2775059"/>
            <a:ext cx="265322" cy="834655"/>
          </a:xfrm>
          <a:custGeom>
            <a:avLst/>
            <a:gdLst>
              <a:gd name="connsiteX0" fmla="*/ 0 w 311499"/>
              <a:gd name="connsiteY0" fmla="*/ 956383 h 956383"/>
              <a:gd name="connsiteX1" fmla="*/ 170822 w 311499"/>
              <a:gd name="connsiteY1" fmla="*/ 1790 h 956383"/>
              <a:gd name="connsiteX2" fmla="*/ 311499 w 311499"/>
              <a:gd name="connsiteY2" fmla="*/ 765465 h 9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99" h="956383">
                <a:moveTo>
                  <a:pt x="0" y="956383"/>
                </a:moveTo>
                <a:cubicBezTo>
                  <a:pt x="59453" y="494996"/>
                  <a:pt x="118906" y="33610"/>
                  <a:pt x="170822" y="1790"/>
                </a:cubicBezTo>
                <a:cubicBezTo>
                  <a:pt x="222738" y="-30030"/>
                  <a:pt x="267118" y="367717"/>
                  <a:pt x="311499" y="7654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32AAC-F0A6-4568-94F1-20DD19EB15A0}"/>
              </a:ext>
            </a:extLst>
          </p:cNvPr>
          <p:cNvSpPr txBox="1"/>
          <p:nvPr/>
        </p:nvSpPr>
        <p:spPr>
          <a:xfrm>
            <a:off x="6785085" y="4471209"/>
            <a:ext cx="113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3rd Party Cloud</a:t>
            </a:r>
            <a:endParaRPr lang="en-NL" sz="1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74C7A7-73C6-4386-A44C-A636106B3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012" y="239562"/>
            <a:ext cx="3619814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3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s.cloud.oracle.com/iaas/Content/Resources/Images/monitoringOverview.png">
            <a:extLst>
              <a:ext uri="{FF2B5EF4-FFF2-40B4-BE49-F238E27FC236}">
                <a16:creationId xmlns:a16="http://schemas.microsoft.com/office/drawing/2014/main" id="{979DE6F9-5439-4BB3-B73A-68F4C64D8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856"/>
            <a:ext cx="9144000" cy="509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1E01-B288-434B-8641-29C53638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2847C-7E9C-49F8-8F5C-D1BC3BEA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0A2BC-28FC-47F8-9895-8F3BBA74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22" y="36691"/>
            <a:ext cx="2741887" cy="102893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88EDA76-6D99-402A-8EB0-B15D8A6C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6800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08F9-3BAD-42CB-AE00-37359485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Monitoring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1E01-B288-434B-8641-29C53638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Metrics</a:t>
            </a:r>
            <a:endParaRPr lang="nl-NL" dirty="0"/>
          </a:p>
          <a:p>
            <a:pPr lvl="1"/>
            <a:r>
              <a:rPr lang="nl-NL" dirty="0" err="1"/>
              <a:t>Analyze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performance of actions</a:t>
            </a:r>
          </a:p>
          <a:p>
            <a:r>
              <a:rPr lang="nl-NL" dirty="0" err="1"/>
              <a:t>Alarms</a:t>
            </a:r>
            <a:endParaRPr lang="nl-NL" dirty="0"/>
          </a:p>
          <a:p>
            <a:pPr lvl="1"/>
            <a:r>
              <a:rPr lang="nl-NL" dirty="0"/>
              <a:t>Trigger </a:t>
            </a:r>
            <a:r>
              <a:rPr lang="nl-NL" dirty="0" err="1"/>
              <a:t>notification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condition</a:t>
            </a:r>
            <a:r>
              <a:rPr lang="nl-NL" dirty="0"/>
              <a:t> is </a:t>
            </a:r>
            <a:r>
              <a:rPr lang="nl-NL" dirty="0" err="1"/>
              <a:t>observed</a:t>
            </a:r>
            <a:endParaRPr lang="nl-NL" dirty="0"/>
          </a:p>
          <a:p>
            <a:r>
              <a:rPr lang="nl-NL" dirty="0" err="1"/>
              <a:t>Notifications</a:t>
            </a:r>
            <a:endParaRPr lang="nl-NL" dirty="0"/>
          </a:p>
          <a:p>
            <a:pPr lvl="1"/>
            <a:r>
              <a:rPr lang="nl-NL" dirty="0" err="1"/>
              <a:t>Send</a:t>
            </a:r>
            <a:r>
              <a:rPr lang="nl-NL" dirty="0"/>
              <a:t> email or call </a:t>
            </a:r>
            <a:r>
              <a:rPr lang="nl-NL" dirty="0" err="1"/>
              <a:t>WebHook</a:t>
            </a:r>
            <a:endParaRPr lang="nl-NL" dirty="0"/>
          </a:p>
          <a:p>
            <a:pPr lvl="1"/>
            <a:r>
              <a:rPr lang="nl-NL" dirty="0" err="1"/>
              <a:t>Triggered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Alarm or </a:t>
            </a:r>
            <a:r>
              <a:rPr lang="nl-NL" dirty="0" err="1"/>
              <a:t>by</a:t>
            </a:r>
            <a:r>
              <a:rPr lang="nl-NL" dirty="0"/>
              <a:t> direct API call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2847C-7E9C-49F8-8F5C-D1BC3BEA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0A2BC-28FC-47F8-9895-8F3BBA747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751" y="788113"/>
            <a:ext cx="3574090" cy="1341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39EB1B-804A-442B-9B44-BF5DE610D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751" y="2277236"/>
            <a:ext cx="3619814" cy="1089754"/>
          </a:xfrm>
          <a:prstGeom prst="rect">
            <a:avLst/>
          </a:prstGeom>
        </p:spPr>
      </p:pic>
      <p:pic>
        <p:nvPicPr>
          <p:cNvPr id="3074" name="Picture 2" descr="This image shows Notifications in the context of alarms.">
            <a:extLst>
              <a:ext uri="{FF2B5EF4-FFF2-40B4-BE49-F238E27FC236}">
                <a16:creationId xmlns:a16="http://schemas.microsoft.com/office/drawing/2014/main" id="{59208FC8-25F7-4352-81D8-C010D9208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943033"/>
            <a:ext cx="6105525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4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08F9-3BAD-42CB-AE00-37359485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Monitoring – Health Checks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1E01-B288-434B-8641-29C53638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Periodic</a:t>
            </a:r>
            <a:r>
              <a:rPr lang="nl-NL" dirty="0"/>
              <a:t> or </a:t>
            </a:r>
            <a:r>
              <a:rPr lang="nl-NL" dirty="0" err="1"/>
              <a:t>Adhoc</a:t>
            </a:r>
            <a:r>
              <a:rPr lang="nl-NL" dirty="0"/>
              <a:t> call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endpoint</a:t>
            </a:r>
            <a:endParaRPr lang="nl-NL" dirty="0"/>
          </a:p>
          <a:p>
            <a:pPr lvl="1"/>
            <a:r>
              <a:rPr lang="nl-NL" dirty="0"/>
              <a:t>HTTP(S) or Ping</a:t>
            </a:r>
          </a:p>
          <a:p>
            <a:pPr lvl="1"/>
            <a:r>
              <a:rPr lang="nl-NL" dirty="0" err="1"/>
              <a:t>Specify</a:t>
            </a:r>
            <a:r>
              <a:rPr lang="nl-NL" dirty="0"/>
              <a:t> Headers</a:t>
            </a:r>
          </a:p>
          <a:p>
            <a:pPr lvl="1"/>
            <a:r>
              <a:rPr lang="nl-NL" dirty="0" err="1"/>
              <a:t>Specify</a:t>
            </a:r>
            <a:r>
              <a:rPr lang="nl-NL" dirty="0"/>
              <a:t> Interval</a:t>
            </a:r>
          </a:p>
          <a:p>
            <a:pPr lvl="1"/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selected</a:t>
            </a:r>
            <a:r>
              <a:rPr lang="nl-NL" dirty="0"/>
              <a:t> </a:t>
            </a:r>
            <a:r>
              <a:rPr lang="nl-NL" dirty="0" err="1"/>
              <a:t>Vantage</a:t>
            </a:r>
            <a:r>
              <a:rPr lang="nl-NL" dirty="0"/>
              <a:t> Points</a:t>
            </a:r>
          </a:p>
          <a:p>
            <a:pPr lvl="2"/>
            <a:r>
              <a:rPr lang="nl-NL" dirty="0"/>
              <a:t>3rd party </a:t>
            </a:r>
            <a:r>
              <a:rPr lang="nl-NL" dirty="0" err="1"/>
              <a:t>clouds</a:t>
            </a:r>
            <a:r>
              <a:rPr lang="nl-NL" dirty="0"/>
              <a:t>, </a:t>
            </a:r>
            <a:r>
              <a:rPr lang="nl-NL" dirty="0" err="1"/>
              <a:t>geographic</a:t>
            </a:r>
            <a:r>
              <a:rPr lang="nl-NL" dirty="0"/>
              <a:t> </a:t>
            </a:r>
            <a:r>
              <a:rPr lang="nl-NL" dirty="0" err="1"/>
              <a:t>location</a:t>
            </a:r>
            <a:endParaRPr lang="nl-NL" dirty="0"/>
          </a:p>
          <a:p>
            <a:r>
              <a:rPr lang="nl-NL" dirty="0"/>
              <a:t>Health Check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inspected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Monitor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OCI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currently</a:t>
            </a:r>
            <a:r>
              <a:rPr lang="nl-NL" dirty="0"/>
              <a:t> have a way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schedule</a:t>
            </a:r>
            <a:r>
              <a:rPr lang="nl-NL" dirty="0"/>
              <a:t> jobs</a:t>
            </a:r>
          </a:p>
          <a:p>
            <a:pPr lvl="1"/>
            <a:r>
              <a:rPr lang="nl-NL" dirty="0"/>
              <a:t>Health Checks are </a:t>
            </a:r>
            <a:r>
              <a:rPr lang="nl-NL" dirty="0" err="1"/>
              <a:t>scheduled</a:t>
            </a:r>
            <a:r>
              <a:rPr lang="nl-NL" dirty="0"/>
              <a:t> HTTP(S) </a:t>
            </a:r>
            <a:r>
              <a:rPr lang="nl-NL" dirty="0" err="1"/>
              <a:t>requests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2847C-7E9C-49F8-8F5C-D1BC3BEA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pic>
        <p:nvPicPr>
          <p:cNvPr id="8" name="Snagit_SNG83A">
            <a:extLst>
              <a:ext uri="{FF2B5EF4-FFF2-40B4-BE49-F238E27FC236}">
                <a16:creationId xmlns:a16="http://schemas.microsoft.com/office/drawing/2014/main" id="{DD04661A-FDA7-42CD-ABA0-2449FE73B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935" y="288000"/>
            <a:ext cx="3650296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4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08F9-3BAD-42CB-AE00-37359485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Logging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1E01-B288-434B-8641-29C53638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Currently</a:t>
            </a:r>
            <a:r>
              <a:rPr lang="nl-NL" dirty="0"/>
              <a:t> in Preview</a:t>
            </a:r>
          </a:p>
          <a:p>
            <a:r>
              <a:rPr lang="nl-NL" dirty="0" err="1"/>
              <a:t>All</a:t>
            </a:r>
            <a:r>
              <a:rPr lang="nl-NL" dirty="0"/>
              <a:t> OCI Log Files are </a:t>
            </a:r>
            <a:r>
              <a:rPr lang="nl-NL" dirty="0" err="1"/>
              <a:t>collected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retained</a:t>
            </a:r>
            <a:endParaRPr lang="nl-NL" dirty="0"/>
          </a:p>
          <a:p>
            <a:pPr lvl="1"/>
            <a:r>
              <a:rPr lang="nl-NL" dirty="0"/>
              <a:t>At </a:t>
            </a:r>
            <a:r>
              <a:rPr lang="nl-NL" dirty="0" err="1"/>
              <a:t>least</a:t>
            </a:r>
            <a:r>
              <a:rPr lang="nl-NL" dirty="0"/>
              <a:t> 90 </a:t>
            </a:r>
            <a:r>
              <a:rPr lang="nl-NL" dirty="0" err="1"/>
              <a:t>days</a:t>
            </a:r>
            <a:endParaRPr lang="nl-NL" dirty="0"/>
          </a:p>
          <a:p>
            <a:r>
              <a:rPr lang="nl-NL" dirty="0"/>
              <a:t>Log Files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combined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searched</a:t>
            </a:r>
            <a:endParaRPr lang="nl-NL" dirty="0"/>
          </a:p>
          <a:p>
            <a:pPr lvl="1"/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Elastic</a:t>
            </a:r>
            <a:r>
              <a:rPr lang="nl-NL" dirty="0"/>
              <a:t> Search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2847C-7E9C-49F8-8F5C-D1BC3BEA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A354F-3691-4488-AC25-106B4AE76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809" y="865990"/>
            <a:ext cx="3673158" cy="1188823"/>
          </a:xfrm>
          <a:prstGeom prst="rect">
            <a:avLst/>
          </a:prstGeom>
        </p:spPr>
      </p:pic>
      <p:pic>
        <p:nvPicPr>
          <p:cNvPr id="8" name="Snagit_SNG828">
            <a:extLst>
              <a:ext uri="{FF2B5EF4-FFF2-40B4-BE49-F238E27FC236}">
                <a16:creationId xmlns:a16="http://schemas.microsoft.com/office/drawing/2014/main" id="{E800E3EE-140A-4C08-A992-3937A3EFC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542" y="2252993"/>
            <a:ext cx="4820916" cy="2264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138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6CD4-4351-4DC8-B49F-E6AF1620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Cloud Native?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BBDA8-9361-419B-BA97-8292B0D8D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Born in Cloud</a:t>
            </a:r>
          </a:p>
          <a:p>
            <a:r>
              <a:rPr lang="nl-NL" dirty="0"/>
              <a:t>No explicit </a:t>
            </a:r>
            <a:r>
              <a:rPr lang="nl-NL" dirty="0" err="1"/>
              <a:t>Infrastructure</a:t>
            </a:r>
            <a:r>
              <a:rPr lang="nl-NL" dirty="0"/>
              <a:t> (</a:t>
            </a:r>
            <a:r>
              <a:rPr lang="nl-NL" dirty="0" err="1"/>
              <a:t>serverless</a:t>
            </a:r>
            <a:r>
              <a:rPr lang="nl-NL" dirty="0"/>
              <a:t>) &amp; </a:t>
            </a:r>
            <a:r>
              <a:rPr lang="nl-NL" dirty="0" err="1"/>
              <a:t>Fully</a:t>
            </a:r>
            <a:r>
              <a:rPr lang="nl-NL" dirty="0"/>
              <a:t> </a:t>
            </a:r>
            <a:r>
              <a:rPr lang="nl-NL" dirty="0" err="1"/>
              <a:t>Managed</a:t>
            </a:r>
            <a:r>
              <a:rPr lang="nl-NL" dirty="0"/>
              <a:t> Platform </a:t>
            </a:r>
            <a:r>
              <a:rPr lang="nl-NL" dirty="0" err="1"/>
              <a:t>components</a:t>
            </a:r>
            <a:endParaRPr lang="nl-NL" dirty="0"/>
          </a:p>
          <a:p>
            <a:r>
              <a:rPr lang="nl-NL" dirty="0"/>
              <a:t>Quick Ramp Up</a:t>
            </a:r>
          </a:p>
          <a:p>
            <a:r>
              <a:rPr lang="nl-NL" dirty="0" err="1"/>
              <a:t>Scalable</a:t>
            </a:r>
            <a:r>
              <a:rPr lang="nl-NL" dirty="0"/>
              <a:t>/</a:t>
            </a:r>
            <a:r>
              <a:rPr lang="nl-NL" dirty="0" err="1"/>
              <a:t>Elastic</a:t>
            </a:r>
            <a:endParaRPr lang="nl-NL" dirty="0"/>
          </a:p>
          <a:p>
            <a:r>
              <a:rPr lang="nl-NL" dirty="0" err="1"/>
              <a:t>Pay</a:t>
            </a:r>
            <a:r>
              <a:rPr lang="nl-NL" dirty="0"/>
              <a:t> per </a:t>
            </a:r>
            <a:r>
              <a:rPr lang="nl-NL" dirty="0" err="1"/>
              <a:t>Use</a:t>
            </a:r>
            <a:endParaRPr lang="nl-NL" dirty="0"/>
          </a:p>
          <a:p>
            <a:r>
              <a:rPr lang="nl-NL" dirty="0"/>
              <a:t>Automation</a:t>
            </a:r>
          </a:p>
          <a:p>
            <a:pPr lvl="1"/>
            <a:r>
              <a:rPr lang="nl-NL" dirty="0" err="1"/>
              <a:t>Infrastructure</a:t>
            </a:r>
            <a:r>
              <a:rPr lang="nl-NL" dirty="0"/>
              <a:t>/Platform as Code (</a:t>
            </a:r>
            <a:r>
              <a:rPr lang="nl-NL" dirty="0" err="1"/>
              <a:t>automation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Automated</a:t>
            </a:r>
            <a:r>
              <a:rPr lang="nl-NL" dirty="0"/>
              <a:t> CI/CD [</a:t>
            </a:r>
            <a:r>
              <a:rPr lang="nl-NL" dirty="0" err="1"/>
              <a:t>pipelines</a:t>
            </a:r>
            <a:r>
              <a:rPr lang="nl-NL" dirty="0"/>
              <a:t>]</a:t>
            </a:r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67649-2381-495E-963C-90FE32D7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35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BB2F-775A-4CB5-9047-42592A11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Cache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16A3-4DDF-4436-AEF5-996381A68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currently</a:t>
            </a:r>
            <a:r>
              <a:rPr lang="nl-NL" dirty="0"/>
              <a:t> is no cache on OCI</a:t>
            </a:r>
          </a:p>
          <a:p>
            <a:r>
              <a:rPr lang="nl-NL" dirty="0" err="1"/>
              <a:t>However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instances</a:t>
            </a:r>
            <a:r>
              <a:rPr lang="nl-NL" dirty="0"/>
              <a:t> live </a:t>
            </a:r>
            <a:r>
              <a:rPr lang="nl-NL" dirty="0" err="1"/>
              <a:t>while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are busy (</a:t>
            </a:r>
            <a:r>
              <a:rPr lang="nl-NL" dirty="0" err="1"/>
              <a:t>and</a:t>
            </a:r>
            <a:r>
              <a:rPr lang="nl-NL" dirty="0"/>
              <a:t> 5-10 minutes of </a:t>
            </a:r>
            <a:r>
              <a:rPr lang="nl-NL" dirty="0" err="1"/>
              <a:t>inactivity</a:t>
            </a:r>
            <a:r>
              <a:rPr lang="nl-NL" dirty="0"/>
              <a:t>) –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are a </a:t>
            </a:r>
            <a:r>
              <a:rPr lang="nl-NL" dirty="0" err="1"/>
              <a:t>little</a:t>
            </a:r>
            <a:r>
              <a:rPr lang="nl-NL" dirty="0"/>
              <a:t> </a:t>
            </a:r>
            <a:r>
              <a:rPr lang="nl-NL" dirty="0" err="1"/>
              <a:t>stateful</a:t>
            </a:r>
            <a:endParaRPr lang="nl-NL" dirty="0"/>
          </a:p>
          <a:p>
            <a:pPr lvl="1"/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Object Storage</a:t>
            </a:r>
            <a:br>
              <a:rPr lang="nl-NL" dirty="0"/>
            </a:br>
            <a:r>
              <a:rPr lang="nl-NL" dirty="0"/>
              <a:t>or </a:t>
            </a:r>
            <a:r>
              <a:rPr lang="nl-NL" dirty="0" err="1"/>
              <a:t>Autonomous</a:t>
            </a:r>
            <a:br>
              <a:rPr lang="nl-NL" dirty="0"/>
            </a:br>
            <a:r>
              <a:rPr lang="nl-NL" dirty="0"/>
              <a:t>Database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759EB-C5F7-4A61-9FC3-E3C937C5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FDED2E-B2AB-4433-B9E8-BA0AEEF4A916}"/>
              </a:ext>
            </a:extLst>
          </p:cNvPr>
          <p:cNvSpPr/>
          <p:nvPr/>
        </p:nvSpPr>
        <p:spPr>
          <a:xfrm>
            <a:off x="2442574" y="2449838"/>
            <a:ext cx="6471565" cy="2038417"/>
          </a:xfrm>
          <a:prstGeom prst="rect">
            <a:avLst/>
          </a:prstGeom>
          <a:solidFill>
            <a:srgbClr val="FF7C8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06F1B3-7C3D-4CD1-9E4D-CF88C4FD0404}"/>
              </a:ext>
            </a:extLst>
          </p:cNvPr>
          <p:cNvSpPr/>
          <p:nvPr/>
        </p:nvSpPr>
        <p:spPr>
          <a:xfrm>
            <a:off x="3778746" y="2898218"/>
            <a:ext cx="845214" cy="10661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B8C0A8-D635-4D0A-83D2-945E5FF01B0D}"/>
              </a:ext>
            </a:extLst>
          </p:cNvPr>
          <p:cNvSpPr txBox="1"/>
          <p:nvPr/>
        </p:nvSpPr>
        <p:spPr>
          <a:xfrm>
            <a:off x="6994773" y="4470351"/>
            <a:ext cx="19267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nl-NL" sz="11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Oracle Cloud </a:t>
            </a:r>
            <a:r>
              <a:rPr lang="nl-NL" sz="11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Infrastructure</a:t>
            </a:r>
            <a:endParaRPr lang="en-NL" sz="11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3521B6-AC45-492B-8394-0D224CD54672}"/>
              </a:ext>
            </a:extLst>
          </p:cNvPr>
          <p:cNvSpPr txBox="1"/>
          <p:nvPr/>
        </p:nvSpPr>
        <p:spPr>
          <a:xfrm>
            <a:off x="3826684" y="3151274"/>
            <a:ext cx="7493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nl-NL" sz="11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API Gateway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A2638-02B9-4966-B2BF-1661B8C556CF}"/>
              </a:ext>
            </a:extLst>
          </p:cNvPr>
          <p:cNvSpPr/>
          <p:nvPr/>
        </p:nvSpPr>
        <p:spPr>
          <a:xfrm>
            <a:off x="5410538" y="3100629"/>
            <a:ext cx="1024532" cy="77168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E5F619-A10E-4DCA-8781-45D06AD4021C}"/>
              </a:ext>
            </a:extLst>
          </p:cNvPr>
          <p:cNvSpPr txBox="1"/>
          <p:nvPr/>
        </p:nvSpPr>
        <p:spPr>
          <a:xfrm>
            <a:off x="5410537" y="3146449"/>
            <a:ext cx="1024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nl-NL" sz="11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Function</a:t>
            </a:r>
            <a:endParaRPr lang="nl-NL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CD6CFD3-35F3-4F83-835D-62BC21433792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565323" y="3277255"/>
            <a:ext cx="845213" cy="77801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F4997A6-8C28-4440-8EB5-7134F13AB952}"/>
              </a:ext>
            </a:extLst>
          </p:cNvPr>
          <p:cNvSpPr/>
          <p:nvPr/>
        </p:nvSpPr>
        <p:spPr>
          <a:xfrm>
            <a:off x="7420958" y="2606778"/>
            <a:ext cx="1336964" cy="77168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573D66-1BBF-4D98-9515-3DF4D37AC1A0}"/>
              </a:ext>
            </a:extLst>
          </p:cNvPr>
          <p:cNvSpPr txBox="1"/>
          <p:nvPr/>
        </p:nvSpPr>
        <p:spPr>
          <a:xfrm>
            <a:off x="7424753" y="2609769"/>
            <a:ext cx="1276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nl-NL" sz="11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Object Storage</a:t>
            </a: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F2187B9A-A92C-4FEE-922D-64CCABD1A0B7}"/>
              </a:ext>
            </a:extLst>
          </p:cNvPr>
          <p:cNvSpPr/>
          <p:nvPr/>
        </p:nvSpPr>
        <p:spPr>
          <a:xfrm>
            <a:off x="8183490" y="2941559"/>
            <a:ext cx="312779" cy="354364"/>
          </a:xfrm>
          <a:prstGeom prst="foldedCorner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B893DE-3776-4149-8CAB-B555E976EC94}"/>
              </a:ext>
            </a:extLst>
          </p:cNvPr>
          <p:cNvSpPr/>
          <p:nvPr/>
        </p:nvSpPr>
        <p:spPr>
          <a:xfrm>
            <a:off x="7420958" y="3535404"/>
            <a:ext cx="1336964" cy="77168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47B8CF-F77D-43A5-B342-6AB985E9BB02}"/>
              </a:ext>
            </a:extLst>
          </p:cNvPr>
          <p:cNvSpPr txBox="1"/>
          <p:nvPr/>
        </p:nvSpPr>
        <p:spPr>
          <a:xfrm>
            <a:off x="7424753" y="3538395"/>
            <a:ext cx="1276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nl-NL" sz="11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Autonomous</a:t>
            </a:r>
            <a:r>
              <a:rPr lang="nl-NL" sz="11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Database</a:t>
            </a:r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BF123B70-7CAA-4AEF-8819-48D341873E25}"/>
              </a:ext>
            </a:extLst>
          </p:cNvPr>
          <p:cNvSpPr/>
          <p:nvPr/>
        </p:nvSpPr>
        <p:spPr>
          <a:xfrm>
            <a:off x="8229984" y="3969307"/>
            <a:ext cx="333040" cy="260037"/>
          </a:xfrm>
          <a:prstGeom prst="can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E002E3CE-31BF-456C-9E4A-129623C3009D}"/>
              </a:ext>
            </a:extLst>
          </p:cNvPr>
          <p:cNvSpPr/>
          <p:nvPr/>
        </p:nvSpPr>
        <p:spPr>
          <a:xfrm>
            <a:off x="5886507" y="3535404"/>
            <a:ext cx="401161" cy="267582"/>
          </a:xfrm>
          <a:prstGeom prst="cube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3BDD1CC-1C2E-43E1-BEF7-21C94D5455C9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 flipV="1">
            <a:off x="6435070" y="2992621"/>
            <a:ext cx="985889" cy="493850"/>
          </a:xfrm>
          <a:prstGeom prst="bentConnector3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FA40D38-815F-4239-9B5D-EDF4D61E8432}"/>
              </a:ext>
            </a:extLst>
          </p:cNvPr>
          <p:cNvCxnSpPr>
            <a:stCxn id="33" idx="3"/>
          </p:cNvCxnSpPr>
          <p:nvPr/>
        </p:nvCxnSpPr>
        <p:spPr>
          <a:xfrm>
            <a:off x="6435070" y="3486471"/>
            <a:ext cx="985889" cy="477869"/>
          </a:xfrm>
          <a:prstGeom prst="bentConnector3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F028E411-0B40-4A11-8EC8-828F5A14DD82}"/>
              </a:ext>
            </a:extLst>
          </p:cNvPr>
          <p:cNvSpPr/>
          <p:nvPr/>
        </p:nvSpPr>
        <p:spPr>
          <a:xfrm>
            <a:off x="5644522" y="4039222"/>
            <a:ext cx="1754573" cy="349499"/>
          </a:xfrm>
          <a:prstGeom prst="wedgeRectCallout">
            <a:avLst>
              <a:gd name="adj1" fmla="val -23434"/>
              <a:gd name="adj2" fmla="val -127297"/>
            </a:avLst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DDAC79-B9BB-4878-AD15-A23BD40FB66F}"/>
              </a:ext>
            </a:extLst>
          </p:cNvPr>
          <p:cNvSpPr txBox="1"/>
          <p:nvPr/>
        </p:nvSpPr>
        <p:spPr>
          <a:xfrm>
            <a:off x="5586758" y="4007094"/>
            <a:ext cx="1927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State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inside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Function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is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retained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during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lifetime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of container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C33BD8F0-C51B-43FD-A40C-1C47B18C362C}"/>
              </a:ext>
            </a:extLst>
          </p:cNvPr>
          <p:cNvSpPr/>
          <p:nvPr/>
        </p:nvSpPr>
        <p:spPr>
          <a:xfrm>
            <a:off x="3623810" y="1986002"/>
            <a:ext cx="2454102" cy="534117"/>
          </a:xfrm>
          <a:prstGeom prst="wedgeRectCallout">
            <a:avLst>
              <a:gd name="adj1" fmla="val 32484"/>
              <a:gd name="adj2" fmla="val 178017"/>
            </a:avLst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F585C7-D6BE-45B1-814A-337E4B841A3D}"/>
              </a:ext>
            </a:extLst>
          </p:cNvPr>
          <p:cNvSpPr txBox="1"/>
          <p:nvPr/>
        </p:nvSpPr>
        <p:spPr>
          <a:xfrm>
            <a:off x="3623809" y="1974551"/>
            <a:ext cx="2454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 container is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started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when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function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is first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invoked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After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X minutes of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idleness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,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container is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killed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off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8F4BE225-54A7-4E4D-9BC3-6D119BBB0287}"/>
              </a:ext>
            </a:extLst>
          </p:cNvPr>
          <p:cNvSpPr/>
          <p:nvPr/>
        </p:nvSpPr>
        <p:spPr>
          <a:xfrm>
            <a:off x="7076572" y="1740316"/>
            <a:ext cx="1990058" cy="523127"/>
          </a:xfrm>
          <a:prstGeom prst="wedgeRectCallout">
            <a:avLst>
              <a:gd name="adj1" fmla="val -74740"/>
              <a:gd name="adj2" fmla="val 282590"/>
            </a:avLst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F87A41-9381-43B3-A088-CD19075931E8}"/>
              </a:ext>
            </a:extLst>
          </p:cNvPr>
          <p:cNvSpPr txBox="1"/>
          <p:nvPr/>
        </p:nvSpPr>
        <p:spPr>
          <a:xfrm>
            <a:off x="7076572" y="1728865"/>
            <a:ext cx="1990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State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can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be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read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from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and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persisted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 backend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persistence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mechanism</a:t>
            </a:r>
            <a:endParaRPr lang="nl-NL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BEE5B61E-18A1-490F-BB06-368B689B7C2C}"/>
              </a:ext>
            </a:extLst>
          </p:cNvPr>
          <p:cNvSpPr/>
          <p:nvPr/>
        </p:nvSpPr>
        <p:spPr>
          <a:xfrm>
            <a:off x="3007503" y="4203293"/>
            <a:ext cx="2264129" cy="691253"/>
          </a:xfrm>
          <a:prstGeom prst="wedgeRectCallout">
            <a:avLst>
              <a:gd name="adj1" fmla="val 43561"/>
              <a:gd name="adj2" fmla="val -186033"/>
            </a:avLst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30F7D6-08FE-4BF8-9B79-BA49CA76C52E}"/>
              </a:ext>
            </a:extLst>
          </p:cNvPr>
          <p:cNvSpPr txBox="1"/>
          <p:nvPr/>
        </p:nvSpPr>
        <p:spPr>
          <a:xfrm>
            <a:off x="3007503" y="4194509"/>
            <a:ext cx="2339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When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traffic load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increases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, multiple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instance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of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function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container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can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be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started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; these do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not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share state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with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each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other</a:t>
            </a:r>
            <a:endParaRPr lang="nl-NL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26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 animBg="1"/>
      <p:bldP spid="30" grpId="0" animBg="1"/>
      <p:bldP spid="31" grpId="0"/>
      <p:bldP spid="32" grpId="0"/>
      <p:bldP spid="33" grpId="0" animBg="1"/>
      <p:bldP spid="34" grpId="0"/>
      <p:bldP spid="36" grpId="0" animBg="1"/>
      <p:bldP spid="37" grpId="0"/>
      <p:bldP spid="38" grpId="0" animBg="1"/>
      <p:bldP spid="39" grpId="0" animBg="1"/>
      <p:bldP spid="40" grpId="0"/>
      <p:bldP spid="41" grpId="0" animBg="1"/>
      <p:bldP spid="42" grpId="0" animBg="1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77F2-75F1-495C-8E99-081D496D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DIY Cache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F4DD4-79CB-4F16-9AB8-1C8A4AB0C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37CD8-CE04-4B7F-80B3-E076F48A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E2A8D6-EFA7-4F1D-93BC-0C92D135F86C}"/>
              </a:ext>
            </a:extLst>
          </p:cNvPr>
          <p:cNvGrpSpPr/>
          <p:nvPr/>
        </p:nvGrpSpPr>
        <p:grpSpPr>
          <a:xfrm>
            <a:off x="237600" y="792000"/>
            <a:ext cx="8261622" cy="3779566"/>
            <a:chOff x="467719" y="816087"/>
            <a:chExt cx="11393903" cy="47222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8C4605-8579-409F-BC88-6752E3B76B5E}"/>
                </a:ext>
              </a:extLst>
            </p:cNvPr>
            <p:cNvSpPr/>
            <p:nvPr/>
          </p:nvSpPr>
          <p:spPr>
            <a:xfrm>
              <a:off x="1256044" y="1811215"/>
              <a:ext cx="9787095" cy="2813537"/>
            </a:xfrm>
            <a:prstGeom prst="rect">
              <a:avLst/>
            </a:prstGeom>
            <a:solidFill>
              <a:srgbClr val="FF7C80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FFF407E-AA25-452F-AE5B-3BC7197E6FD9}"/>
                </a:ext>
              </a:extLst>
            </p:cNvPr>
            <p:cNvSpPr/>
            <p:nvPr/>
          </p:nvSpPr>
          <p:spPr>
            <a:xfrm>
              <a:off x="4225636" y="2430093"/>
              <a:ext cx="1122066" cy="147152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6D461C-6085-496E-9A46-F197C2F48CE3}"/>
                </a:ext>
              </a:extLst>
            </p:cNvPr>
            <p:cNvSpPr txBox="1"/>
            <p:nvPr/>
          </p:nvSpPr>
          <p:spPr>
            <a:xfrm>
              <a:off x="8495080" y="4600040"/>
              <a:ext cx="2403538" cy="326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nl-NL" sz="11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Oracle Cloud </a:t>
              </a:r>
              <a:r>
                <a:rPr lang="nl-NL" sz="11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Infrastructure</a:t>
              </a:r>
              <a:endParaRPr lang="en-NL" sz="11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3D3E56-4734-4397-8E55-1521BDEA9B9E}"/>
                </a:ext>
              </a:extLst>
            </p:cNvPr>
            <p:cNvSpPr txBox="1"/>
            <p:nvPr/>
          </p:nvSpPr>
          <p:spPr>
            <a:xfrm>
              <a:off x="4289275" y="2779376"/>
              <a:ext cx="994788" cy="538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nl-NL" sz="11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API Gateway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9C82823-6765-441D-9026-24C8A659740C}"/>
                </a:ext>
              </a:extLst>
            </p:cNvPr>
            <p:cNvSpPr/>
            <p:nvPr/>
          </p:nvSpPr>
          <p:spPr>
            <a:xfrm>
              <a:off x="6391925" y="2709472"/>
              <a:ext cx="1360120" cy="1065124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CEC035-745F-4A0E-BF16-779B7F1C5ACA}"/>
                </a:ext>
              </a:extLst>
            </p:cNvPr>
            <p:cNvSpPr txBox="1"/>
            <p:nvPr/>
          </p:nvSpPr>
          <p:spPr>
            <a:xfrm>
              <a:off x="6391925" y="2772716"/>
              <a:ext cx="1360119" cy="538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nl-NL" sz="1100" kern="1200" dirty="0" err="1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Function</a:t>
              </a:r>
              <a:endParaRPr lang="nl-NL" sz="11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buClrTx/>
                <a:buFontTx/>
                <a:buNone/>
              </a:pPr>
              <a:r>
                <a:rPr lang="nl-NL" sz="1100" b="1" i="1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cache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831D40A7-1D86-46C3-9F74-39239750FB39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flipV="1">
              <a:off x="5269859" y="3041894"/>
              <a:ext cx="1122065" cy="18750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E18EC73-6C3C-4F7E-A194-6BD5A806F03D}"/>
                </a:ext>
              </a:extLst>
            </p:cNvPr>
            <p:cNvSpPr/>
            <p:nvPr/>
          </p:nvSpPr>
          <p:spPr>
            <a:xfrm>
              <a:off x="9060864" y="2027832"/>
              <a:ext cx="1774890" cy="1065124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B86901-5DF0-499F-8044-DBBE6C40962F}"/>
                </a:ext>
              </a:extLst>
            </p:cNvPr>
            <p:cNvSpPr txBox="1"/>
            <p:nvPr/>
          </p:nvSpPr>
          <p:spPr>
            <a:xfrm>
              <a:off x="9065902" y="2031960"/>
              <a:ext cx="1694503" cy="326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nl-NL" sz="11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Object Storage</a:t>
              </a:r>
            </a:p>
          </p:txBody>
        </p:sp>
        <p:sp>
          <p:nvSpPr>
            <p:cNvPr id="41" name="Rectangle: Folded Corner 40">
              <a:extLst>
                <a:ext uri="{FF2B5EF4-FFF2-40B4-BE49-F238E27FC236}">
                  <a16:creationId xmlns:a16="http://schemas.microsoft.com/office/drawing/2014/main" id="{4BBAB933-3DC9-4078-8557-7B1D5C67F482}"/>
                </a:ext>
              </a:extLst>
            </p:cNvPr>
            <p:cNvSpPr/>
            <p:nvPr/>
          </p:nvSpPr>
          <p:spPr>
            <a:xfrm>
              <a:off x="10073165" y="2489915"/>
              <a:ext cx="415231" cy="489113"/>
            </a:xfrm>
            <a:prstGeom prst="foldedCorner">
              <a:avLst/>
            </a:prstGeom>
            <a:gradFill rotWithShape="1">
              <a:gsLst>
                <a:gs pos="0">
                  <a:sysClr val="windowText" lastClr="000000">
                    <a:lumMod val="110000"/>
                    <a:satMod val="105000"/>
                    <a:tint val="67000"/>
                  </a:sysClr>
                </a:gs>
                <a:gs pos="50000">
                  <a:sysClr val="windowText" lastClr="000000">
                    <a:lumMod val="105000"/>
                    <a:satMod val="103000"/>
                    <a:tint val="73000"/>
                  </a:sysClr>
                </a:gs>
                <a:gs pos="100000">
                  <a:sysClr val="windowText" lastClr="000000">
                    <a:lumMod val="105000"/>
                    <a:satMod val="109000"/>
                    <a:tint val="81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8B65B62E-0FE3-4066-B874-65D824BEE585}"/>
                </a:ext>
              </a:extLst>
            </p:cNvPr>
            <p:cNvSpPr/>
            <p:nvPr/>
          </p:nvSpPr>
          <p:spPr>
            <a:xfrm>
              <a:off x="7121540" y="3346426"/>
              <a:ext cx="532562" cy="369332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lumMod val="110000"/>
                    <a:satMod val="105000"/>
                    <a:tint val="67000"/>
                  </a:sysClr>
                </a:gs>
                <a:gs pos="50000">
                  <a:sysClr val="windowText" lastClr="000000">
                    <a:lumMod val="105000"/>
                    <a:satMod val="103000"/>
                    <a:tint val="73000"/>
                  </a:sysClr>
                </a:gs>
                <a:gs pos="100000">
                  <a:sysClr val="windowText" lastClr="000000">
                    <a:lumMod val="105000"/>
                    <a:satMod val="109000"/>
                    <a:tint val="81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42465A85-3493-4042-A7E0-05F76BB70EBC}"/>
                </a:ext>
              </a:extLst>
            </p:cNvPr>
            <p:cNvCxnSpPr>
              <a:stCxn id="36" idx="3"/>
              <a:endCxn id="39" idx="1"/>
            </p:cNvCxnSpPr>
            <p:nvPr/>
          </p:nvCxnSpPr>
          <p:spPr>
            <a:xfrm flipV="1">
              <a:off x="7752045" y="2560394"/>
              <a:ext cx="1308819" cy="681640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4" name="Speech Bubble: Rectangle 43">
              <a:extLst>
                <a:ext uri="{FF2B5EF4-FFF2-40B4-BE49-F238E27FC236}">
                  <a16:creationId xmlns:a16="http://schemas.microsoft.com/office/drawing/2014/main" id="{C76C606D-B742-42CB-858B-F6EFC507B2A5}"/>
                </a:ext>
              </a:extLst>
            </p:cNvPr>
            <p:cNvSpPr/>
            <p:nvPr/>
          </p:nvSpPr>
          <p:spPr>
            <a:xfrm>
              <a:off x="5747658" y="4004971"/>
              <a:ext cx="3284182" cy="677714"/>
            </a:xfrm>
            <a:prstGeom prst="wedgeRectCallout">
              <a:avLst>
                <a:gd name="adj1" fmla="val -5382"/>
                <a:gd name="adj2" fmla="val -104138"/>
              </a:avLst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E0F7A6-9456-4316-A303-8CE124998350}"/>
                </a:ext>
              </a:extLst>
            </p:cNvPr>
            <p:cNvSpPr txBox="1"/>
            <p:nvPr/>
          </p:nvSpPr>
          <p:spPr>
            <a:xfrm>
              <a:off x="5709160" y="3958574"/>
              <a:ext cx="3510980" cy="69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State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inside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Function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is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retained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during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lifetime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of container. It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can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periodically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/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after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changes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be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saved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to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Object Storage</a:t>
              </a:r>
            </a:p>
          </p:txBody>
        </p:sp>
        <p:sp>
          <p:nvSpPr>
            <p:cNvPr id="46" name="Speech Bubble: Rectangle 45">
              <a:extLst>
                <a:ext uri="{FF2B5EF4-FFF2-40B4-BE49-F238E27FC236}">
                  <a16:creationId xmlns:a16="http://schemas.microsoft.com/office/drawing/2014/main" id="{6640F769-0A62-44E7-B65F-6BE7C6B01F85}"/>
                </a:ext>
              </a:extLst>
            </p:cNvPr>
            <p:cNvSpPr/>
            <p:nvPr/>
          </p:nvSpPr>
          <p:spPr>
            <a:xfrm>
              <a:off x="4019950" y="1171002"/>
              <a:ext cx="3257949" cy="737218"/>
            </a:xfrm>
            <a:prstGeom prst="wedgeRectCallout">
              <a:avLst>
                <a:gd name="adj1" fmla="val 32484"/>
                <a:gd name="adj2" fmla="val 178017"/>
              </a:avLst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1960A69-9657-4F91-A0D5-CA2F1130A035}"/>
                </a:ext>
              </a:extLst>
            </p:cNvPr>
            <p:cNvSpPr txBox="1"/>
            <p:nvPr/>
          </p:nvSpPr>
          <p:spPr>
            <a:xfrm>
              <a:off x="4019949" y="1155196"/>
              <a:ext cx="3257948" cy="69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A container is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started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when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the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function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is first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invoked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.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After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X minutes of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idleness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the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container is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killed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off</a:t>
              </a:r>
            </a:p>
          </p:txBody>
        </p:sp>
        <p:sp>
          <p:nvSpPr>
            <p:cNvPr id="48" name="Speech Bubble: Rectangle 47">
              <a:extLst>
                <a:ext uri="{FF2B5EF4-FFF2-40B4-BE49-F238E27FC236}">
                  <a16:creationId xmlns:a16="http://schemas.microsoft.com/office/drawing/2014/main" id="{F3E69706-1183-4CFC-BF22-C1AB18D5EC7B}"/>
                </a:ext>
              </a:extLst>
            </p:cNvPr>
            <p:cNvSpPr/>
            <p:nvPr/>
          </p:nvSpPr>
          <p:spPr>
            <a:xfrm>
              <a:off x="8603673" y="831893"/>
              <a:ext cx="3257949" cy="663377"/>
            </a:xfrm>
            <a:prstGeom prst="wedgeRectCallout">
              <a:avLst>
                <a:gd name="adj1" fmla="val -51408"/>
                <a:gd name="adj2" fmla="val 213684"/>
              </a:avLst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5354DE-9DC6-4C04-8C73-94D71BAAEF62}"/>
                </a:ext>
              </a:extLst>
            </p:cNvPr>
            <p:cNvSpPr txBox="1"/>
            <p:nvPr/>
          </p:nvSpPr>
          <p:spPr>
            <a:xfrm>
              <a:off x="8603673" y="816087"/>
              <a:ext cx="3257948" cy="69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Cache contents are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read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from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file on Object Storage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when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the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function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initialized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upon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first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invocation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.</a:t>
              </a:r>
            </a:p>
          </p:txBody>
        </p:sp>
        <p:pic>
          <p:nvPicPr>
            <p:cNvPr id="50" name="Graphic 49" descr="Alarm clock">
              <a:extLst>
                <a:ext uri="{FF2B5EF4-FFF2-40B4-BE49-F238E27FC236}">
                  <a16:creationId xmlns:a16="http://schemas.microsoft.com/office/drawing/2014/main" id="{B5CE1D03-8D0D-4310-A114-50B221992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0722" y="4064370"/>
              <a:ext cx="560382" cy="560382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9E477E7-B610-4639-8504-18B9F8182B3D}"/>
                </a:ext>
              </a:extLst>
            </p:cNvPr>
            <p:cNvSpPr/>
            <p:nvPr/>
          </p:nvSpPr>
          <p:spPr>
            <a:xfrm>
              <a:off x="1959373" y="3511684"/>
              <a:ext cx="1656078" cy="986574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7C89510-07CB-44AF-8C5C-EB26D2397E5D}"/>
                </a:ext>
              </a:extLst>
            </p:cNvPr>
            <p:cNvSpPr txBox="1"/>
            <p:nvPr/>
          </p:nvSpPr>
          <p:spPr>
            <a:xfrm>
              <a:off x="1959374" y="3574926"/>
              <a:ext cx="1727612" cy="749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nl-NL" sz="11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OCI Monitoring </a:t>
              </a:r>
              <a:r>
                <a:rPr lang="nl-NL" sz="1100" kern="1200" dirty="0" err="1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Healthcheck</a:t>
              </a:r>
              <a:endParaRPr lang="nl-NL" sz="11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buClrTx/>
                <a:buFontTx/>
                <a:buNone/>
              </a:pPr>
              <a:r>
                <a:rPr lang="nl-NL" sz="1100" i="1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Trigger </a:t>
              </a:r>
              <a:r>
                <a:rPr lang="nl-NL" sz="1100" i="1" kern="1200" dirty="0" err="1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Listener</a:t>
              </a:r>
              <a:endParaRPr lang="en-NL" sz="1100" i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ADF6180C-B9C3-4F4F-AA70-8748FA4090DE}"/>
                </a:ext>
              </a:extLst>
            </p:cNvPr>
            <p:cNvSpPr/>
            <p:nvPr/>
          </p:nvSpPr>
          <p:spPr>
            <a:xfrm>
              <a:off x="3615451" y="3574928"/>
              <a:ext cx="681719" cy="199668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Speech Bubble: Rectangle 53">
              <a:extLst>
                <a:ext uri="{FF2B5EF4-FFF2-40B4-BE49-F238E27FC236}">
                  <a16:creationId xmlns:a16="http://schemas.microsoft.com/office/drawing/2014/main" id="{00C51099-4C1D-4516-8CA1-99FB20534119}"/>
                </a:ext>
              </a:extLst>
            </p:cNvPr>
            <p:cNvSpPr/>
            <p:nvPr/>
          </p:nvSpPr>
          <p:spPr>
            <a:xfrm>
              <a:off x="2783512" y="4844529"/>
              <a:ext cx="2481642" cy="693779"/>
            </a:xfrm>
            <a:prstGeom prst="wedgeRectCallout">
              <a:avLst>
                <a:gd name="adj1" fmla="val -31630"/>
                <a:gd name="adj2" fmla="val -105572"/>
              </a:avLst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BF3ECD5-EB7D-49C6-AD31-C0006D713F6B}"/>
                </a:ext>
              </a:extLst>
            </p:cNvPr>
            <p:cNvSpPr txBox="1"/>
            <p:nvPr/>
          </p:nvSpPr>
          <p:spPr>
            <a:xfrm>
              <a:off x="2706827" y="4800186"/>
              <a:ext cx="2558327" cy="69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Health Check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provides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heartbeat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(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once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per 3 min)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to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keep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function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and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its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state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alive</a:t>
              </a:r>
              <a:endPara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B25B47E1-50DE-4208-895C-F18A2F5869F5}"/>
                </a:ext>
              </a:extLst>
            </p:cNvPr>
            <p:cNvSpPr/>
            <p:nvPr/>
          </p:nvSpPr>
          <p:spPr>
            <a:xfrm>
              <a:off x="934542" y="2559598"/>
              <a:ext cx="3517581" cy="558660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Speech Bubble: Rectangle 56">
              <a:extLst>
                <a:ext uri="{FF2B5EF4-FFF2-40B4-BE49-F238E27FC236}">
                  <a16:creationId xmlns:a16="http://schemas.microsoft.com/office/drawing/2014/main" id="{CA3B0B88-2969-4918-8FF6-1A091E5D4F74}"/>
                </a:ext>
              </a:extLst>
            </p:cNvPr>
            <p:cNvSpPr/>
            <p:nvPr/>
          </p:nvSpPr>
          <p:spPr>
            <a:xfrm>
              <a:off x="544404" y="1241118"/>
              <a:ext cx="2481642" cy="693779"/>
            </a:xfrm>
            <a:prstGeom prst="wedgeRectCallout">
              <a:avLst>
                <a:gd name="adj1" fmla="val -23532"/>
                <a:gd name="adj2" fmla="val 176856"/>
              </a:avLst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686340A-21FC-428F-9731-62A2FBED9831}"/>
                </a:ext>
              </a:extLst>
            </p:cNvPr>
            <p:cNvSpPr txBox="1"/>
            <p:nvPr/>
          </p:nvSpPr>
          <p:spPr>
            <a:xfrm>
              <a:off x="467719" y="1196775"/>
              <a:ext cx="2558327" cy="69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Any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service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invoker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(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with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access)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can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put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values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in cache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and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read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values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from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982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A760E9-3F0E-416C-A732-420A881182AA}"/>
              </a:ext>
            </a:extLst>
          </p:cNvPr>
          <p:cNvSpPr/>
          <p:nvPr/>
        </p:nvSpPr>
        <p:spPr>
          <a:xfrm>
            <a:off x="773221" y="1136097"/>
            <a:ext cx="7340321" cy="3242476"/>
          </a:xfrm>
          <a:prstGeom prst="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0EAA8F-1F83-47BE-8B13-BDA84C9D78A4}"/>
              </a:ext>
            </a:extLst>
          </p:cNvPr>
          <p:cNvSpPr/>
          <p:nvPr/>
        </p:nvSpPr>
        <p:spPr>
          <a:xfrm>
            <a:off x="3000414" y="2123347"/>
            <a:ext cx="841550" cy="17128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A597E-6F9C-4843-ACC2-BB0734E1786A}"/>
              </a:ext>
            </a:extLst>
          </p:cNvPr>
          <p:cNvSpPr txBox="1"/>
          <p:nvPr/>
        </p:nvSpPr>
        <p:spPr>
          <a:xfrm>
            <a:off x="6202497" y="4360038"/>
            <a:ext cx="20959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nl-NL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Oracle Cloud </a:t>
            </a:r>
            <a:r>
              <a:rPr lang="nl-NL" sz="13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Infrastructure</a:t>
            </a:r>
            <a:endParaRPr lang="en-NL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96BD3-657E-4905-8CB8-98E6DEE70B26}"/>
              </a:ext>
            </a:extLst>
          </p:cNvPr>
          <p:cNvSpPr txBox="1"/>
          <p:nvPr/>
        </p:nvSpPr>
        <p:spPr>
          <a:xfrm>
            <a:off x="2996635" y="2148610"/>
            <a:ext cx="8031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nl-NL" sz="135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86238-BF7D-4E78-8EB5-F5A2EBB0EEE0}"/>
              </a:ext>
            </a:extLst>
          </p:cNvPr>
          <p:cNvSpPr/>
          <p:nvPr/>
        </p:nvSpPr>
        <p:spPr>
          <a:xfrm>
            <a:off x="4625131" y="2942112"/>
            <a:ext cx="1020090" cy="7988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0B4B4-BC75-4BD7-B7E9-C7B3AC75D641}"/>
              </a:ext>
            </a:extLst>
          </p:cNvPr>
          <p:cNvSpPr txBox="1"/>
          <p:nvPr/>
        </p:nvSpPr>
        <p:spPr>
          <a:xfrm>
            <a:off x="4625131" y="2989546"/>
            <a:ext cx="10200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nl-NL" sz="135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Function</a:t>
            </a:r>
            <a:endParaRPr lang="nl-NL" sz="135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pPr algn="ctr" defTabSz="685800">
              <a:buClrTx/>
            </a:pPr>
            <a:r>
              <a:rPr lang="nl-NL" sz="1350" b="1" i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cache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52ADC8D-EEE3-40AE-80D2-7BD7E64374B5}"/>
              </a:ext>
            </a:extLst>
          </p:cNvPr>
          <p:cNvCxnSpPr>
            <a:cxnSpLocks/>
          </p:cNvCxnSpPr>
          <p:nvPr/>
        </p:nvCxnSpPr>
        <p:spPr>
          <a:xfrm>
            <a:off x="3783582" y="3205491"/>
            <a:ext cx="831851" cy="21433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BF27D8-EA92-41F4-82F0-CBAB7BFC4434}"/>
              </a:ext>
            </a:extLst>
          </p:cNvPr>
          <p:cNvSpPr/>
          <p:nvPr/>
        </p:nvSpPr>
        <p:spPr>
          <a:xfrm>
            <a:off x="6626835" y="2430882"/>
            <a:ext cx="1331168" cy="7988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F0B6E-9917-41BA-ACBA-47508BE7B3BE}"/>
              </a:ext>
            </a:extLst>
          </p:cNvPr>
          <p:cNvSpPr txBox="1"/>
          <p:nvPr/>
        </p:nvSpPr>
        <p:spPr>
          <a:xfrm>
            <a:off x="6630614" y="2433978"/>
            <a:ext cx="12708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nl-NL" sz="135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Object Storage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A52477F5-E598-4917-9209-F005DC138E87}"/>
              </a:ext>
            </a:extLst>
          </p:cNvPr>
          <p:cNvSpPr/>
          <p:nvPr/>
        </p:nvSpPr>
        <p:spPr>
          <a:xfrm>
            <a:off x="7386061" y="2777445"/>
            <a:ext cx="311423" cy="36683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5E0752A9-CD52-431B-BB0E-A4B422079CC1}"/>
              </a:ext>
            </a:extLst>
          </p:cNvPr>
          <p:cNvSpPr/>
          <p:nvPr/>
        </p:nvSpPr>
        <p:spPr>
          <a:xfrm>
            <a:off x="5172342" y="3419828"/>
            <a:ext cx="399422" cy="276999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41E014E-2AC2-4EE3-AF59-09B477C1E9EC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5645221" y="2830304"/>
            <a:ext cx="981614" cy="5112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3727B412-BD61-4534-BAD7-6C9051CCDE76}"/>
              </a:ext>
            </a:extLst>
          </p:cNvPr>
          <p:cNvSpPr/>
          <p:nvPr/>
        </p:nvSpPr>
        <p:spPr>
          <a:xfrm>
            <a:off x="4141931" y="3913736"/>
            <a:ext cx="2232806" cy="508286"/>
          </a:xfrm>
          <a:prstGeom prst="wedgeRectCallout">
            <a:avLst>
              <a:gd name="adj1" fmla="val -2007"/>
              <a:gd name="adj2" fmla="val -10413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A5C75B-CAEC-48E4-A99F-120D48646299}"/>
              </a:ext>
            </a:extLst>
          </p:cNvPr>
          <p:cNvSpPr txBox="1"/>
          <p:nvPr/>
        </p:nvSpPr>
        <p:spPr>
          <a:xfrm>
            <a:off x="4113057" y="3878938"/>
            <a:ext cx="263323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State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inside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Function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is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retained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during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lifetime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of container. It is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periodically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refreshed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from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Object Storage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D598DC80-3F73-4666-A5D7-71E498A3681C}"/>
              </a:ext>
            </a:extLst>
          </p:cNvPr>
          <p:cNvSpPr/>
          <p:nvPr/>
        </p:nvSpPr>
        <p:spPr>
          <a:xfrm>
            <a:off x="6428388" y="3357996"/>
            <a:ext cx="2142793" cy="865309"/>
          </a:xfrm>
          <a:prstGeom prst="wedgeRectCallout">
            <a:avLst>
              <a:gd name="adj1" fmla="val -62203"/>
              <a:gd name="adj2" fmla="val -8017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2E7DFF-90B7-45A7-A133-C5B38653D3B5}"/>
              </a:ext>
            </a:extLst>
          </p:cNvPr>
          <p:cNvSpPr txBox="1"/>
          <p:nvPr/>
        </p:nvSpPr>
        <p:spPr>
          <a:xfrm>
            <a:off x="6428387" y="3346141"/>
            <a:ext cx="228788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Cache contents are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read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from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file on Object Storage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when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function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initialized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upon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first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invocation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–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and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also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every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X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seconds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gather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changes in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cache contents.</a:t>
            </a:r>
          </a:p>
        </p:txBody>
      </p:sp>
      <p:pic>
        <p:nvPicPr>
          <p:cNvPr id="34" name="Graphic 33" descr="Alarm clock">
            <a:extLst>
              <a:ext uri="{FF2B5EF4-FFF2-40B4-BE49-F238E27FC236}">
                <a16:creationId xmlns:a16="http://schemas.microsoft.com/office/drawing/2014/main" id="{C05193B7-91F6-42A6-B14C-B04C34F7A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728" y="3958285"/>
            <a:ext cx="420287" cy="42028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9A2555E-C3F0-4B9B-9AE1-689B39E518C2}"/>
              </a:ext>
            </a:extLst>
          </p:cNvPr>
          <p:cNvSpPr/>
          <p:nvPr/>
        </p:nvSpPr>
        <p:spPr>
          <a:xfrm>
            <a:off x="1300717" y="3543771"/>
            <a:ext cx="1242059" cy="7399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EE7269-1E41-4427-9BA3-87E86580E19D}"/>
              </a:ext>
            </a:extLst>
          </p:cNvPr>
          <p:cNvSpPr txBox="1"/>
          <p:nvPr/>
        </p:nvSpPr>
        <p:spPr>
          <a:xfrm>
            <a:off x="1300717" y="3591204"/>
            <a:ext cx="129570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nl-NL" sz="135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OCI Monitoring </a:t>
            </a:r>
            <a:r>
              <a:rPr lang="nl-NL" sz="135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Healthcheck</a:t>
            </a:r>
            <a:endParaRPr lang="nl-NL" sz="135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pPr algn="ctr" defTabSz="685800">
              <a:buClrTx/>
            </a:pPr>
            <a:r>
              <a:rPr lang="nl-NL" sz="1350" i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Trigger </a:t>
            </a:r>
            <a:r>
              <a:rPr lang="nl-NL" sz="1350" i="1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Listener</a:t>
            </a:r>
            <a:endParaRPr lang="en-NL" sz="1350" i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2A9CE04-28A0-47EB-935C-A23B9FBA2CBE}"/>
              </a:ext>
            </a:extLst>
          </p:cNvPr>
          <p:cNvSpPr/>
          <p:nvPr/>
        </p:nvSpPr>
        <p:spPr>
          <a:xfrm>
            <a:off x="2542776" y="3591204"/>
            <a:ext cx="511289" cy="149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DDBCAFA7-7E9B-4613-A072-E7B3FF374FB5}"/>
              </a:ext>
            </a:extLst>
          </p:cNvPr>
          <p:cNvSpPr/>
          <p:nvPr/>
        </p:nvSpPr>
        <p:spPr>
          <a:xfrm>
            <a:off x="1918821" y="4543405"/>
            <a:ext cx="1861232" cy="520334"/>
          </a:xfrm>
          <a:prstGeom prst="wedgeRectCallout">
            <a:avLst>
              <a:gd name="adj1" fmla="val -31630"/>
              <a:gd name="adj2" fmla="val -1055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D1AB99-EB68-435C-85F0-A52F43C618FD}"/>
              </a:ext>
            </a:extLst>
          </p:cNvPr>
          <p:cNvSpPr txBox="1"/>
          <p:nvPr/>
        </p:nvSpPr>
        <p:spPr>
          <a:xfrm>
            <a:off x="1861308" y="4510147"/>
            <a:ext cx="191874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Health Check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provides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heartbeat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(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once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per 3 min)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keep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function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and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its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state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alive</a:t>
            </a:r>
            <a:endParaRPr lang="nl-NL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A8D41D9-1312-4429-BFE9-857E050E20B1}"/>
              </a:ext>
            </a:extLst>
          </p:cNvPr>
          <p:cNvSpPr/>
          <p:nvPr/>
        </p:nvSpPr>
        <p:spPr>
          <a:xfrm>
            <a:off x="532094" y="2829707"/>
            <a:ext cx="2638186" cy="418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DADD970F-F5AE-4A0A-AE33-888ED76DDE77}"/>
              </a:ext>
            </a:extLst>
          </p:cNvPr>
          <p:cNvSpPr/>
          <p:nvPr/>
        </p:nvSpPr>
        <p:spPr>
          <a:xfrm>
            <a:off x="239490" y="1840847"/>
            <a:ext cx="1861232" cy="520334"/>
          </a:xfrm>
          <a:prstGeom prst="wedgeRectCallout">
            <a:avLst>
              <a:gd name="adj1" fmla="val -23532"/>
              <a:gd name="adj2" fmla="val 17685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EC2100-FF56-448D-8D58-FA1980BC7163}"/>
              </a:ext>
            </a:extLst>
          </p:cNvPr>
          <p:cNvSpPr txBox="1"/>
          <p:nvPr/>
        </p:nvSpPr>
        <p:spPr>
          <a:xfrm>
            <a:off x="181977" y="1807589"/>
            <a:ext cx="191874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Any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service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invoker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(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with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access)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can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put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values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in cache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and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read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values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from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cache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CA56AB-76E3-4600-BD6E-D0974C714B79}"/>
              </a:ext>
            </a:extLst>
          </p:cNvPr>
          <p:cNvSpPr/>
          <p:nvPr/>
        </p:nvSpPr>
        <p:spPr>
          <a:xfrm>
            <a:off x="4615433" y="1880747"/>
            <a:ext cx="1020090" cy="6475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9BFB5F-C7E7-4940-A961-C289810CCECC}"/>
              </a:ext>
            </a:extLst>
          </p:cNvPr>
          <p:cNvSpPr txBox="1"/>
          <p:nvPr/>
        </p:nvSpPr>
        <p:spPr>
          <a:xfrm>
            <a:off x="4615433" y="1928180"/>
            <a:ext cx="102008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nl-NL" sz="135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Function</a:t>
            </a:r>
            <a:endParaRPr lang="nl-NL" sz="135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pPr algn="ctr" defTabSz="685800">
              <a:buClrTx/>
            </a:pPr>
            <a:r>
              <a:rPr lang="nl-NL" sz="1200" b="1" i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cache-</a:t>
            </a:r>
            <a:r>
              <a:rPr lang="nl-NL" sz="1200" b="1" i="1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writer</a:t>
            </a:r>
            <a:endParaRPr lang="nl-NL" sz="1200" b="1" i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97C5455-F39E-42CA-AF75-C77F975D331B}"/>
              </a:ext>
            </a:extLst>
          </p:cNvPr>
          <p:cNvCxnSpPr>
            <a:stCxn id="33" idx="3"/>
          </p:cNvCxnSpPr>
          <p:nvPr/>
        </p:nvCxnSpPr>
        <p:spPr>
          <a:xfrm>
            <a:off x="5635522" y="2170554"/>
            <a:ext cx="991313" cy="540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396A888-9F64-4548-B6DA-83E8B932666B}"/>
              </a:ext>
            </a:extLst>
          </p:cNvPr>
          <p:cNvCxnSpPr>
            <a:endCxn id="33" idx="1"/>
          </p:cNvCxnSpPr>
          <p:nvPr/>
        </p:nvCxnSpPr>
        <p:spPr>
          <a:xfrm flipV="1">
            <a:off x="3836860" y="2170554"/>
            <a:ext cx="778573" cy="598677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4FCB2E91-475B-4905-B309-D114E3715E40}"/>
              </a:ext>
            </a:extLst>
          </p:cNvPr>
          <p:cNvSpPr/>
          <p:nvPr/>
        </p:nvSpPr>
        <p:spPr>
          <a:xfrm>
            <a:off x="6396286" y="1483157"/>
            <a:ext cx="1561718" cy="555823"/>
          </a:xfrm>
          <a:prstGeom prst="wedgeRectCallout">
            <a:avLst>
              <a:gd name="adj1" fmla="val -68967"/>
              <a:gd name="adj2" fmla="val 10588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A0B55-AE0C-4A9C-9115-6F22875F21EF}"/>
              </a:ext>
            </a:extLst>
          </p:cNvPr>
          <p:cNvSpPr txBox="1"/>
          <p:nvPr/>
        </p:nvSpPr>
        <p:spPr>
          <a:xfrm>
            <a:off x="6396285" y="1471302"/>
            <a:ext cx="156171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Cache updates are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written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file Object Storage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3500B25C-4F41-4A42-8D18-ED3129BFBE76}"/>
              </a:ext>
            </a:extLst>
          </p:cNvPr>
          <p:cNvSpPr/>
          <p:nvPr/>
        </p:nvSpPr>
        <p:spPr>
          <a:xfrm>
            <a:off x="3128302" y="1047748"/>
            <a:ext cx="2443462" cy="724780"/>
          </a:xfrm>
          <a:prstGeom prst="wedgeRectCallout">
            <a:avLst>
              <a:gd name="adj1" fmla="val 23848"/>
              <a:gd name="adj2" fmla="val 8093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6751C5-EFB5-4571-8CD9-59F1765C288B}"/>
              </a:ext>
            </a:extLst>
          </p:cNvPr>
          <p:cNvSpPr txBox="1"/>
          <p:nvPr/>
        </p:nvSpPr>
        <p:spPr>
          <a:xfrm>
            <a:off x="3128302" y="1035894"/>
            <a:ext cx="24434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 cache-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writer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is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truly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stateless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. It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writes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cache updates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file on Object Storage –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thus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persisting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change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and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making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it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available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i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cache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function</a:t>
            </a:r>
            <a:endParaRPr lang="nl-NL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ACBD89B-A4EE-4EBA-A82D-78A14D36C1BB}"/>
              </a:ext>
            </a:extLst>
          </p:cNvPr>
          <p:cNvCxnSpPr>
            <a:stCxn id="2" idx="3"/>
          </p:cNvCxnSpPr>
          <p:nvPr/>
        </p:nvCxnSpPr>
        <p:spPr>
          <a:xfrm flipV="1">
            <a:off x="3054065" y="3215727"/>
            <a:ext cx="787899" cy="450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F60CCE8-6B12-4F6B-BB9D-8DF7E75ECFA8}"/>
              </a:ext>
            </a:extLst>
          </p:cNvPr>
          <p:cNvCxnSpPr>
            <a:stCxn id="3" idx="3"/>
          </p:cNvCxnSpPr>
          <p:nvPr/>
        </p:nvCxnSpPr>
        <p:spPr>
          <a:xfrm>
            <a:off x="3170280" y="3039204"/>
            <a:ext cx="671684" cy="166287"/>
          </a:xfrm>
          <a:prstGeom prst="bentConnector3">
            <a:avLst>
              <a:gd name="adj1" fmla="val 724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39F89AD-14E0-4C47-B043-6A9F49609627}"/>
              </a:ext>
            </a:extLst>
          </p:cNvPr>
          <p:cNvCxnSpPr>
            <a:stCxn id="3" idx="3"/>
          </p:cNvCxnSpPr>
          <p:nvPr/>
        </p:nvCxnSpPr>
        <p:spPr>
          <a:xfrm flipV="1">
            <a:off x="3170280" y="2754831"/>
            <a:ext cx="671684" cy="284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3119DA7-99C0-4063-8AE1-914B4FF66D41}"/>
              </a:ext>
            </a:extLst>
          </p:cNvPr>
          <p:cNvSpPr txBox="1"/>
          <p:nvPr/>
        </p:nvSpPr>
        <p:spPr>
          <a:xfrm>
            <a:off x="3526898" y="2589865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GB" sz="9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put</a:t>
            </a:r>
            <a:endParaRPr lang="en-NL" sz="9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E71A91-D687-4E99-A1EC-C5A3773C4EBE}"/>
              </a:ext>
            </a:extLst>
          </p:cNvPr>
          <p:cNvSpPr txBox="1"/>
          <p:nvPr/>
        </p:nvSpPr>
        <p:spPr>
          <a:xfrm>
            <a:off x="3572858" y="3170969"/>
            <a:ext cx="335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GB" sz="9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get</a:t>
            </a:r>
            <a:endParaRPr lang="en-NL" sz="9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F17DDDC8-3299-4251-8153-5E39B8EDF98D}"/>
              </a:ext>
            </a:extLst>
          </p:cNvPr>
          <p:cNvSpPr txBox="1">
            <a:spLocks/>
          </p:cNvSpPr>
          <p:nvPr/>
        </p:nvSpPr>
        <p:spPr>
          <a:xfrm>
            <a:off x="719998" y="288000"/>
            <a:ext cx="7727651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E6323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DIY Cache – CQRS </a:t>
            </a:r>
            <a:r>
              <a:rPr kumimoji="0" lang="nl-N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6323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to</a:t>
            </a: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E6323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support </a:t>
            </a:r>
            <a:r>
              <a:rPr kumimoji="0" lang="nl-N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6323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scalable</a:t>
            </a: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E6323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, </a:t>
            </a:r>
            <a:r>
              <a:rPr kumimoji="0" lang="nl-N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6323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multi</a:t>
            </a: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E6323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</a:t>
            </a:r>
            <a:r>
              <a:rPr kumimoji="0" lang="nl-N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6323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instance</a:t>
            </a: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E6323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cache </a:t>
            </a:r>
            <a:r>
              <a:rPr kumimoji="0" lang="nl-N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6323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function</a:t>
            </a:r>
            <a:endParaRPr kumimoji="0" lang="en-NL" sz="1800" b="1" i="0" u="none" strike="noStrike" kern="1200" cap="none" spc="0" normalizeH="0" baseline="0" noProof="0" dirty="0">
              <a:ln>
                <a:noFill/>
              </a:ln>
              <a:solidFill>
                <a:srgbClr val="E63232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9643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BB2F-775A-4CB5-9047-42592A11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Workshop </a:t>
            </a:r>
            <a:r>
              <a:rPr lang="nl-NL" dirty="0" err="1"/>
              <a:t>Scenarios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16A3-4DDF-4436-AEF5-996381A68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Introducing</a:t>
            </a:r>
            <a:r>
              <a:rPr lang="nl-NL" dirty="0"/>
              <a:t> </a:t>
            </a:r>
            <a:r>
              <a:rPr lang="nl-NL" dirty="0" err="1"/>
              <a:t>serverless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Project </a:t>
            </a:r>
            <a:r>
              <a:rPr lang="nl-NL" dirty="0" err="1"/>
              <a:t>Fn</a:t>
            </a:r>
            <a:endParaRPr lang="nl-NL" dirty="0"/>
          </a:p>
          <a:p>
            <a:r>
              <a:rPr lang="nl-NL" dirty="0" err="1"/>
              <a:t>Functions</a:t>
            </a:r>
            <a:r>
              <a:rPr lang="nl-NL" dirty="0"/>
              <a:t> on Oracle Cloud </a:t>
            </a:r>
            <a:r>
              <a:rPr lang="nl-NL" dirty="0" err="1"/>
              <a:t>Infrastructure</a:t>
            </a:r>
            <a:endParaRPr lang="nl-NL" dirty="0"/>
          </a:p>
          <a:p>
            <a:r>
              <a:rPr lang="nl-NL" dirty="0"/>
              <a:t>API Gateway on OCI</a:t>
            </a:r>
          </a:p>
          <a:p>
            <a:r>
              <a:rPr lang="nl-NL" dirty="0" err="1"/>
              <a:t>Functions</a:t>
            </a:r>
            <a:r>
              <a:rPr lang="nl-NL" dirty="0"/>
              <a:t>, Object Storage </a:t>
            </a:r>
            <a:r>
              <a:rPr lang="nl-NL" dirty="0" err="1"/>
              <a:t>and</a:t>
            </a:r>
            <a:r>
              <a:rPr lang="nl-NL" dirty="0"/>
              <a:t> API Gateway</a:t>
            </a:r>
          </a:p>
          <a:p>
            <a:r>
              <a:rPr lang="nl-NL" dirty="0"/>
              <a:t>OCI Event Streaming, API Gateway </a:t>
            </a:r>
            <a:br>
              <a:rPr lang="nl-NL" dirty="0"/>
            </a:b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759EB-C5F7-4A61-9FC3-E3C937C5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pic>
        <p:nvPicPr>
          <p:cNvPr id="6" name="Snagit_SNG843">
            <a:extLst>
              <a:ext uri="{FF2B5EF4-FFF2-40B4-BE49-F238E27FC236}">
                <a16:creationId xmlns:a16="http://schemas.microsoft.com/office/drawing/2014/main" id="{9685B017-CD00-4528-A7BE-D97ACD3B2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653" y="1174085"/>
            <a:ext cx="1951963" cy="1832548"/>
          </a:xfrm>
          <a:prstGeom prst="rect">
            <a:avLst/>
          </a:prstGeom>
        </p:spPr>
      </p:pic>
      <p:pic>
        <p:nvPicPr>
          <p:cNvPr id="8" name="Snagit_SNG84C">
            <a:extLst>
              <a:ext uri="{FF2B5EF4-FFF2-40B4-BE49-F238E27FC236}">
                <a16:creationId xmlns:a16="http://schemas.microsoft.com/office/drawing/2014/main" id="{1C369E86-3248-40A4-B743-4733103FE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421" y="1456466"/>
            <a:ext cx="1865175" cy="1772578"/>
          </a:xfrm>
          <a:prstGeom prst="rect">
            <a:avLst/>
          </a:prstGeom>
        </p:spPr>
      </p:pic>
      <p:pic>
        <p:nvPicPr>
          <p:cNvPr id="10" name="Snagit_SNG85B">
            <a:extLst>
              <a:ext uri="{FF2B5EF4-FFF2-40B4-BE49-F238E27FC236}">
                <a16:creationId xmlns:a16="http://schemas.microsoft.com/office/drawing/2014/main" id="{F5C225DE-BFDA-47DA-AA4D-03206B728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820" y="236977"/>
            <a:ext cx="1476412" cy="1369973"/>
          </a:xfrm>
          <a:prstGeom prst="rect">
            <a:avLst/>
          </a:prstGeom>
        </p:spPr>
      </p:pic>
      <p:pic>
        <p:nvPicPr>
          <p:cNvPr id="12" name="Snagit_SNG865">
            <a:extLst>
              <a:ext uri="{FF2B5EF4-FFF2-40B4-BE49-F238E27FC236}">
                <a16:creationId xmlns:a16="http://schemas.microsoft.com/office/drawing/2014/main" id="{CEC636D4-953B-4944-8A88-D188D2577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562" y="3120306"/>
            <a:ext cx="1845888" cy="1698217"/>
          </a:xfrm>
          <a:prstGeom prst="rect">
            <a:avLst/>
          </a:prstGeom>
        </p:spPr>
      </p:pic>
      <p:pic>
        <p:nvPicPr>
          <p:cNvPr id="14" name="Snagit_SNG839">
            <a:extLst>
              <a:ext uri="{FF2B5EF4-FFF2-40B4-BE49-F238E27FC236}">
                <a16:creationId xmlns:a16="http://schemas.microsoft.com/office/drawing/2014/main" id="{92E6BABB-89DD-412D-B51E-BEA3DF9DC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440" y="2883471"/>
            <a:ext cx="1951963" cy="184095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248445A-6F5C-4D7D-9686-F35AD85C6FCC}"/>
              </a:ext>
            </a:extLst>
          </p:cNvPr>
          <p:cNvGrpSpPr/>
          <p:nvPr/>
        </p:nvGrpSpPr>
        <p:grpSpPr>
          <a:xfrm>
            <a:off x="601082" y="2696065"/>
            <a:ext cx="2975705" cy="770712"/>
            <a:chOff x="601082" y="2696065"/>
            <a:chExt cx="2975705" cy="7707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1FB083-119D-425F-82E3-170DFDB8EA3F}"/>
                </a:ext>
              </a:extLst>
            </p:cNvPr>
            <p:cNvSpPr/>
            <p:nvPr/>
          </p:nvSpPr>
          <p:spPr>
            <a:xfrm>
              <a:off x="601082" y="2696065"/>
              <a:ext cx="2975705" cy="77071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7170" name="Picture 2" descr="Katacoda Logo">
              <a:hlinkClick r:id="rId7"/>
              <a:extLst>
                <a:ext uri="{FF2B5EF4-FFF2-40B4-BE49-F238E27FC236}">
                  <a16:creationId xmlns:a16="http://schemas.microsoft.com/office/drawing/2014/main" id="{1171DE84-A30C-475F-9129-A9F9FDBAE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610" y="2795536"/>
              <a:ext cx="2728333" cy="604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774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ADB5-1D6E-47D7-825F-E7FC3134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Cloud </a:t>
            </a:r>
            <a:r>
              <a:rPr lang="nl-NL" dirty="0" err="1"/>
              <a:t>Capabilities</a:t>
            </a:r>
            <a:r>
              <a:rPr lang="nl-NL" dirty="0"/>
              <a:t> for Cloud Native development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0964-C7B6-4C91-82BD-BE404D780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r>
              <a:rPr lang="nl-NL" sz="1400" dirty="0" err="1"/>
              <a:t>Functions</a:t>
            </a:r>
            <a:endParaRPr lang="nl-NL" sz="1400" dirty="0"/>
          </a:p>
          <a:p>
            <a:r>
              <a:rPr lang="nl-NL" sz="1400" dirty="0"/>
              <a:t>API Gateway</a:t>
            </a:r>
          </a:p>
          <a:p>
            <a:r>
              <a:rPr lang="nl-NL" sz="1400" dirty="0"/>
              <a:t>Events</a:t>
            </a:r>
          </a:p>
          <a:p>
            <a:r>
              <a:rPr lang="nl-NL" sz="1400" dirty="0"/>
              <a:t>Data </a:t>
            </a:r>
            <a:r>
              <a:rPr lang="nl-NL" sz="1400" dirty="0" err="1"/>
              <a:t>Persistence</a:t>
            </a:r>
            <a:endParaRPr lang="nl-NL" sz="1400" dirty="0"/>
          </a:p>
          <a:p>
            <a:r>
              <a:rPr lang="nl-NL" sz="1400" dirty="0"/>
              <a:t>Cache</a:t>
            </a:r>
          </a:p>
          <a:p>
            <a:r>
              <a:rPr lang="nl-NL" sz="1400" dirty="0"/>
              <a:t>Security</a:t>
            </a:r>
          </a:p>
          <a:p>
            <a:pPr lvl="1"/>
            <a:r>
              <a:rPr lang="nl-NL" sz="1400" dirty="0"/>
              <a:t>Network access</a:t>
            </a:r>
          </a:p>
          <a:p>
            <a:pPr lvl="1"/>
            <a:r>
              <a:rPr lang="nl-NL" sz="1400" dirty="0"/>
              <a:t>Web Application Firewall (DDOS &amp; more)</a:t>
            </a:r>
          </a:p>
          <a:p>
            <a:pPr lvl="1"/>
            <a:r>
              <a:rPr lang="nl-NL" sz="1400" dirty="0" err="1"/>
              <a:t>Authentication</a:t>
            </a:r>
            <a:r>
              <a:rPr lang="nl-NL" sz="1400" dirty="0"/>
              <a:t> &amp; </a:t>
            </a:r>
            <a:r>
              <a:rPr lang="nl-NL" sz="1400" dirty="0" err="1"/>
              <a:t>Authorization</a:t>
            </a:r>
            <a:endParaRPr lang="nl-NL" sz="1400" dirty="0"/>
          </a:p>
          <a:p>
            <a:pPr lvl="1"/>
            <a:r>
              <a:rPr lang="nl-NL" sz="1400" dirty="0" err="1"/>
              <a:t>Key</a:t>
            </a:r>
            <a:r>
              <a:rPr lang="nl-NL" sz="1400" dirty="0"/>
              <a:t> Management</a:t>
            </a:r>
          </a:p>
          <a:p>
            <a:r>
              <a:rPr lang="nl-NL" sz="1400" dirty="0"/>
              <a:t>Monitoring</a:t>
            </a:r>
          </a:p>
          <a:p>
            <a:pPr lvl="1"/>
            <a:r>
              <a:rPr lang="nl-NL" sz="1400" dirty="0" err="1"/>
              <a:t>Metrics</a:t>
            </a:r>
            <a:r>
              <a:rPr lang="nl-NL" sz="1400" dirty="0"/>
              <a:t>, </a:t>
            </a:r>
            <a:r>
              <a:rPr lang="nl-NL" sz="1400" dirty="0" err="1"/>
              <a:t>notification</a:t>
            </a:r>
            <a:r>
              <a:rPr lang="nl-NL" sz="1400" dirty="0"/>
              <a:t>, </a:t>
            </a:r>
            <a:r>
              <a:rPr lang="nl-NL" sz="1400" dirty="0" err="1"/>
              <a:t>logging</a:t>
            </a:r>
            <a:endParaRPr lang="nl-NL" sz="1400" dirty="0"/>
          </a:p>
          <a:p>
            <a:pPr lvl="1"/>
            <a:r>
              <a:rPr lang="nl-NL" sz="1400" dirty="0"/>
              <a:t>Auditing</a:t>
            </a:r>
          </a:p>
          <a:p>
            <a:pPr lvl="1"/>
            <a:r>
              <a:rPr lang="nl-NL" sz="1400" dirty="0" err="1"/>
              <a:t>Cost</a:t>
            </a:r>
            <a:r>
              <a:rPr lang="nl-NL" sz="1400" dirty="0"/>
              <a:t> Control</a:t>
            </a:r>
          </a:p>
          <a:p>
            <a:r>
              <a:rPr lang="nl-NL" sz="1400" dirty="0"/>
              <a:t>Automation – CI/CD &amp; </a:t>
            </a:r>
            <a:r>
              <a:rPr lang="nl-NL" sz="1400" dirty="0" err="1"/>
              <a:t>DevOps</a:t>
            </a:r>
            <a:r>
              <a:rPr lang="nl-NL" sz="1400" dirty="0"/>
              <a:t> Pipelines</a:t>
            </a:r>
          </a:p>
          <a:p>
            <a:endParaRPr lang="nl-NL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7C66A-8317-4AE2-9D90-1CDE3CEA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B435F6-E94D-4345-AB9F-C2B018E2497A}"/>
              </a:ext>
            </a:extLst>
          </p:cNvPr>
          <p:cNvSpPr/>
          <p:nvPr/>
        </p:nvSpPr>
        <p:spPr>
          <a:xfrm>
            <a:off x="5366161" y="1390393"/>
            <a:ext cx="1122066" cy="12360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2EEF3C-40D5-4810-A1A0-F5D0B6367CD1}"/>
              </a:ext>
            </a:extLst>
          </p:cNvPr>
          <p:cNvSpPr txBox="1"/>
          <p:nvPr/>
        </p:nvSpPr>
        <p:spPr>
          <a:xfrm>
            <a:off x="5429800" y="1693457"/>
            <a:ext cx="99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API Gateway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6AE349-9285-47B5-AFA5-09B9CD44995E}"/>
              </a:ext>
            </a:extLst>
          </p:cNvPr>
          <p:cNvSpPr/>
          <p:nvPr/>
        </p:nvSpPr>
        <p:spPr>
          <a:xfrm>
            <a:off x="6773548" y="1657355"/>
            <a:ext cx="1122066" cy="6916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928510-EB66-400E-9BB4-0B6C243D238F}"/>
              </a:ext>
            </a:extLst>
          </p:cNvPr>
          <p:cNvSpPr txBox="1"/>
          <p:nvPr/>
        </p:nvSpPr>
        <p:spPr>
          <a:xfrm>
            <a:off x="6773548" y="1720599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Function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E5F722-004C-4FDC-A0D7-9893041619EE}"/>
              </a:ext>
            </a:extLst>
          </p:cNvPr>
          <p:cNvSpPr/>
          <p:nvPr/>
        </p:nvSpPr>
        <p:spPr>
          <a:xfrm>
            <a:off x="5366161" y="2797550"/>
            <a:ext cx="1122066" cy="5829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8F3754-9F38-4624-8DF7-89071D1D9899}"/>
              </a:ext>
            </a:extLst>
          </p:cNvPr>
          <p:cNvSpPr txBox="1"/>
          <p:nvPr/>
        </p:nvSpPr>
        <p:spPr>
          <a:xfrm>
            <a:off x="5300203" y="2944899"/>
            <a:ext cx="1296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Event Topic</a:t>
            </a:r>
            <a:endParaRPr lang="en-NL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D56FAE-24BD-451F-9305-2EF8943F921E}"/>
              </a:ext>
            </a:extLst>
          </p:cNvPr>
          <p:cNvSpPr/>
          <p:nvPr/>
        </p:nvSpPr>
        <p:spPr>
          <a:xfrm>
            <a:off x="6335443" y="3611617"/>
            <a:ext cx="1314634" cy="6864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4E5FB9-E8BC-4A50-877E-6EBE723E7A84}"/>
              </a:ext>
            </a:extLst>
          </p:cNvPr>
          <p:cNvSpPr txBox="1"/>
          <p:nvPr/>
        </p:nvSpPr>
        <p:spPr>
          <a:xfrm>
            <a:off x="6253206" y="3825245"/>
            <a:ext cx="1487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Data Storage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A8E9FC-33E1-4F5B-B00D-934E5B1905F7}"/>
              </a:ext>
            </a:extLst>
          </p:cNvPr>
          <p:cNvSpPr/>
          <p:nvPr/>
        </p:nvSpPr>
        <p:spPr>
          <a:xfrm>
            <a:off x="7740730" y="3611617"/>
            <a:ext cx="1122066" cy="6743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6C53B0-4F17-47E8-9FB3-F4EB4238070F}"/>
              </a:ext>
            </a:extLst>
          </p:cNvPr>
          <p:cNvSpPr txBox="1"/>
          <p:nvPr/>
        </p:nvSpPr>
        <p:spPr>
          <a:xfrm>
            <a:off x="7740730" y="3825245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473993-C56F-4643-A06E-43FB4F188EDC}"/>
              </a:ext>
            </a:extLst>
          </p:cNvPr>
          <p:cNvSpPr/>
          <p:nvPr/>
        </p:nvSpPr>
        <p:spPr>
          <a:xfrm>
            <a:off x="5366160" y="911118"/>
            <a:ext cx="3496636" cy="4028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D4EA62-9D2B-4B31-8D42-EE7C58666C10}"/>
              </a:ext>
            </a:extLst>
          </p:cNvPr>
          <p:cNvSpPr txBox="1"/>
          <p:nvPr/>
        </p:nvSpPr>
        <p:spPr>
          <a:xfrm>
            <a:off x="6686462" y="991083"/>
            <a:ext cx="1296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Monitoring</a:t>
            </a:r>
            <a:endParaRPr lang="en-NL" b="1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2F3D3B-2AFD-4519-874B-294EBBC0DC99}"/>
              </a:ext>
            </a:extLst>
          </p:cNvPr>
          <p:cNvSpPr/>
          <p:nvPr/>
        </p:nvSpPr>
        <p:spPr>
          <a:xfrm>
            <a:off x="4672668" y="711108"/>
            <a:ext cx="492428" cy="35748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483E37-AFF8-4133-8335-C2FEF1945B8F}"/>
              </a:ext>
            </a:extLst>
          </p:cNvPr>
          <p:cNvSpPr txBox="1"/>
          <p:nvPr/>
        </p:nvSpPr>
        <p:spPr>
          <a:xfrm rot="5400000">
            <a:off x="3250105" y="2377504"/>
            <a:ext cx="3365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Security (WAF, Network, </a:t>
            </a:r>
            <a:r>
              <a:rPr lang="nl-NL" dirty="0" err="1">
                <a:solidFill>
                  <a:schemeClr val="bg1"/>
                </a:solidFill>
              </a:rPr>
              <a:t>Authorization</a:t>
            </a:r>
            <a:endParaRPr lang="en-NL" b="1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A24170-36F2-4BFC-BBCA-88878C5EAFD9}"/>
              </a:ext>
            </a:extLst>
          </p:cNvPr>
          <p:cNvSpPr/>
          <p:nvPr/>
        </p:nvSpPr>
        <p:spPr>
          <a:xfrm>
            <a:off x="4672668" y="4397862"/>
            <a:ext cx="4190128" cy="4028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017803-25E4-4C87-9B0B-F97A0E5C58ED}"/>
              </a:ext>
            </a:extLst>
          </p:cNvPr>
          <p:cNvSpPr txBox="1"/>
          <p:nvPr/>
        </p:nvSpPr>
        <p:spPr>
          <a:xfrm>
            <a:off x="5663094" y="4459417"/>
            <a:ext cx="231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CI/CD &amp; </a:t>
            </a:r>
            <a:r>
              <a:rPr lang="nl-NL" dirty="0" err="1">
                <a:solidFill>
                  <a:schemeClr val="bg1"/>
                </a:solidFill>
              </a:rPr>
              <a:t>DevOps</a:t>
            </a:r>
            <a:r>
              <a:rPr lang="nl-NL" dirty="0">
                <a:solidFill>
                  <a:schemeClr val="bg1"/>
                </a:solidFill>
              </a:rPr>
              <a:t> Pipelines</a:t>
            </a:r>
            <a:endParaRPr lang="en-N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4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B90E-6187-48FF-A2D1-8A9261F6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Introducing</a:t>
            </a:r>
            <a:r>
              <a:rPr lang="nl-NL" dirty="0"/>
              <a:t> Oracle Cloud </a:t>
            </a:r>
            <a:r>
              <a:rPr lang="nl-NL" dirty="0" err="1"/>
              <a:t>Infrastructure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AA3A-EBDE-4FAC-8251-A47CCA99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6C90C-7DF7-4DDD-AA85-26E1BE39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958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B90E-6187-48FF-A2D1-8A9261F6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Cloud Native on Oracle Cloud </a:t>
            </a:r>
            <a:r>
              <a:rPr lang="nl-NL" dirty="0" err="1"/>
              <a:t>Infrastructure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AA3A-EBDE-4FAC-8251-A47CCA99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6C90C-7DF7-4DDD-AA85-26E1BE39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719F39E-E5CF-45C5-9941-91238123E02C}"/>
              </a:ext>
            </a:extLst>
          </p:cNvPr>
          <p:cNvSpPr/>
          <p:nvPr/>
        </p:nvSpPr>
        <p:spPr>
          <a:xfrm>
            <a:off x="571988" y="869203"/>
            <a:ext cx="8158344" cy="4095750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C0E5-577A-4FF3-A7B8-5E60D6792C56}"/>
              </a:ext>
            </a:extLst>
          </p:cNvPr>
          <p:cNvSpPr/>
          <p:nvPr/>
        </p:nvSpPr>
        <p:spPr>
          <a:xfrm>
            <a:off x="1142662" y="1233488"/>
            <a:ext cx="7133311" cy="3457655"/>
          </a:xfrm>
          <a:prstGeom prst="rect">
            <a:avLst/>
          </a:prstGeom>
          <a:solidFill>
            <a:srgbClr val="FF7C8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110F7C-B694-4E6B-BF50-FE40B9656686}"/>
              </a:ext>
            </a:extLst>
          </p:cNvPr>
          <p:cNvSpPr/>
          <p:nvPr/>
        </p:nvSpPr>
        <p:spPr>
          <a:xfrm>
            <a:off x="5708970" y="1864131"/>
            <a:ext cx="779313" cy="15766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6B2CB-575A-42AF-92E2-0957CFD36C6A}"/>
              </a:ext>
            </a:extLst>
          </p:cNvPr>
          <p:cNvSpPr txBox="1"/>
          <p:nvPr/>
        </p:nvSpPr>
        <p:spPr>
          <a:xfrm>
            <a:off x="6488284" y="4688983"/>
            <a:ext cx="2028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Oracle Cloud </a:t>
            </a:r>
            <a:r>
              <a:rPr lang="nl-NL" sz="1200" dirty="0" err="1"/>
              <a:t>Infrastructure</a:t>
            </a:r>
            <a:endParaRPr lang="en-NL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AF0AF-52E4-4719-8AA8-DE29D08A8E68}"/>
              </a:ext>
            </a:extLst>
          </p:cNvPr>
          <p:cNvSpPr txBox="1"/>
          <p:nvPr/>
        </p:nvSpPr>
        <p:spPr>
          <a:xfrm>
            <a:off x="5753170" y="2287168"/>
            <a:ext cx="690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>
                <a:solidFill>
                  <a:schemeClr val="bg1"/>
                </a:solidFill>
              </a:rPr>
              <a:t>API </a:t>
            </a:r>
            <a:r>
              <a:rPr lang="nl-NL" sz="1200" dirty="0" err="1">
                <a:solidFill>
                  <a:schemeClr val="bg1"/>
                </a:solidFill>
              </a:rPr>
              <a:t>Gate-way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0A650E-0D62-4DA0-8A2E-AFE249B1F882}"/>
              </a:ext>
            </a:extLst>
          </p:cNvPr>
          <p:cNvSpPr/>
          <p:nvPr/>
        </p:nvSpPr>
        <p:spPr>
          <a:xfrm>
            <a:off x="7378868" y="2075882"/>
            <a:ext cx="779313" cy="5242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6AA3B-C309-4CAA-BCA0-38E1C4277F08}"/>
              </a:ext>
            </a:extLst>
          </p:cNvPr>
          <p:cNvSpPr txBox="1"/>
          <p:nvPr/>
        </p:nvSpPr>
        <p:spPr>
          <a:xfrm>
            <a:off x="7378868" y="2123817"/>
            <a:ext cx="779313" cy="27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>
                <a:solidFill>
                  <a:schemeClr val="bg1"/>
                </a:solidFill>
              </a:rPr>
              <a:t>Function</a:t>
            </a:r>
            <a:endParaRPr lang="nl-NL" sz="1200" dirty="0">
              <a:solidFill>
                <a:schemeClr val="bg1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4242B18-D8A7-4BD7-868B-98E9676D9CD2}"/>
              </a:ext>
            </a:extLst>
          </p:cNvPr>
          <p:cNvCxnSpPr>
            <a:cxnSpLocks/>
          </p:cNvCxnSpPr>
          <p:nvPr/>
        </p:nvCxnSpPr>
        <p:spPr>
          <a:xfrm>
            <a:off x="6434219" y="2342046"/>
            <a:ext cx="944649" cy="11100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96ADE6B-3FCC-41C9-AC85-805D5F672531}"/>
              </a:ext>
            </a:extLst>
          </p:cNvPr>
          <p:cNvSpPr/>
          <p:nvPr/>
        </p:nvSpPr>
        <p:spPr>
          <a:xfrm>
            <a:off x="2679909" y="2863400"/>
            <a:ext cx="779313" cy="80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D59803-27AC-4F35-9D0F-35AAF71E62F5}"/>
              </a:ext>
            </a:extLst>
          </p:cNvPr>
          <p:cNvSpPr/>
          <p:nvPr/>
        </p:nvSpPr>
        <p:spPr>
          <a:xfrm>
            <a:off x="3970014" y="2830066"/>
            <a:ext cx="779313" cy="543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6D9A97-6361-4341-8C81-CC8EBE0FC95A}"/>
              </a:ext>
            </a:extLst>
          </p:cNvPr>
          <p:cNvSpPr txBox="1"/>
          <p:nvPr/>
        </p:nvSpPr>
        <p:spPr>
          <a:xfrm>
            <a:off x="3880184" y="2965886"/>
            <a:ext cx="926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>
                <a:solidFill>
                  <a:schemeClr val="bg1"/>
                </a:solidFill>
              </a:rPr>
              <a:t>Function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CB5DE25-3FB4-4958-8271-BEAF0B50BBF0}"/>
              </a:ext>
            </a:extLst>
          </p:cNvPr>
          <p:cNvSpPr/>
          <p:nvPr/>
        </p:nvSpPr>
        <p:spPr>
          <a:xfrm rot="16657032">
            <a:off x="3611589" y="2769751"/>
            <a:ext cx="236095" cy="664241"/>
          </a:xfrm>
          <a:custGeom>
            <a:avLst/>
            <a:gdLst>
              <a:gd name="connsiteX0" fmla="*/ 0 w 311499"/>
              <a:gd name="connsiteY0" fmla="*/ 956383 h 956383"/>
              <a:gd name="connsiteX1" fmla="*/ 170822 w 311499"/>
              <a:gd name="connsiteY1" fmla="*/ 1790 h 956383"/>
              <a:gd name="connsiteX2" fmla="*/ 311499 w 311499"/>
              <a:gd name="connsiteY2" fmla="*/ 765465 h 9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99" h="956383">
                <a:moveTo>
                  <a:pt x="0" y="956383"/>
                </a:moveTo>
                <a:cubicBezTo>
                  <a:pt x="59453" y="494996"/>
                  <a:pt x="118906" y="33610"/>
                  <a:pt x="170822" y="1790"/>
                </a:cubicBezTo>
                <a:cubicBezTo>
                  <a:pt x="222738" y="-30030"/>
                  <a:pt x="267118" y="367717"/>
                  <a:pt x="311499" y="7654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3F4BA40-2451-4883-9271-C634F24EEAF9}"/>
              </a:ext>
            </a:extLst>
          </p:cNvPr>
          <p:cNvSpPr/>
          <p:nvPr/>
        </p:nvSpPr>
        <p:spPr>
          <a:xfrm>
            <a:off x="4700962" y="2859534"/>
            <a:ext cx="1056352" cy="451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push</a:t>
            </a:r>
            <a:endParaRPr lang="en-NL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B9547A-082B-4063-8E1D-4630AB788A03}"/>
              </a:ext>
            </a:extLst>
          </p:cNvPr>
          <p:cNvSpPr txBox="1"/>
          <p:nvPr/>
        </p:nvSpPr>
        <p:spPr>
          <a:xfrm>
            <a:off x="2634098" y="2975081"/>
            <a:ext cx="90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>
                <a:solidFill>
                  <a:schemeClr val="bg1"/>
                </a:solidFill>
              </a:rPr>
              <a:t>OCI Streaming</a:t>
            </a:r>
          </a:p>
          <a:p>
            <a:pPr algn="ctr"/>
            <a:r>
              <a:rPr lang="nl-NL" sz="1200" b="1" dirty="0">
                <a:solidFill>
                  <a:schemeClr val="bg1"/>
                </a:solidFill>
              </a:rPr>
              <a:t>Stream</a:t>
            </a:r>
            <a:endParaRPr lang="en-NL" sz="12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3AD3AA-EB97-408C-9C06-D718EBA18536}"/>
              </a:ext>
            </a:extLst>
          </p:cNvPr>
          <p:cNvSpPr/>
          <p:nvPr/>
        </p:nvSpPr>
        <p:spPr>
          <a:xfrm>
            <a:off x="7388733" y="2876590"/>
            <a:ext cx="779313" cy="5242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CE34B1-6586-4F1F-ABBB-F30FF14B29BB}"/>
              </a:ext>
            </a:extLst>
          </p:cNvPr>
          <p:cNvSpPr txBox="1"/>
          <p:nvPr/>
        </p:nvSpPr>
        <p:spPr>
          <a:xfrm>
            <a:off x="7388733" y="2924525"/>
            <a:ext cx="779313" cy="27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>
                <a:solidFill>
                  <a:schemeClr val="bg1"/>
                </a:solidFill>
              </a:rPr>
              <a:t>Function</a:t>
            </a:r>
            <a:endParaRPr lang="nl-NL" sz="1200" dirty="0">
              <a:solidFill>
                <a:schemeClr val="bg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08B7020-EF39-489F-A5D6-AC7CDB0DC727}"/>
              </a:ext>
            </a:extLst>
          </p:cNvPr>
          <p:cNvCxnSpPr>
            <a:cxnSpLocks/>
          </p:cNvCxnSpPr>
          <p:nvPr/>
        </p:nvCxnSpPr>
        <p:spPr>
          <a:xfrm>
            <a:off x="6458125" y="2923383"/>
            <a:ext cx="944649" cy="11100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7521B5-CC52-49E6-BC50-4A9EA0BA6612}"/>
              </a:ext>
            </a:extLst>
          </p:cNvPr>
          <p:cNvSpPr/>
          <p:nvPr/>
        </p:nvSpPr>
        <p:spPr>
          <a:xfrm>
            <a:off x="3141847" y="1701915"/>
            <a:ext cx="779313" cy="80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378B18-A489-4E31-8206-872955D1A89C}"/>
              </a:ext>
            </a:extLst>
          </p:cNvPr>
          <p:cNvSpPr txBox="1"/>
          <p:nvPr/>
        </p:nvSpPr>
        <p:spPr>
          <a:xfrm>
            <a:off x="3100871" y="1968164"/>
            <a:ext cx="779313" cy="27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>
                <a:solidFill>
                  <a:schemeClr val="bg1"/>
                </a:solidFill>
              </a:rPr>
              <a:t>Function</a:t>
            </a:r>
            <a:endParaRPr lang="en-NL" sz="1200" b="1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C64FBD1-2620-4D43-9A4B-95369BB319BF}"/>
              </a:ext>
            </a:extLst>
          </p:cNvPr>
          <p:cNvCxnSpPr>
            <a:stCxn id="22" idx="3"/>
            <a:endCxn id="9" idx="1"/>
          </p:cNvCxnSpPr>
          <p:nvPr/>
        </p:nvCxnSpPr>
        <p:spPr>
          <a:xfrm>
            <a:off x="3921160" y="2105562"/>
            <a:ext cx="1832010" cy="50477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A175AE-C35E-4B1E-A5DC-53E43037ABE4}"/>
              </a:ext>
            </a:extLst>
          </p:cNvPr>
          <p:cNvSpPr/>
          <p:nvPr/>
        </p:nvSpPr>
        <p:spPr>
          <a:xfrm>
            <a:off x="1361757" y="2288469"/>
            <a:ext cx="779313" cy="80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368ED3-73F1-47EE-A056-206E1B6F2EF3}"/>
              </a:ext>
            </a:extLst>
          </p:cNvPr>
          <p:cNvSpPr txBox="1"/>
          <p:nvPr/>
        </p:nvSpPr>
        <p:spPr>
          <a:xfrm>
            <a:off x="1320781" y="2554718"/>
            <a:ext cx="779313" cy="27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>
                <a:solidFill>
                  <a:schemeClr val="bg1"/>
                </a:solidFill>
              </a:rPr>
              <a:t>Function</a:t>
            </a:r>
            <a:endParaRPr lang="en-NL" sz="1200" b="1" dirty="0">
              <a:solidFill>
                <a:schemeClr val="bg1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44BBB8-8BA6-4A64-B2CD-620807D1264D}"/>
              </a:ext>
            </a:extLst>
          </p:cNvPr>
          <p:cNvCxnSpPr>
            <a:stCxn id="25" idx="2"/>
            <a:endCxn id="18" idx="1"/>
          </p:cNvCxnSpPr>
          <p:nvPr/>
        </p:nvCxnSpPr>
        <p:spPr>
          <a:xfrm rot="16200000" flipH="1">
            <a:off x="2091514" y="2755663"/>
            <a:ext cx="202484" cy="88268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Alarm clock">
            <a:extLst>
              <a:ext uri="{FF2B5EF4-FFF2-40B4-BE49-F238E27FC236}">
                <a16:creationId xmlns:a16="http://schemas.microsoft.com/office/drawing/2014/main" id="{E57DAEC1-61F8-402E-B2AA-E0673D91E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7389" y="3949766"/>
            <a:ext cx="389205" cy="424732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BEFE34B1-5682-4BE3-9BC0-34882DCE2EC1}"/>
              </a:ext>
            </a:extLst>
          </p:cNvPr>
          <p:cNvSpPr/>
          <p:nvPr/>
        </p:nvSpPr>
        <p:spPr>
          <a:xfrm rot="16200000">
            <a:off x="4172328" y="3425799"/>
            <a:ext cx="451634" cy="506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FD4DAF-50EA-4AC9-A5ED-022E28464C74}"/>
              </a:ext>
            </a:extLst>
          </p:cNvPr>
          <p:cNvSpPr/>
          <p:nvPr/>
        </p:nvSpPr>
        <p:spPr>
          <a:xfrm>
            <a:off x="3817122" y="3824373"/>
            <a:ext cx="1150203" cy="7477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0DCB41-A159-4340-A721-763DF9A0DC08}"/>
              </a:ext>
            </a:extLst>
          </p:cNvPr>
          <p:cNvSpPr txBox="1"/>
          <p:nvPr/>
        </p:nvSpPr>
        <p:spPr>
          <a:xfrm>
            <a:off x="3817122" y="3872308"/>
            <a:ext cx="119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>
                <a:solidFill>
                  <a:schemeClr val="bg1"/>
                </a:solidFill>
              </a:rPr>
              <a:t>OCI Monitoring </a:t>
            </a:r>
            <a:r>
              <a:rPr lang="nl-NL" sz="1200" dirty="0" err="1">
                <a:solidFill>
                  <a:schemeClr val="bg1"/>
                </a:solidFill>
              </a:rPr>
              <a:t>Healthcheck</a:t>
            </a:r>
            <a:endParaRPr lang="en-NL" sz="1200" i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257AF7-1F0F-4538-83AF-8A13CE57C1B0}"/>
              </a:ext>
            </a:extLst>
          </p:cNvPr>
          <p:cNvSpPr/>
          <p:nvPr/>
        </p:nvSpPr>
        <p:spPr>
          <a:xfrm>
            <a:off x="7254988" y="3651334"/>
            <a:ext cx="913058" cy="8072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CC380D-D7F3-4F03-BE5F-6C9BA149A28B}"/>
              </a:ext>
            </a:extLst>
          </p:cNvPr>
          <p:cNvSpPr txBox="1"/>
          <p:nvPr/>
        </p:nvSpPr>
        <p:spPr>
          <a:xfrm>
            <a:off x="7053769" y="3607463"/>
            <a:ext cx="10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>
                <a:solidFill>
                  <a:schemeClr val="bg1"/>
                </a:solidFill>
              </a:rPr>
              <a:t>Object Storage</a:t>
            </a: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FE6D0C7D-BC9A-4A9C-A153-CC1186FEC739}"/>
              </a:ext>
            </a:extLst>
          </p:cNvPr>
          <p:cNvSpPr/>
          <p:nvPr/>
        </p:nvSpPr>
        <p:spPr>
          <a:xfrm>
            <a:off x="7885686" y="4101375"/>
            <a:ext cx="202389" cy="283686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C38D0491-AB7A-49C4-BC1E-FBC4739C274B}"/>
              </a:ext>
            </a:extLst>
          </p:cNvPr>
          <p:cNvSpPr/>
          <p:nvPr/>
        </p:nvSpPr>
        <p:spPr>
          <a:xfrm>
            <a:off x="7836300" y="3373677"/>
            <a:ext cx="216347" cy="350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3E1C51-8E09-4BB5-B10E-A11B6B1948F5}"/>
              </a:ext>
            </a:extLst>
          </p:cNvPr>
          <p:cNvSpPr/>
          <p:nvPr/>
        </p:nvSpPr>
        <p:spPr>
          <a:xfrm>
            <a:off x="4449398" y="1417135"/>
            <a:ext cx="779313" cy="80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5E2CC5-2ADA-40EF-AE1B-E7AB0C8B19DF}"/>
              </a:ext>
            </a:extLst>
          </p:cNvPr>
          <p:cNvSpPr txBox="1"/>
          <p:nvPr/>
        </p:nvSpPr>
        <p:spPr>
          <a:xfrm>
            <a:off x="4378989" y="1575843"/>
            <a:ext cx="93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>
                <a:solidFill>
                  <a:schemeClr val="bg1"/>
                </a:solidFill>
              </a:rPr>
              <a:t>Integration Cloud</a:t>
            </a:r>
            <a:endParaRPr lang="en-NL" sz="1200" b="1" dirty="0">
              <a:solidFill>
                <a:schemeClr val="bg1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938F07E-112B-4A38-9766-3F3CEA294183}"/>
              </a:ext>
            </a:extLst>
          </p:cNvPr>
          <p:cNvCxnSpPr>
            <a:cxnSpLocks/>
          </p:cNvCxnSpPr>
          <p:nvPr/>
        </p:nvCxnSpPr>
        <p:spPr>
          <a:xfrm>
            <a:off x="5209318" y="1749699"/>
            <a:ext cx="534822" cy="52727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8FF2632-0412-44C1-BDF7-31D78800BF27}"/>
              </a:ext>
            </a:extLst>
          </p:cNvPr>
          <p:cNvSpPr/>
          <p:nvPr/>
        </p:nvSpPr>
        <p:spPr>
          <a:xfrm>
            <a:off x="5708970" y="288000"/>
            <a:ext cx="779313" cy="5812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44C300-E4EC-4C77-B16B-ACE2432E680D}"/>
              </a:ext>
            </a:extLst>
          </p:cNvPr>
          <p:cNvSpPr txBox="1"/>
          <p:nvPr/>
        </p:nvSpPr>
        <p:spPr>
          <a:xfrm>
            <a:off x="5667994" y="428478"/>
            <a:ext cx="856212" cy="27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>
                <a:solidFill>
                  <a:schemeClr val="bg1"/>
                </a:solidFill>
              </a:rPr>
              <a:t>Any</a:t>
            </a:r>
            <a:r>
              <a:rPr lang="nl-NL" sz="1200" dirty="0">
                <a:solidFill>
                  <a:schemeClr val="bg1"/>
                </a:solidFill>
              </a:rPr>
              <a:t> App</a:t>
            </a:r>
            <a:endParaRPr lang="en-NL" sz="1200" b="1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2B6509-6F2A-4182-8FF0-E92347690D12}"/>
              </a:ext>
            </a:extLst>
          </p:cNvPr>
          <p:cNvCxnSpPr>
            <a:stCxn id="39" idx="2"/>
            <a:endCxn id="7" idx="0"/>
          </p:cNvCxnSpPr>
          <p:nvPr/>
        </p:nvCxnSpPr>
        <p:spPr>
          <a:xfrm>
            <a:off x="6098627" y="869203"/>
            <a:ext cx="0" cy="9949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CE1BEB5-A12C-4521-9037-479786983281}"/>
              </a:ext>
            </a:extLst>
          </p:cNvPr>
          <p:cNvSpPr/>
          <p:nvPr/>
        </p:nvSpPr>
        <p:spPr>
          <a:xfrm>
            <a:off x="6298265" y="3647375"/>
            <a:ext cx="779313" cy="5242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912DE1-6EED-4504-ADC7-3A0888BC1FC7}"/>
              </a:ext>
            </a:extLst>
          </p:cNvPr>
          <p:cNvSpPr txBox="1"/>
          <p:nvPr/>
        </p:nvSpPr>
        <p:spPr>
          <a:xfrm>
            <a:off x="6298265" y="3695310"/>
            <a:ext cx="779313" cy="27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>
                <a:solidFill>
                  <a:schemeClr val="bg1"/>
                </a:solidFill>
              </a:rPr>
              <a:t>“Cache”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9932DF3-9E2E-44C3-B29B-FC0937661C9E}"/>
              </a:ext>
            </a:extLst>
          </p:cNvPr>
          <p:cNvCxnSpPr>
            <a:endCxn id="42" idx="0"/>
          </p:cNvCxnSpPr>
          <p:nvPr/>
        </p:nvCxnSpPr>
        <p:spPr>
          <a:xfrm rot="10800000" flipV="1">
            <a:off x="6687921" y="3252151"/>
            <a:ext cx="700811" cy="39522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9DACA11-D1B6-4A73-8683-AAE1D0912551}"/>
              </a:ext>
            </a:extLst>
          </p:cNvPr>
          <p:cNvSpPr/>
          <p:nvPr/>
        </p:nvSpPr>
        <p:spPr>
          <a:xfrm>
            <a:off x="261897" y="1384922"/>
            <a:ext cx="779313" cy="30290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5D3966-A980-4E42-A984-20F3B1A43FCE}"/>
              </a:ext>
            </a:extLst>
          </p:cNvPr>
          <p:cNvSpPr txBox="1"/>
          <p:nvPr/>
        </p:nvSpPr>
        <p:spPr>
          <a:xfrm rot="5400000">
            <a:off x="-1022752" y="2723855"/>
            <a:ext cx="336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Web Application Firewall, </a:t>
            </a:r>
            <a:br>
              <a:rPr lang="nl-NL" dirty="0">
                <a:solidFill>
                  <a:schemeClr val="bg1"/>
                </a:solidFill>
              </a:rPr>
            </a:br>
            <a:r>
              <a:rPr lang="nl-NL" dirty="0" err="1">
                <a:solidFill>
                  <a:schemeClr val="bg1"/>
                </a:solidFill>
              </a:rPr>
              <a:t>IdCS</a:t>
            </a:r>
            <a:r>
              <a:rPr lang="nl-NL" dirty="0">
                <a:solidFill>
                  <a:schemeClr val="bg1"/>
                </a:solidFill>
              </a:rPr>
              <a:t>, </a:t>
            </a:r>
            <a:r>
              <a:rPr lang="nl-NL" dirty="0" err="1">
                <a:solidFill>
                  <a:schemeClr val="bg1"/>
                </a:solidFill>
              </a:rPr>
              <a:t>Key</a:t>
            </a:r>
            <a:r>
              <a:rPr lang="nl-NL" dirty="0">
                <a:solidFill>
                  <a:schemeClr val="bg1"/>
                </a:solidFill>
              </a:rPr>
              <a:t> Management</a:t>
            </a:r>
            <a:endParaRPr lang="en-N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3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3595-82EB-4D12-A873-419908CC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Serverless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36F6-CFE8-42B6-8933-EA9E57F5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Project </a:t>
            </a:r>
            <a:r>
              <a:rPr lang="nl-NL" dirty="0" err="1"/>
              <a:t>Fn</a:t>
            </a:r>
            <a:endParaRPr lang="nl-NL" dirty="0"/>
          </a:p>
          <a:p>
            <a:r>
              <a:rPr lang="nl-NL" dirty="0"/>
              <a:t>Open Source</a:t>
            </a:r>
          </a:p>
          <a:p>
            <a:r>
              <a:rPr lang="nl-NL" dirty="0"/>
              <a:t>Docker </a:t>
            </a:r>
            <a:r>
              <a:rPr lang="nl-NL" dirty="0" err="1"/>
              <a:t>based</a:t>
            </a:r>
            <a:endParaRPr lang="nl-NL" dirty="0"/>
          </a:p>
          <a:p>
            <a:r>
              <a:rPr lang="nl-NL" dirty="0"/>
              <a:t>Development </a:t>
            </a:r>
            <a:r>
              <a:rPr lang="nl-NL" dirty="0" err="1"/>
              <a:t>done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CLI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local</a:t>
            </a:r>
            <a:r>
              <a:rPr lang="nl-NL" dirty="0"/>
              <a:t> Server</a:t>
            </a:r>
          </a:p>
          <a:p>
            <a:r>
              <a:rPr lang="nl-NL" dirty="0"/>
              <a:t>Out of </a:t>
            </a:r>
            <a:r>
              <a:rPr lang="nl-NL" dirty="0" err="1"/>
              <a:t>the</a:t>
            </a:r>
            <a:r>
              <a:rPr lang="nl-NL" dirty="0"/>
              <a:t> box support for </a:t>
            </a:r>
            <a:r>
              <a:rPr lang="nl-NL" dirty="0" err="1"/>
              <a:t>various</a:t>
            </a:r>
            <a:r>
              <a:rPr lang="nl-NL" dirty="0"/>
              <a:t> </a:t>
            </a:r>
            <a:r>
              <a:rPr lang="nl-NL" dirty="0" err="1"/>
              <a:t>runtimes</a:t>
            </a:r>
            <a:endParaRPr lang="nl-NL" dirty="0"/>
          </a:p>
          <a:p>
            <a:pPr lvl="1"/>
            <a:r>
              <a:rPr lang="nl-NL" dirty="0"/>
              <a:t>Java, </a:t>
            </a:r>
            <a:r>
              <a:rPr lang="nl-NL" dirty="0" err="1"/>
              <a:t>JavaScript</a:t>
            </a:r>
            <a:r>
              <a:rPr lang="nl-NL" dirty="0"/>
              <a:t>, Python, Go, Ruby</a:t>
            </a:r>
          </a:p>
          <a:p>
            <a:r>
              <a:rPr lang="nl-NL" dirty="0"/>
              <a:t>Support for </a:t>
            </a:r>
            <a:r>
              <a:rPr lang="nl-NL" dirty="0" err="1"/>
              <a:t>any</a:t>
            </a:r>
            <a:r>
              <a:rPr lang="nl-NL" dirty="0"/>
              <a:t> Docker Image</a:t>
            </a:r>
          </a:p>
          <a:p>
            <a:r>
              <a:rPr lang="nl-NL" dirty="0"/>
              <a:t>Every </a:t>
            </a:r>
            <a:r>
              <a:rPr lang="nl-NL" dirty="0" err="1"/>
              <a:t>Function</a:t>
            </a:r>
            <a:r>
              <a:rPr lang="nl-NL" dirty="0"/>
              <a:t> is built </a:t>
            </a:r>
            <a:r>
              <a:rPr lang="nl-NL" dirty="0" err="1"/>
              <a:t>upon</a:t>
            </a:r>
            <a:r>
              <a:rPr lang="nl-NL" dirty="0"/>
              <a:t> </a:t>
            </a:r>
            <a:r>
              <a:rPr lang="nl-NL" dirty="0" err="1"/>
              <a:t>deployment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a Docker Container Image</a:t>
            </a:r>
          </a:p>
          <a:p>
            <a:pPr lvl="1"/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instances</a:t>
            </a:r>
            <a:r>
              <a:rPr lang="nl-NL" dirty="0"/>
              <a:t> are running containers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images </a:t>
            </a:r>
          </a:p>
          <a:p>
            <a:r>
              <a:rPr lang="nl-NL" dirty="0" err="1"/>
              <a:t>Triggered</a:t>
            </a:r>
            <a:r>
              <a:rPr lang="nl-NL" dirty="0"/>
              <a:t>  </a:t>
            </a:r>
            <a:r>
              <a:rPr lang="nl-NL" dirty="0" err="1"/>
              <a:t>by</a:t>
            </a:r>
            <a:r>
              <a:rPr lang="nl-NL" dirty="0"/>
              <a:t> HTTP </a:t>
            </a:r>
            <a:r>
              <a:rPr lang="nl-NL" dirty="0" err="1"/>
              <a:t>requests</a:t>
            </a:r>
            <a:endParaRPr lang="nl-NL" dirty="0"/>
          </a:p>
          <a:p>
            <a:r>
              <a:rPr lang="nl-NL" dirty="0"/>
              <a:t>Clusters </a:t>
            </a:r>
            <a:r>
              <a:rPr lang="nl-NL" i="1" dirty="0" err="1"/>
              <a:t>functions</a:t>
            </a:r>
            <a:r>
              <a:rPr lang="nl-NL" dirty="0"/>
              <a:t> in </a:t>
            </a:r>
            <a:r>
              <a:rPr lang="nl-NL" i="1" dirty="0" err="1"/>
              <a:t>applications</a:t>
            </a:r>
            <a:endParaRPr lang="nl-NL" i="1" dirty="0"/>
          </a:p>
          <a:p>
            <a:r>
              <a:rPr lang="nl-NL" dirty="0"/>
              <a:t>Support </a:t>
            </a:r>
            <a:r>
              <a:rPr lang="nl-NL" dirty="0" err="1"/>
              <a:t>Configuration</a:t>
            </a:r>
            <a:r>
              <a:rPr lang="nl-NL" dirty="0"/>
              <a:t> </a:t>
            </a:r>
            <a:r>
              <a:rPr lang="nl-NL" dirty="0" err="1"/>
              <a:t>Settings</a:t>
            </a:r>
            <a:r>
              <a:rPr lang="nl-NL" dirty="0"/>
              <a:t> on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Applications</a:t>
            </a:r>
          </a:p>
          <a:p>
            <a:pPr lvl="1"/>
            <a:r>
              <a:rPr lang="nl-NL" dirty="0" err="1"/>
              <a:t>Provided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as environment </a:t>
            </a:r>
            <a:r>
              <a:rPr lang="nl-NL" dirty="0" err="1"/>
              <a:t>variable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6F5D2-D186-4BD0-A0D7-52569384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pic>
        <p:nvPicPr>
          <p:cNvPr id="2050" name="Picture 2" descr="https://s14-eu5.startpage.com/cgi-bin/serveimage?url=https%3A%2F%2Fencrypted-tbn0.gstatic.com%2Fimages%3Fq%3Dtbn%3AANd9GcR4G38NGSuUAjOeUxAKpN4_HiQoXzYz0Kx0tJ_3Zdr7aBhrGXTV%26s&amp;sp=427737030701c82d3127523a38ed1502&amp;anticache=724081">
            <a:extLst>
              <a:ext uri="{FF2B5EF4-FFF2-40B4-BE49-F238E27FC236}">
                <a16:creationId xmlns:a16="http://schemas.microsoft.com/office/drawing/2014/main" id="{7C82F54A-F41E-409D-8145-2E6686C66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572" y="817754"/>
            <a:ext cx="33242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39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3595-82EB-4D12-A873-419908CC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Fn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– </a:t>
            </a:r>
            <a:r>
              <a:rPr lang="nl-NL" dirty="0" err="1"/>
              <a:t>request</a:t>
            </a:r>
            <a:r>
              <a:rPr lang="nl-NL" dirty="0"/>
              <a:t> handling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6F5D2-D186-4BD0-A0D7-52569384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665663-6725-4BD3-B17E-1A0D37DCC243}"/>
              </a:ext>
            </a:extLst>
          </p:cNvPr>
          <p:cNvSpPr/>
          <p:nvPr/>
        </p:nvSpPr>
        <p:spPr>
          <a:xfrm>
            <a:off x="4466676" y="2061827"/>
            <a:ext cx="3524777" cy="181120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B5529-4D40-4886-8459-FCF3FAE4EC48}"/>
              </a:ext>
            </a:extLst>
          </p:cNvPr>
          <p:cNvSpPr txBox="1"/>
          <p:nvPr/>
        </p:nvSpPr>
        <p:spPr>
          <a:xfrm>
            <a:off x="6135307" y="2685044"/>
            <a:ext cx="1600419" cy="954107"/>
          </a:xfrm>
          <a:prstGeom prst="rect">
            <a:avLst/>
          </a:prstGeom>
          <a:solidFill>
            <a:srgbClr val="66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Function</a:t>
            </a:r>
            <a:r>
              <a:rPr lang="nl-NL" sz="1400" dirty="0">
                <a:solidFill>
                  <a:schemeClr val="bg1"/>
                </a:solidFill>
              </a:rPr>
              <a:t> </a:t>
            </a:r>
            <a:r>
              <a:rPr lang="nl-NL" sz="1400" dirty="0" err="1">
                <a:solidFill>
                  <a:schemeClr val="bg1"/>
                </a:solidFill>
              </a:rPr>
              <a:t>Implementation</a:t>
            </a:r>
            <a:r>
              <a:rPr lang="nl-NL" sz="1400" dirty="0">
                <a:solidFill>
                  <a:schemeClr val="bg1"/>
                </a:solidFill>
              </a:rPr>
              <a:t> (Node, Java, Go, Python,…)</a:t>
            </a:r>
            <a:endParaRPr lang="en-NL" sz="1400" dirty="0">
              <a:solidFill>
                <a:schemeClr val="bg1"/>
              </a:solidFill>
            </a:endParaRPr>
          </a:p>
        </p:txBody>
      </p:sp>
      <p:pic>
        <p:nvPicPr>
          <p:cNvPr id="8" name="Picture 8" descr="https://s14-eu5.startpage.com/cgi-bin/serveimage?url=https%3A%2F%2Fencrypted-tbn0.gstatic.com%2Fimages%3Fq%3Dtbn%3AANd9GcQgOqbjFSNtjlgW4d1debCTGKHlCACqPAHlkRBqbutDhq-B70fKQXH_r0Is%26s&amp;sp=6959f80aaff103bd91a3e32ce5faebd6&amp;anticache=871851">
            <a:extLst>
              <a:ext uri="{FF2B5EF4-FFF2-40B4-BE49-F238E27FC236}">
                <a16:creationId xmlns:a16="http://schemas.microsoft.com/office/drawing/2014/main" id="{CC245216-A8A0-4B73-A3EB-D01EE6F04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30" y="3313314"/>
            <a:ext cx="596217" cy="50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2E92EC-0F81-44A8-A412-556C1C917B80}"/>
              </a:ext>
            </a:extLst>
          </p:cNvPr>
          <p:cNvSpPr txBox="1"/>
          <p:nvPr/>
        </p:nvSpPr>
        <p:spPr>
          <a:xfrm>
            <a:off x="4814525" y="2396872"/>
            <a:ext cx="1015321" cy="307777"/>
          </a:xfrm>
          <a:prstGeom prst="rect">
            <a:avLst/>
          </a:prstGeom>
          <a:solidFill>
            <a:srgbClr val="66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bg1"/>
                </a:solidFill>
              </a:rPr>
              <a:t>FDK</a:t>
            </a:r>
            <a:endParaRPr lang="en-NL" sz="1400" dirty="0">
              <a:solidFill>
                <a:schemeClr val="bg1"/>
              </a:solidFill>
            </a:endParaRPr>
          </a:p>
        </p:txBody>
      </p:sp>
      <p:pic>
        <p:nvPicPr>
          <p:cNvPr id="10" name="Picture 2" descr="https://s14-eu5.startpage.com/cgi-bin/serveimage?url=https%3A%2F%2Fmiro.medium.com%2Fmax%2F578%2F1%2ADIR_U4OrvwdPAfZtAjqJ3Q.png&amp;sp=042d9c675adae364d3504ef08d683ea0&amp;anticache=165059">
            <a:extLst>
              <a:ext uri="{FF2B5EF4-FFF2-40B4-BE49-F238E27FC236}">
                <a16:creationId xmlns:a16="http://schemas.microsoft.com/office/drawing/2014/main" id="{C50A3949-565F-47E7-A992-53B18CBA7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674" y="2178811"/>
            <a:ext cx="741229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111119-CB5A-4E49-820B-9A909AA15781}"/>
              </a:ext>
            </a:extLst>
          </p:cNvPr>
          <p:cNvSpPr txBox="1"/>
          <p:nvPr/>
        </p:nvSpPr>
        <p:spPr>
          <a:xfrm>
            <a:off x="4399736" y="172320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Function</a:t>
            </a:r>
            <a:endParaRPr lang="en-NL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529F964-ED9F-489A-BB7E-1000D3CF0F67}"/>
              </a:ext>
            </a:extLst>
          </p:cNvPr>
          <p:cNvSpPr/>
          <p:nvPr/>
        </p:nvSpPr>
        <p:spPr>
          <a:xfrm>
            <a:off x="2022734" y="2597279"/>
            <a:ext cx="2581596" cy="698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HTTP Request</a:t>
            </a:r>
            <a:endParaRPr lang="en-NL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9A23B192-5EA8-424F-AA0F-5DDAF0853566}"/>
              </a:ext>
            </a:extLst>
          </p:cNvPr>
          <p:cNvSpPr/>
          <p:nvPr/>
        </p:nvSpPr>
        <p:spPr>
          <a:xfrm>
            <a:off x="358551" y="1259986"/>
            <a:ext cx="2282046" cy="586398"/>
          </a:xfrm>
          <a:prstGeom prst="wedgeRectCallout">
            <a:avLst>
              <a:gd name="adj1" fmla="val 35632"/>
              <a:gd name="adj2" fmla="val 22608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BD5467-28B7-4B70-972A-DEFEAE23B789}"/>
              </a:ext>
            </a:extLst>
          </p:cNvPr>
          <p:cNvSpPr txBox="1"/>
          <p:nvPr/>
        </p:nvSpPr>
        <p:spPr>
          <a:xfrm>
            <a:off x="358550" y="1323163"/>
            <a:ext cx="249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/>
              <a:t>With</a:t>
            </a:r>
            <a:r>
              <a:rPr lang="nl-NL" sz="1400" dirty="0"/>
              <a:t> </a:t>
            </a:r>
            <a:r>
              <a:rPr lang="nl-NL" sz="1400" dirty="0" err="1"/>
              <a:t>method</a:t>
            </a:r>
            <a:r>
              <a:rPr lang="nl-NL" sz="1400" dirty="0"/>
              <a:t>, headers, query parameters, </a:t>
            </a:r>
            <a:r>
              <a:rPr lang="nl-NL" sz="1400" dirty="0" err="1"/>
              <a:t>url</a:t>
            </a:r>
            <a:r>
              <a:rPr lang="nl-NL" sz="1400" dirty="0"/>
              <a:t> </a:t>
            </a:r>
            <a:r>
              <a:rPr lang="nl-NL" sz="1400" dirty="0" err="1"/>
              <a:t>path</a:t>
            </a:r>
            <a:r>
              <a:rPr lang="nl-NL" sz="1400" dirty="0"/>
              <a:t>, body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0273109-7190-4C9C-BBAF-AB5425518EF7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4604330" y="2550761"/>
            <a:ext cx="210195" cy="395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E0E2458-791C-4752-B34F-4D9C2136F006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 rot="16200000" flipH="1">
            <a:off x="5500022" y="2526812"/>
            <a:ext cx="457449" cy="813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ACC8B9ED-5570-4061-BC32-748502CFC881}"/>
              </a:ext>
            </a:extLst>
          </p:cNvPr>
          <p:cNvSpPr/>
          <p:nvPr/>
        </p:nvSpPr>
        <p:spPr>
          <a:xfrm>
            <a:off x="4902080" y="4129602"/>
            <a:ext cx="2747729" cy="586398"/>
          </a:xfrm>
          <a:prstGeom prst="wedgeRectCallout">
            <a:avLst>
              <a:gd name="adj1" fmla="val -14326"/>
              <a:gd name="adj2" fmla="val -21259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069D9-B4C6-4CA2-8BB4-3EE9190A3797}"/>
              </a:ext>
            </a:extLst>
          </p:cNvPr>
          <p:cNvSpPr txBox="1"/>
          <p:nvPr/>
        </p:nvSpPr>
        <p:spPr>
          <a:xfrm>
            <a:off x="4902080" y="4192779"/>
            <a:ext cx="292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input – </a:t>
            </a:r>
            <a:r>
              <a:rPr lang="nl-NL" sz="1400" dirty="0" err="1"/>
              <a:t>derived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body</a:t>
            </a:r>
          </a:p>
          <a:p>
            <a:r>
              <a:rPr lang="nl-NL" sz="1400" dirty="0" err="1"/>
              <a:t>ctx</a:t>
            </a:r>
            <a:r>
              <a:rPr lang="nl-NL" sz="1400" dirty="0"/>
              <a:t> – </a:t>
            </a:r>
            <a:r>
              <a:rPr lang="nl-NL" sz="1400" dirty="0" err="1"/>
              <a:t>raw</a:t>
            </a:r>
            <a:r>
              <a:rPr lang="nl-NL" sz="1400" dirty="0"/>
              <a:t> HTTP </a:t>
            </a:r>
            <a:r>
              <a:rPr lang="nl-NL" sz="1400" dirty="0" err="1"/>
              <a:t>request</a:t>
            </a:r>
            <a:r>
              <a:rPr lang="nl-NL" sz="1400" dirty="0"/>
              <a:t> </a:t>
            </a:r>
            <a:r>
              <a:rPr lang="nl-NL" sz="1400" dirty="0" err="1"/>
              <a:t>components</a:t>
            </a:r>
            <a:endParaRPr lang="nl-NL" sz="1400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1A55B94-6D12-4CA5-B47C-4DA715971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080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3595-82EB-4D12-A873-419908CC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Serverless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36F6-CFE8-42B6-8933-EA9E57F5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Functions</a:t>
            </a:r>
            <a:r>
              <a:rPr lang="nl-NL" dirty="0"/>
              <a:t> on OCI –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Fn</a:t>
            </a:r>
            <a:endParaRPr lang="nl-NL" dirty="0"/>
          </a:p>
          <a:p>
            <a:pPr lvl="1"/>
            <a:r>
              <a:rPr lang="nl-NL" dirty="0"/>
              <a:t>Oracle is </a:t>
            </a:r>
            <a:r>
              <a:rPr lang="nl-NL" dirty="0" err="1"/>
              <a:t>one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Fn</a:t>
            </a:r>
            <a:r>
              <a:rPr lang="nl-NL" dirty="0"/>
              <a:t> providers</a:t>
            </a:r>
          </a:p>
          <a:p>
            <a:pPr lvl="1"/>
            <a:r>
              <a:rPr lang="nl-NL" dirty="0" err="1"/>
              <a:t>Function</a:t>
            </a:r>
            <a:r>
              <a:rPr lang="nl-NL" dirty="0"/>
              <a:t> Container Images are </a:t>
            </a:r>
            <a:r>
              <a:rPr lang="nl-NL" dirty="0" err="1"/>
              <a:t>stored</a:t>
            </a:r>
            <a:br>
              <a:rPr lang="nl-NL" dirty="0"/>
            </a:br>
            <a:r>
              <a:rPr lang="nl-NL" dirty="0"/>
              <a:t>in OCI Container </a:t>
            </a:r>
            <a:r>
              <a:rPr lang="nl-NL" dirty="0" err="1"/>
              <a:t>Registry</a:t>
            </a:r>
            <a:endParaRPr lang="nl-NL" dirty="0"/>
          </a:p>
          <a:p>
            <a:r>
              <a:rPr lang="nl-NL" dirty="0"/>
              <a:t>Triggers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HTTP </a:t>
            </a:r>
            <a:r>
              <a:rPr lang="nl-NL" dirty="0" err="1"/>
              <a:t>Requests</a:t>
            </a:r>
            <a:endParaRPr lang="nl-NL" dirty="0"/>
          </a:p>
          <a:p>
            <a:pPr lvl="1"/>
            <a:r>
              <a:rPr lang="nl-NL" dirty="0"/>
              <a:t>OCI Events</a:t>
            </a:r>
          </a:p>
          <a:p>
            <a:pPr lvl="1"/>
            <a:r>
              <a:rPr lang="nl-NL" dirty="0"/>
              <a:t>API Gateway calls</a:t>
            </a:r>
          </a:p>
          <a:p>
            <a:r>
              <a:rPr lang="nl-NL" dirty="0"/>
              <a:t>OCI </a:t>
            </a:r>
            <a:r>
              <a:rPr lang="nl-NL" dirty="0" err="1"/>
              <a:t>gathers</a:t>
            </a:r>
            <a:r>
              <a:rPr lang="nl-NL" dirty="0"/>
              <a:t> logs (on OCI Object Storage)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metrics</a:t>
            </a:r>
            <a:endParaRPr lang="nl-NL" dirty="0"/>
          </a:p>
          <a:p>
            <a:r>
              <a:rPr lang="nl-NL" dirty="0"/>
              <a:t>A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instance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removed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5-10 minutes of </a:t>
            </a:r>
            <a:r>
              <a:rPr lang="nl-NL" dirty="0" err="1"/>
              <a:t>inactivity</a:t>
            </a:r>
            <a:endParaRPr lang="nl-NL" dirty="0"/>
          </a:p>
          <a:p>
            <a:pPr lvl="1"/>
            <a:r>
              <a:rPr lang="nl-NL" dirty="0" err="1"/>
              <a:t>Note</a:t>
            </a:r>
            <a:r>
              <a:rPr lang="nl-NL" dirty="0"/>
              <a:t>: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instance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handle multiple </a:t>
            </a:r>
            <a:r>
              <a:rPr lang="nl-NL" dirty="0" err="1"/>
              <a:t>requests</a:t>
            </a:r>
            <a:endParaRPr lang="nl-NL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6F5D2-D186-4BD0-A0D7-52569384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543A8-700B-458A-B4E1-FBBD2818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000" y="936000"/>
            <a:ext cx="3612193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0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2BD0-EB4B-472F-AB8F-D37D53BA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BFF37-029B-459E-BC95-D70FFA97B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E8C77-E46F-44A5-978F-40C47F5C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7CA6A9-AB19-417E-8B55-7826C448DE57}"/>
              </a:ext>
            </a:extLst>
          </p:cNvPr>
          <p:cNvSpPr/>
          <p:nvPr/>
        </p:nvSpPr>
        <p:spPr>
          <a:xfrm>
            <a:off x="5837464" y="285872"/>
            <a:ext cx="2618224" cy="2502040"/>
          </a:xfrm>
          <a:prstGeom prst="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7FC9C-C62D-4108-A81F-AD114D31D5EA}"/>
              </a:ext>
            </a:extLst>
          </p:cNvPr>
          <p:cNvSpPr txBox="1"/>
          <p:nvPr/>
        </p:nvSpPr>
        <p:spPr>
          <a:xfrm>
            <a:off x="6139783" y="19381"/>
            <a:ext cx="18036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/>
              <a:t>Oracle Cloud </a:t>
            </a:r>
            <a:r>
              <a:rPr lang="nl-NL" sz="1050" dirty="0" err="1"/>
              <a:t>Infrastructure</a:t>
            </a:r>
            <a:endParaRPr lang="en-NL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DF81F0-0949-4D21-AA66-D75C7E291F17}"/>
              </a:ext>
            </a:extLst>
          </p:cNvPr>
          <p:cNvSpPr/>
          <p:nvPr/>
        </p:nvSpPr>
        <p:spPr>
          <a:xfrm>
            <a:off x="6810100" y="511959"/>
            <a:ext cx="1428600" cy="10246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7A64B-9617-4701-8560-52278096BC85}"/>
              </a:ext>
            </a:extLst>
          </p:cNvPr>
          <p:cNvSpPr/>
          <p:nvPr/>
        </p:nvSpPr>
        <p:spPr>
          <a:xfrm>
            <a:off x="7298386" y="897564"/>
            <a:ext cx="841550" cy="5187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C06F6-05C4-4D17-BCAA-EAC567D20C02}"/>
              </a:ext>
            </a:extLst>
          </p:cNvPr>
          <p:cNvSpPr txBox="1"/>
          <p:nvPr/>
        </p:nvSpPr>
        <p:spPr>
          <a:xfrm>
            <a:off x="7298386" y="1019986"/>
            <a:ext cx="8415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50" dirty="0" err="1">
                <a:solidFill>
                  <a:schemeClr val="bg1"/>
                </a:solidFill>
              </a:rPr>
              <a:t>Function</a:t>
            </a:r>
            <a:endParaRPr lang="en-NL" sz="10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7B138D-FCC8-4BEA-B889-65A4F1DCC81B}"/>
              </a:ext>
            </a:extLst>
          </p:cNvPr>
          <p:cNvSpPr txBox="1"/>
          <p:nvPr/>
        </p:nvSpPr>
        <p:spPr>
          <a:xfrm>
            <a:off x="6725801" y="537947"/>
            <a:ext cx="1102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50" dirty="0">
                <a:solidFill>
                  <a:schemeClr val="bg1"/>
                </a:solidFill>
              </a:rPr>
              <a:t>Application</a:t>
            </a:r>
            <a:endParaRPr lang="en-NL" sz="105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AD9646-73C6-471F-88DD-D4D7373FA3CC}"/>
              </a:ext>
            </a:extLst>
          </p:cNvPr>
          <p:cNvSpPr/>
          <p:nvPr/>
        </p:nvSpPr>
        <p:spPr>
          <a:xfrm>
            <a:off x="5999644" y="1683421"/>
            <a:ext cx="1428600" cy="10246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A7410-5FE0-4A23-B8DC-B3F1F07B2CCD}"/>
              </a:ext>
            </a:extLst>
          </p:cNvPr>
          <p:cNvSpPr/>
          <p:nvPr/>
        </p:nvSpPr>
        <p:spPr>
          <a:xfrm>
            <a:off x="6487930" y="2069026"/>
            <a:ext cx="841550" cy="5187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905B36-CB37-46AB-B4B3-C4B3C8F2331A}"/>
              </a:ext>
            </a:extLst>
          </p:cNvPr>
          <p:cNvSpPr txBox="1"/>
          <p:nvPr/>
        </p:nvSpPr>
        <p:spPr>
          <a:xfrm>
            <a:off x="6487930" y="2055797"/>
            <a:ext cx="841550" cy="577081"/>
          </a:xfrm>
          <a:prstGeom prst="rect">
            <a:avLst/>
          </a:prstGeom>
          <a:solidFill>
            <a:srgbClr val="66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050" dirty="0">
                <a:solidFill>
                  <a:schemeClr val="bg1"/>
                </a:solidFill>
              </a:rPr>
              <a:t>Container Image for </a:t>
            </a:r>
            <a:r>
              <a:rPr lang="nl-NL" sz="1050" dirty="0" err="1">
                <a:solidFill>
                  <a:schemeClr val="bg1"/>
                </a:solidFill>
              </a:rPr>
              <a:t>Function</a:t>
            </a:r>
            <a:endParaRPr lang="en-NL" sz="105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FB592D-2763-4938-9710-38DB81C67DA4}"/>
              </a:ext>
            </a:extLst>
          </p:cNvPr>
          <p:cNvSpPr txBox="1"/>
          <p:nvPr/>
        </p:nvSpPr>
        <p:spPr>
          <a:xfrm>
            <a:off x="5915345" y="1709409"/>
            <a:ext cx="1102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50" dirty="0">
                <a:solidFill>
                  <a:schemeClr val="bg1"/>
                </a:solidFill>
              </a:rPr>
              <a:t>OCIR</a:t>
            </a:r>
            <a:endParaRPr lang="en-NL" sz="105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E10BE-4809-4142-8C42-5BE336F84302}"/>
              </a:ext>
            </a:extLst>
          </p:cNvPr>
          <p:cNvSpPr/>
          <p:nvPr/>
        </p:nvSpPr>
        <p:spPr>
          <a:xfrm>
            <a:off x="1296237" y="1800660"/>
            <a:ext cx="3361174" cy="287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346F7-F1CE-4A72-A037-98941595BFC1}"/>
              </a:ext>
            </a:extLst>
          </p:cNvPr>
          <p:cNvSpPr txBox="1"/>
          <p:nvPr/>
        </p:nvSpPr>
        <p:spPr>
          <a:xfrm>
            <a:off x="1241818" y="4649368"/>
            <a:ext cx="15872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My Windows 10 Laptop</a:t>
            </a:r>
            <a:endParaRPr lang="en-NL" sz="10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4131C-E439-4CBA-AE3B-10239C8DEA57}"/>
              </a:ext>
            </a:extLst>
          </p:cNvPr>
          <p:cNvSpPr/>
          <p:nvPr/>
        </p:nvSpPr>
        <p:spPr>
          <a:xfrm>
            <a:off x="1435345" y="1847908"/>
            <a:ext cx="3078878" cy="23643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B5D05-0D56-40A8-9F36-26324E824EE8}"/>
              </a:ext>
            </a:extLst>
          </p:cNvPr>
          <p:cNvSpPr txBox="1"/>
          <p:nvPr/>
        </p:nvSpPr>
        <p:spPr>
          <a:xfrm>
            <a:off x="1382592" y="4197192"/>
            <a:ext cx="23583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Ubuntu 18.04 Guest (on Virtual Box)</a:t>
            </a:r>
            <a:endParaRPr lang="en-NL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7B59AF-A00C-4FFF-B513-110821B7AEC6}"/>
              </a:ext>
            </a:extLst>
          </p:cNvPr>
          <p:cNvSpPr/>
          <p:nvPr/>
        </p:nvSpPr>
        <p:spPr>
          <a:xfrm>
            <a:off x="1626114" y="3156254"/>
            <a:ext cx="1046066" cy="28740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37CE2-6799-415A-A477-7222F4838203}"/>
              </a:ext>
            </a:extLst>
          </p:cNvPr>
          <p:cNvSpPr txBox="1"/>
          <p:nvPr/>
        </p:nvSpPr>
        <p:spPr>
          <a:xfrm>
            <a:off x="1514668" y="3185223"/>
            <a:ext cx="12400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OCI CLI</a:t>
            </a:r>
            <a:endParaRPr lang="en-NL" sz="105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CA639A-E5B2-484F-833A-F5B629E3F6D0}"/>
              </a:ext>
            </a:extLst>
          </p:cNvPr>
          <p:cNvSpPr/>
          <p:nvPr/>
        </p:nvSpPr>
        <p:spPr>
          <a:xfrm>
            <a:off x="3194356" y="2100360"/>
            <a:ext cx="1100294" cy="559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Project </a:t>
            </a:r>
            <a:r>
              <a:rPr lang="en-GB" sz="1050" dirty="0" err="1"/>
              <a:t>Fn</a:t>
            </a:r>
            <a:r>
              <a:rPr lang="en-GB" sz="1050" dirty="0"/>
              <a:t> </a:t>
            </a:r>
            <a:endParaRPr lang="en-NL" sz="105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6320A69-FF3E-4921-8A1C-45ADE86BC0DB}"/>
              </a:ext>
            </a:extLst>
          </p:cNvPr>
          <p:cNvSpPr/>
          <p:nvPr/>
        </p:nvSpPr>
        <p:spPr>
          <a:xfrm>
            <a:off x="1626113" y="3539049"/>
            <a:ext cx="2668536" cy="559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Docker 19.03.5</a:t>
            </a:r>
            <a:endParaRPr lang="en-NL" sz="10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3038D5-4944-4BC2-BA84-0F844C387477}"/>
              </a:ext>
            </a:extLst>
          </p:cNvPr>
          <p:cNvSpPr/>
          <p:nvPr/>
        </p:nvSpPr>
        <p:spPr>
          <a:xfrm>
            <a:off x="2839128" y="2759415"/>
            <a:ext cx="567261" cy="33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OCI Config</a:t>
            </a:r>
            <a:endParaRPr lang="en-NL" sz="90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D50B7B9-4B96-411D-AD68-76A00FB619B8}"/>
              </a:ext>
            </a:extLst>
          </p:cNvPr>
          <p:cNvSpPr/>
          <p:nvPr/>
        </p:nvSpPr>
        <p:spPr>
          <a:xfrm>
            <a:off x="3300162" y="2644722"/>
            <a:ext cx="143911" cy="144208"/>
          </a:xfrm>
          <a:custGeom>
            <a:avLst/>
            <a:gdLst>
              <a:gd name="connsiteX0" fmla="*/ 131591 w 191881"/>
              <a:gd name="connsiteY0" fmla="*/ 0 h 192277"/>
              <a:gd name="connsiteX1" fmla="*/ 962 w 191881"/>
              <a:gd name="connsiteY1" fmla="*/ 190919 h 192277"/>
              <a:gd name="connsiteX2" fmla="*/ 191881 w 191881"/>
              <a:gd name="connsiteY2" fmla="*/ 70338 h 19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881" h="192277">
                <a:moveTo>
                  <a:pt x="131591" y="0"/>
                </a:moveTo>
                <a:cubicBezTo>
                  <a:pt x="61252" y="89598"/>
                  <a:pt x="-9086" y="179196"/>
                  <a:pt x="962" y="190919"/>
                </a:cubicBezTo>
                <a:cubicBezTo>
                  <a:pt x="11010" y="202642"/>
                  <a:pt x="101445" y="136490"/>
                  <a:pt x="191881" y="7033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0E051AB-EEFB-49DC-8080-CAEBFE3009AE}"/>
              </a:ext>
            </a:extLst>
          </p:cNvPr>
          <p:cNvSpPr/>
          <p:nvPr/>
        </p:nvSpPr>
        <p:spPr>
          <a:xfrm>
            <a:off x="2667837" y="2876849"/>
            <a:ext cx="173723" cy="167296"/>
          </a:xfrm>
          <a:custGeom>
            <a:avLst/>
            <a:gdLst>
              <a:gd name="connsiteX0" fmla="*/ 0 w 231630"/>
              <a:gd name="connsiteY0" fmla="*/ 132625 h 223061"/>
              <a:gd name="connsiteX1" fmla="*/ 231113 w 231630"/>
              <a:gd name="connsiteY1" fmla="*/ 1997 h 223061"/>
              <a:gd name="connsiteX2" fmla="*/ 50242 w 231630"/>
              <a:gd name="connsiteY2" fmla="*/ 223061 h 22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630" h="223061">
                <a:moveTo>
                  <a:pt x="0" y="132625"/>
                </a:moveTo>
                <a:cubicBezTo>
                  <a:pt x="111369" y="59774"/>
                  <a:pt x="222739" y="-13076"/>
                  <a:pt x="231113" y="1997"/>
                </a:cubicBezTo>
                <a:cubicBezTo>
                  <a:pt x="239487" y="17070"/>
                  <a:pt x="144864" y="120065"/>
                  <a:pt x="50242" y="22306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1FE205-C425-4857-B665-B637090F8FA2}"/>
              </a:ext>
            </a:extLst>
          </p:cNvPr>
          <p:cNvSpPr/>
          <p:nvPr/>
        </p:nvSpPr>
        <p:spPr>
          <a:xfrm>
            <a:off x="3459141" y="2763771"/>
            <a:ext cx="977485" cy="64811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A56B3E-6649-4A70-AF3A-7F5F05B79666}"/>
              </a:ext>
            </a:extLst>
          </p:cNvPr>
          <p:cNvSpPr txBox="1"/>
          <p:nvPr/>
        </p:nvSpPr>
        <p:spPr>
          <a:xfrm>
            <a:off x="3447527" y="2740755"/>
            <a:ext cx="1005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Docker Container with Function &amp; Runtime</a:t>
            </a:r>
            <a:endParaRPr lang="en-NL" sz="105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9C75408-8DA0-460F-8BCF-258D480153BB}"/>
              </a:ext>
            </a:extLst>
          </p:cNvPr>
          <p:cNvSpPr/>
          <p:nvPr/>
        </p:nvSpPr>
        <p:spPr>
          <a:xfrm>
            <a:off x="4431324" y="2343272"/>
            <a:ext cx="2117690" cy="761162"/>
          </a:xfrm>
          <a:custGeom>
            <a:avLst/>
            <a:gdLst>
              <a:gd name="connsiteX0" fmla="*/ 0 w 2823587"/>
              <a:gd name="connsiteY0" fmla="*/ 1014883 h 1014883"/>
              <a:gd name="connsiteX1" fmla="*/ 1155560 w 2823587"/>
              <a:gd name="connsiteY1" fmla="*/ 271305 h 1014883"/>
              <a:gd name="connsiteX2" fmla="*/ 2823587 w 2823587"/>
              <a:gd name="connsiteY2" fmla="*/ 0 h 101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3587" h="1014883">
                <a:moveTo>
                  <a:pt x="0" y="1014883"/>
                </a:moveTo>
                <a:cubicBezTo>
                  <a:pt x="342481" y="727667"/>
                  <a:pt x="684962" y="440452"/>
                  <a:pt x="1155560" y="271305"/>
                </a:cubicBezTo>
                <a:cubicBezTo>
                  <a:pt x="1626158" y="102158"/>
                  <a:pt x="2823587" y="0"/>
                  <a:pt x="2823587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46BCDA4-0312-4C85-BB7F-AEEEA30762A2}"/>
              </a:ext>
            </a:extLst>
          </p:cNvPr>
          <p:cNvCxnSpPr>
            <a:stCxn id="8" idx="2"/>
            <a:endCxn id="13" idx="3"/>
          </p:cNvCxnSpPr>
          <p:nvPr/>
        </p:nvCxnSpPr>
        <p:spPr>
          <a:xfrm rot="5400000">
            <a:off x="7060308" y="1685484"/>
            <a:ext cx="928027" cy="389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EB632D-36E1-4B04-A1C6-88D3F3608813}"/>
              </a:ext>
            </a:extLst>
          </p:cNvPr>
          <p:cNvSpPr txBox="1"/>
          <p:nvPr/>
        </p:nvSpPr>
        <p:spPr>
          <a:xfrm>
            <a:off x="5043331" y="2578326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deploy</a:t>
            </a:r>
            <a:endParaRPr lang="en-NL" sz="105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6B2E86-DFC0-4B37-AE63-91946083789B}"/>
              </a:ext>
            </a:extLst>
          </p:cNvPr>
          <p:cNvSpPr/>
          <p:nvPr/>
        </p:nvSpPr>
        <p:spPr>
          <a:xfrm>
            <a:off x="3551018" y="1056885"/>
            <a:ext cx="3751622" cy="1030154"/>
          </a:xfrm>
          <a:custGeom>
            <a:avLst/>
            <a:gdLst>
              <a:gd name="connsiteX0" fmla="*/ 209099 w 5002163"/>
              <a:gd name="connsiteY0" fmla="*/ 1373538 h 1373538"/>
              <a:gd name="connsiteX1" fmla="*/ 560791 w 5002163"/>
              <a:gd name="connsiteY1" fmla="*/ 67252 h 1373538"/>
              <a:gd name="connsiteX2" fmla="*/ 5002163 w 5002163"/>
              <a:gd name="connsiteY2" fmla="*/ 117494 h 1373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2163" h="1373538">
                <a:moveTo>
                  <a:pt x="209099" y="1373538"/>
                </a:moveTo>
                <a:cubicBezTo>
                  <a:pt x="-14477" y="825065"/>
                  <a:pt x="-238053" y="276593"/>
                  <a:pt x="560791" y="67252"/>
                </a:cubicBezTo>
                <a:cubicBezTo>
                  <a:pt x="1359635" y="-142089"/>
                  <a:pt x="4369117" y="212953"/>
                  <a:pt x="5002163" y="11749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sz="10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7BFD03-831F-4E87-B527-D299B2A4880F}"/>
              </a:ext>
            </a:extLst>
          </p:cNvPr>
          <p:cNvSpPr txBox="1"/>
          <p:nvPr/>
        </p:nvSpPr>
        <p:spPr>
          <a:xfrm>
            <a:off x="4572001" y="796667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invoke</a:t>
            </a:r>
            <a:endParaRPr lang="en-NL" sz="105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E62832E-746A-4DAB-A70C-52FAD98F2F9C}"/>
              </a:ext>
            </a:extLst>
          </p:cNvPr>
          <p:cNvSpPr/>
          <p:nvPr/>
        </p:nvSpPr>
        <p:spPr>
          <a:xfrm>
            <a:off x="1899139" y="729854"/>
            <a:ext cx="5403501" cy="2476530"/>
          </a:xfrm>
          <a:custGeom>
            <a:avLst/>
            <a:gdLst>
              <a:gd name="connsiteX0" fmla="*/ 0 w 7204668"/>
              <a:gd name="connsiteY0" fmla="*/ 2201465 h 2911878"/>
              <a:gd name="connsiteX1" fmla="*/ 190918 w 7204668"/>
              <a:gd name="connsiteY1" fmla="*/ 2894801 h 2911878"/>
              <a:gd name="connsiteX2" fmla="*/ 602901 w 7204668"/>
              <a:gd name="connsiteY2" fmla="*/ 2472770 h 2911878"/>
              <a:gd name="connsiteX3" fmla="*/ 1678074 w 7204668"/>
              <a:gd name="connsiteY3" fmla="*/ 181746 h 2911878"/>
              <a:gd name="connsiteX4" fmla="*/ 7204668 w 7204668"/>
              <a:gd name="connsiteY4" fmla="*/ 312375 h 291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4668" h="2911878">
                <a:moveTo>
                  <a:pt x="0" y="2201465"/>
                </a:moveTo>
                <a:cubicBezTo>
                  <a:pt x="45217" y="2525524"/>
                  <a:pt x="90435" y="2849584"/>
                  <a:pt x="190918" y="2894801"/>
                </a:cubicBezTo>
                <a:cubicBezTo>
                  <a:pt x="291401" y="2940018"/>
                  <a:pt x="355042" y="2924946"/>
                  <a:pt x="602901" y="2472770"/>
                </a:cubicBezTo>
                <a:cubicBezTo>
                  <a:pt x="850760" y="2020594"/>
                  <a:pt x="577780" y="541812"/>
                  <a:pt x="1678074" y="181746"/>
                </a:cubicBezTo>
                <a:cubicBezTo>
                  <a:pt x="2778369" y="-178320"/>
                  <a:pt x="4991518" y="67027"/>
                  <a:pt x="7204668" y="312375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sz="10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23634E-E1ED-49DE-9455-4DFE3BD038CD}"/>
              </a:ext>
            </a:extLst>
          </p:cNvPr>
          <p:cNvSpPr txBox="1"/>
          <p:nvPr/>
        </p:nvSpPr>
        <p:spPr>
          <a:xfrm>
            <a:off x="3162281" y="511143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invoke</a:t>
            </a:r>
            <a:endParaRPr lang="en-NL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3CE5E7-A99E-4461-970D-4427B0699F13}"/>
              </a:ext>
            </a:extLst>
          </p:cNvPr>
          <p:cNvSpPr txBox="1"/>
          <p:nvPr/>
        </p:nvSpPr>
        <p:spPr>
          <a:xfrm>
            <a:off x="380232" y="2251925"/>
            <a:ext cx="1616148" cy="415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050" dirty="0" err="1"/>
              <a:t>oci</a:t>
            </a:r>
            <a:r>
              <a:rPr lang="en-GB" sz="1050" dirty="0"/>
              <a:t> </a:t>
            </a:r>
            <a:r>
              <a:rPr lang="en-GB" sz="1050" dirty="0" err="1"/>
              <a:t>fn</a:t>
            </a:r>
            <a:r>
              <a:rPr lang="en-GB" sz="1050" dirty="0"/>
              <a:t> function invoke …</a:t>
            </a:r>
          </a:p>
          <a:p>
            <a:r>
              <a:rPr lang="en-GB" sz="1050" dirty="0" err="1"/>
              <a:t>oci</a:t>
            </a:r>
            <a:r>
              <a:rPr lang="en-GB" sz="1050" dirty="0"/>
              <a:t> raw-request …</a:t>
            </a:r>
            <a:endParaRPr lang="en-NL" sz="1050" dirty="0"/>
          </a:p>
        </p:txBody>
      </p:sp>
      <p:pic>
        <p:nvPicPr>
          <p:cNvPr id="36" name="Picture 2" descr="https://s14-eu5.startpage.com/cgi-bin/serveimage?url=https%3A%2F%2Fmiro.medium.com%2Fmax%2F578%2F1%2ADIR_U4OrvwdPAfZtAjqJ3Q.png&amp;sp=042d9c675adae364d3504ef08d683ea0&amp;anticache=165059">
            <a:extLst>
              <a:ext uri="{FF2B5EF4-FFF2-40B4-BE49-F238E27FC236}">
                <a16:creationId xmlns:a16="http://schemas.microsoft.com/office/drawing/2014/main" id="{06EBF726-34E6-4ACB-A071-06D2DA57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974" y="1969979"/>
            <a:ext cx="753026" cy="31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s://s14-eu5.startpage.com/cgi-bin/serveimage?url=https%3A%2F%2Fwww.extremetech.com%2Fwp-content%2Fuploads%2F2012%2F10%2Fubuntu-logo-640x353.jpg&amp;sp=ad9bcc1b2901fa16be087803ae0b9311&amp;anticache=384001">
            <a:extLst>
              <a:ext uri="{FF2B5EF4-FFF2-40B4-BE49-F238E27FC236}">
                <a16:creationId xmlns:a16="http://schemas.microsoft.com/office/drawing/2014/main" id="{3DB86786-2B6D-46EA-ACB9-FF209615E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081" y="3795191"/>
            <a:ext cx="623642" cy="34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https://s14-eu5.startpage.com/cgi-bin/serveimage?url=http%3A%2F%2Fwww.perthcomputer-repairs.com.au%2Fblog%2Fwp-content%2Fuploads%2F2018%2F09%2FWindows-10-logo-300x300.png&amp;sp=34f21062df62856b46ab6c48929f5d5e&amp;anticache=750025">
            <a:extLst>
              <a:ext uri="{FF2B5EF4-FFF2-40B4-BE49-F238E27FC236}">
                <a16:creationId xmlns:a16="http://schemas.microsoft.com/office/drawing/2014/main" id="{8FF355FE-08B0-4F63-9B62-2EC5A7D4D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70" y="4230896"/>
            <a:ext cx="661768" cy="66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https://s14-eu5.startpage.com/cgi-bin/serveimage?url=https%3A%2F%2Fencrypted-tbn0.gstatic.com%2Fimages%3Fq%3Dtbn%3AANd9GcQgOqbjFSNtjlgW4d1debCTGKHlCACqPAHlkRBqbutDhq-B70fKQXH_r0Is%26s&amp;sp=6959f80aaff103bd91a3e32ce5faebd6&amp;anticache=871851">
            <a:extLst>
              <a:ext uri="{FF2B5EF4-FFF2-40B4-BE49-F238E27FC236}">
                <a16:creationId xmlns:a16="http://schemas.microsoft.com/office/drawing/2014/main" id="{08EECB0C-D5F1-4B41-A95B-F34594EAE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698" y="3507279"/>
            <a:ext cx="447163" cy="37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478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ED940281-E184-7F41-8FBC-9283F70EF3DC}" vid="{06E219FD-7C92-2F4C-AAE9-4F759F7D0053}"/>
    </a:ext>
  </a:extLst>
</a:theme>
</file>

<file path=ppt/theme/theme2.xml><?xml version="1.0" encoding="utf-8"?>
<a:theme xmlns:a="http://schemas.openxmlformats.org/drawingml/2006/main" name="2_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CloudDay2019-LucasJellena-OMC" id="{14657580-CF08-455A-8D95-D835BF686AB0}" vid="{91E25206-E304-4588-BBC6-7DF6F10804D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CDE95304DD6F4887052858DDBAA49F" ma:contentTypeVersion="13" ma:contentTypeDescription="Een nieuw document maken." ma:contentTypeScope="" ma:versionID="d9fd95c306da4d76149521b1eb962b7f">
  <xsd:schema xmlns:xsd="http://www.w3.org/2001/XMLSchema" xmlns:xs="http://www.w3.org/2001/XMLSchema" xmlns:p="http://schemas.microsoft.com/office/2006/metadata/properties" xmlns:ns1="http://schemas.microsoft.com/sharepoint/v3" xmlns:ns3="c0096d71-547d-4042-b14d-b0c176c18ef9" xmlns:ns4="c4a3eb09-d3f0-4928-b094-498861f3a0e3" targetNamespace="http://schemas.microsoft.com/office/2006/metadata/properties" ma:root="true" ma:fieldsID="fe2f445864a7cf692e996795fbc6ac5a" ns1:_="" ns3:_="" ns4:_="">
    <xsd:import namespace="http://schemas.microsoft.com/sharepoint/v3"/>
    <xsd:import namespace="c0096d71-547d-4042-b14d-b0c176c18ef9"/>
    <xsd:import namespace="c4a3eb09-d3f0-4928-b094-498861f3a0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96d71-547d-4042-b14d-b0c176c18e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3eb09-d3f0-4928-b094-498861f3a0e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2ABFFE4-C579-438D-A69E-0509785BCA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AA8425-F5F4-469D-82A4-643957FA2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0096d71-547d-4042-b14d-b0c176c18ef9"/>
    <ds:schemaRef ds:uri="c4a3eb09-d3f0-4928-b094-498861f3a0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B97143-6A22-4F35-BB3B-18DEE4AFFE78}">
  <ds:schemaRefs>
    <ds:schemaRef ds:uri="c4a3eb09-d3f0-4928-b094-498861f3a0e3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c0096d71-547d-4042-b14d-b0c176c18ef9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2478</TotalTime>
  <Words>1274</Words>
  <Application>Microsoft Office PowerPoint</Application>
  <PresentationFormat>On-screen Show (16:9)</PresentationFormat>
  <Paragraphs>291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 Light</vt:lpstr>
      <vt:lpstr>Calibri</vt:lpstr>
      <vt:lpstr>1_Office-thema</vt:lpstr>
      <vt:lpstr>2_Office-thema</vt:lpstr>
      <vt:lpstr>Office Theme</vt:lpstr>
      <vt:lpstr>Oracle Cloud Native Application Development</vt:lpstr>
      <vt:lpstr>What is Cloud Native?</vt:lpstr>
      <vt:lpstr>Cloud Capabilities for Cloud Native development</vt:lpstr>
      <vt:lpstr>Introducing Oracle Cloud Infrastructure</vt:lpstr>
      <vt:lpstr>Cloud Native on Oracle Cloud Infrastructure</vt:lpstr>
      <vt:lpstr>Serverless Functions</vt:lpstr>
      <vt:lpstr>Fn Functions – request handling</vt:lpstr>
      <vt:lpstr>Serverless Functions</vt:lpstr>
      <vt:lpstr>PowerPoint Presentation</vt:lpstr>
      <vt:lpstr>API Gateway</vt:lpstr>
      <vt:lpstr>API Gateway  Authorizer Function</vt:lpstr>
      <vt:lpstr>Object Storage</vt:lpstr>
      <vt:lpstr>OCI Events Service</vt:lpstr>
      <vt:lpstr>Events can trigger a Notification, Function and Streaming Event</vt:lpstr>
      <vt:lpstr>OCI Streaming Service </vt:lpstr>
      <vt:lpstr>PowerPoint Presentation</vt:lpstr>
      <vt:lpstr>Monitoring</vt:lpstr>
      <vt:lpstr>Monitoring – Health Checks</vt:lpstr>
      <vt:lpstr>Logging</vt:lpstr>
      <vt:lpstr>Cache</vt:lpstr>
      <vt:lpstr>DIY Cache</vt:lpstr>
      <vt:lpstr>PowerPoint Presentation</vt:lpstr>
      <vt:lpstr>Workshop Scenarios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Adnan.Drina@Amis.nl;Lucas.Jellema@amis.nl</dc:creator>
  <cp:lastModifiedBy>Lucas Jellema</cp:lastModifiedBy>
  <cp:revision>43</cp:revision>
  <dcterms:created xsi:type="dcterms:W3CDTF">2015-09-09T07:34:14Z</dcterms:created>
  <dcterms:modified xsi:type="dcterms:W3CDTF">2020-01-16T21:51:14Z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0x010100D0CDE95304DD6F4887052858DDBAA49F</vt:lpwstr>
  </property>
</Properties>
</file>