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1" r:id="rId2"/>
  </p:sldMasterIdLst>
  <p:notesMasterIdLst>
    <p:notesMasterId r:id="rId43"/>
  </p:notesMasterIdLst>
  <p:sldIdLst>
    <p:sldId id="292" r:id="rId3"/>
    <p:sldId id="286" r:id="rId4"/>
    <p:sldId id="290" r:id="rId5"/>
    <p:sldId id="300" r:id="rId6"/>
    <p:sldId id="298" r:id="rId7"/>
    <p:sldId id="296" r:id="rId8"/>
    <p:sldId id="275" r:id="rId9"/>
    <p:sldId id="276" r:id="rId10"/>
    <p:sldId id="277" r:id="rId11"/>
    <p:sldId id="278" r:id="rId12"/>
    <p:sldId id="279" r:id="rId13"/>
    <p:sldId id="271" r:id="rId14"/>
    <p:sldId id="295" r:id="rId15"/>
    <p:sldId id="257" r:id="rId16"/>
    <p:sldId id="280" r:id="rId17"/>
    <p:sldId id="281" r:id="rId18"/>
    <p:sldId id="282" r:id="rId19"/>
    <p:sldId id="283" r:id="rId20"/>
    <p:sldId id="284" r:id="rId21"/>
    <p:sldId id="272" r:id="rId22"/>
    <p:sldId id="273" r:id="rId23"/>
    <p:sldId id="274" r:id="rId24"/>
    <p:sldId id="269" r:id="rId25"/>
    <p:sldId id="267" r:id="rId26"/>
    <p:sldId id="258" r:id="rId27"/>
    <p:sldId id="268" r:id="rId28"/>
    <p:sldId id="259" r:id="rId29"/>
    <p:sldId id="266" r:id="rId30"/>
    <p:sldId id="291" r:id="rId31"/>
    <p:sldId id="260" r:id="rId32"/>
    <p:sldId id="270" r:id="rId33"/>
    <p:sldId id="297" r:id="rId34"/>
    <p:sldId id="261" r:id="rId35"/>
    <p:sldId id="262" r:id="rId36"/>
    <p:sldId id="263" r:id="rId37"/>
    <p:sldId id="264" r:id="rId38"/>
    <p:sldId id="265" r:id="rId39"/>
    <p:sldId id="293" r:id="rId40"/>
    <p:sldId id="294" r:id="rId41"/>
    <p:sldId id="299" r:id="rId4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3E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96357" autoAdjust="0"/>
  </p:normalViewPr>
  <p:slideViewPr>
    <p:cSldViewPr snapToGrid="0">
      <p:cViewPr>
        <p:scale>
          <a:sx n="100" d="100"/>
          <a:sy n="100" d="100"/>
        </p:scale>
        <p:origin x="102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74108-0C1B-43E7-90A5-5095241C0D4B}" type="datetimeFigureOut">
              <a:rPr lang="en-NL" smtClean="0"/>
              <a:t>20/02/2020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C1388-5806-4682-935F-40A544AE6D9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7381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C1388-5806-4682-935F-40A544AE6D98}" type="slidenum">
              <a:rPr lang="en-NL" smtClean="0"/>
              <a:t>16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28494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Concerning your box-shadow in your base class: this is fine as it </a:t>
            </a:r>
            <a:br>
              <a:rPr lang="en-US" dirty="0"/>
            </a:br>
            <a:r>
              <a:rPr lang="en-US" dirty="0"/>
              <a:t>probably reflects your design. If all your buttons have a box-shadow, </a:t>
            </a:r>
            <a:br>
              <a:rPr lang="en-US" dirty="0"/>
            </a:br>
            <a:r>
              <a:rPr lang="en-US" dirty="0"/>
              <a:t>this property makes sense in the base class.  With base classes, it's </a:t>
            </a:r>
            <a:br>
              <a:rPr lang="en-US" dirty="0"/>
            </a:br>
            <a:r>
              <a:rPr lang="en-US" dirty="0"/>
              <a:t>not so much about differentiating between structure and skin, it's</a:t>
            </a:r>
            <a:br>
              <a:rPr lang="en-US" dirty="0"/>
            </a:br>
            <a:r>
              <a:rPr lang="en-US" dirty="0"/>
              <a:t>about finding common denominators. It just so happens that a lot of </a:t>
            </a:r>
            <a:br>
              <a:rPr lang="en-US" dirty="0"/>
            </a:br>
            <a:r>
              <a:rPr lang="en-US" dirty="0"/>
              <a:t>times, you can separate very easily between structure and skin, that's </a:t>
            </a:r>
            <a:br>
              <a:rPr lang="en-US" dirty="0"/>
            </a:br>
            <a:r>
              <a:rPr lang="en-US" dirty="0"/>
              <a:t>why it's a recommendation. But the logic, as I understand it, is to </a:t>
            </a:r>
            <a:br>
              <a:rPr lang="en-US" dirty="0"/>
            </a:br>
            <a:r>
              <a:rPr lang="en-US" dirty="0"/>
              <a:t>move your common styles to a base class so you don't have to repeat </a:t>
            </a:r>
            <a:br>
              <a:rPr lang="en-US" dirty="0"/>
            </a:br>
            <a:r>
              <a:rPr lang="en-US" dirty="0"/>
              <a:t>yourself. If your buttons all have a box-shadow in common, move it to </a:t>
            </a:r>
            <a:br>
              <a:rPr lang="en-US" dirty="0"/>
            </a:br>
            <a:r>
              <a:rPr lang="en-US" dirty="0"/>
              <a:t>your base class.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C1388-5806-4682-935F-40A544AE6D98}" type="slidenum">
              <a:rPr lang="en-NL" smtClean="0"/>
              <a:t>24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86704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C1388-5806-4682-935F-40A544AE6D98}" type="slidenum">
              <a:rPr lang="en-NL" smtClean="0"/>
              <a:t>25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8902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C1388-5806-4682-935F-40A544AE6D98}" type="slidenum">
              <a:rPr lang="en-NL" smtClean="0"/>
              <a:t>29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25765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- </a:t>
            </a:r>
            <a:r>
              <a:rPr lang="en-US" i="1" dirty="0"/>
              <a:t>It is one part a set of naming conventions and one part a way of thinking about CSS. It seeks to take the best of Object-Oriented Programming and apply it to how we write CSS.</a:t>
            </a:r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C1388-5806-4682-935F-40A544AE6D98}" type="slidenum">
              <a:rPr lang="en-NL" smtClean="0"/>
              <a:t>31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83977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Oxygen naming convention is to include the name of the parent in the name of the child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C1388-5806-4682-935F-40A544AE6D98}" type="slidenum">
              <a:rPr lang="en-NL" smtClean="0"/>
              <a:t>35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39816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will force you to document things and introduce new dev to your codebase (which is good to do).</a:t>
            </a:r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C1388-5806-4682-935F-40A544AE6D98}" type="slidenum">
              <a:rPr lang="en-NL" smtClean="0"/>
              <a:t>37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01251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2288"/>
            <a:ext cx="12192000" cy="235712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1080001"/>
            <a:ext cx="12192000" cy="4464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667"/>
              </a:lnSpc>
              <a:spcBef>
                <a:spcPts val="0"/>
              </a:spcBef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00000" y="2064000"/>
            <a:ext cx="4032000" cy="4032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3733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00" y="144000"/>
            <a:ext cx="3840480" cy="86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3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083733"/>
            <a:ext cx="12192000" cy="4470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2288"/>
            <a:ext cx="12192000" cy="2357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0002" y="1487999"/>
            <a:ext cx="10271999" cy="2592000"/>
          </a:xfrm>
        </p:spPr>
        <p:txBody>
          <a:bodyPr anchor="t" anchorCtr="0"/>
          <a:lstStyle>
            <a:lvl1pPr>
              <a:lnSpc>
                <a:spcPct val="105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2/20/2020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9216000" y="4128051"/>
            <a:ext cx="2016000" cy="2016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667"/>
              </a:lnSpc>
              <a:spcBef>
                <a:spcPts val="0"/>
              </a:spcBef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 noProof="0" dirty="0"/>
              <a:t>Foto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00" y="144000"/>
            <a:ext cx="3840480" cy="86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38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080000"/>
            <a:ext cx="12192000" cy="46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0001" y="384001"/>
            <a:ext cx="8831999" cy="671999"/>
          </a:xfrm>
        </p:spPr>
        <p:txBody>
          <a:bodyPr anchor="ctr" anchorCtr="0"/>
          <a:lstStyle>
            <a:lvl1pPr>
              <a:defRPr sz="24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000" y="1200002"/>
            <a:ext cx="4992000" cy="4535999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B67E-1464-254D-876A-5A059C6CA686}" type="datetime1">
              <a:rPr lang="en-US" smtClean="0"/>
              <a:t>2/20/2020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192000" y="1080001"/>
            <a:ext cx="6000000" cy="468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667"/>
              </a:lnSpc>
              <a:spcBef>
                <a:spcPts val="0"/>
              </a:spcBef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483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6192000" y="1080000"/>
            <a:ext cx="6000000" cy="46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1080000"/>
            <a:ext cx="6192000" cy="46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0001" y="384001"/>
            <a:ext cx="8831999" cy="671999"/>
          </a:xfrm>
        </p:spPr>
        <p:txBody>
          <a:bodyPr anchor="ctr" anchorCtr="0"/>
          <a:lstStyle>
            <a:lvl1pPr>
              <a:defRPr sz="24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000" y="1200002"/>
            <a:ext cx="4992000" cy="4535999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756A-AF1A-B249-A7CF-A1AE4E86FA38}" type="datetime1">
              <a:rPr lang="en-US" smtClean="0"/>
              <a:t>2/20/2020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192000" y="1080001"/>
            <a:ext cx="6000000" cy="468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667"/>
              </a:lnSpc>
              <a:spcBef>
                <a:spcPts val="0"/>
              </a:spcBef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087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083731"/>
            <a:ext cx="12192000" cy="46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0001" y="384001"/>
            <a:ext cx="8831999" cy="671999"/>
          </a:xfrm>
        </p:spPr>
        <p:txBody>
          <a:bodyPr anchor="ctr" anchorCtr="0"/>
          <a:lstStyle>
            <a:lvl1pPr>
              <a:defRPr sz="24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9997" y="1200002"/>
            <a:ext cx="7920000" cy="4535999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900-D3BD-ED44-9070-3471A5611DC2}" type="datetime1">
              <a:rPr lang="en-US" smtClean="0"/>
              <a:t>2/20/2020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9120000" y="1080001"/>
            <a:ext cx="3072000" cy="468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667"/>
              </a:lnSpc>
              <a:spcBef>
                <a:spcPts val="0"/>
              </a:spcBef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498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5A3F-EB4E-3340-8D19-07B028CB11AD}" type="datetime1">
              <a:rPr lang="en-US" smtClean="0"/>
              <a:t>2/20/2020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959999" y="384000"/>
            <a:ext cx="8832000" cy="672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1080001"/>
            <a:ext cx="12192000" cy="468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667"/>
              </a:lnSpc>
              <a:spcBef>
                <a:spcPts val="0"/>
              </a:spcBef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226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17F5-E025-4869-BD4A-C88D9E21FD4E}" type="datetimeFigureOut">
              <a:rPr lang="nl-NL" smtClean="0"/>
              <a:t>20-2-2020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64B0-FB02-45DD-8F86-C9615D56BD8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190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17F5-E025-4869-BD4A-C88D9E21FD4E}" type="datetimeFigureOut">
              <a:rPr lang="nl-NL" smtClean="0"/>
              <a:t>20-2-2020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64B0-FB02-45DD-8F86-C9615D56BD8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907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2288"/>
            <a:ext cx="12192000" cy="235712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1080001"/>
            <a:ext cx="12192000" cy="4464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667"/>
              </a:lnSpc>
              <a:spcBef>
                <a:spcPts val="0"/>
              </a:spcBef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00000" y="2064000"/>
            <a:ext cx="4032000" cy="4032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3733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64000" y="145397"/>
            <a:ext cx="3840480" cy="8628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ECBE80-4ABB-4B91-9E04-02AF8B1813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2288"/>
            <a:ext cx="12192000" cy="2357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79CF43-AD5A-49B5-915F-A0D8054408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00" y="144000"/>
            <a:ext cx="3840480" cy="86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6660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2288"/>
            <a:ext cx="12192000" cy="235712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1080001"/>
            <a:ext cx="12192000" cy="4464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667"/>
              </a:lnSpc>
              <a:spcBef>
                <a:spcPts val="0"/>
              </a:spcBef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00000" y="2064000"/>
            <a:ext cx="4032000" cy="4032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3733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64000" y="145397"/>
            <a:ext cx="3840480" cy="862839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959997" y="1440000"/>
            <a:ext cx="5952000" cy="2016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5333" b="1">
                <a:solidFill>
                  <a:schemeClr val="bg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53536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2" y="1080001"/>
            <a:ext cx="12191999" cy="4464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667"/>
              </a:lnSpc>
              <a:spcBef>
                <a:spcPts val="0"/>
              </a:spcBef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2288"/>
            <a:ext cx="12192000" cy="2357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00000" y="2064000"/>
            <a:ext cx="4032000" cy="4032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37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20000" y="5543999"/>
            <a:ext cx="3840000" cy="429356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64000" y="145397"/>
            <a:ext cx="3840480" cy="862839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320000" y="4583997"/>
            <a:ext cx="960000" cy="96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667"/>
              </a:lnSpc>
              <a:spcBef>
                <a:spcPts val="0"/>
              </a:spcBef>
              <a:buNone/>
              <a:defRPr sz="1867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05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2288"/>
            <a:ext cx="12192000" cy="235712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1080001"/>
            <a:ext cx="12192000" cy="4464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667"/>
              </a:lnSpc>
              <a:spcBef>
                <a:spcPts val="0"/>
              </a:spcBef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00000" y="2064000"/>
            <a:ext cx="4032000" cy="4032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3733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00" y="144000"/>
            <a:ext cx="3840480" cy="865632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959997" y="1440000"/>
            <a:ext cx="5952000" cy="2016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5333" b="1">
                <a:solidFill>
                  <a:schemeClr val="bg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52953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005" y="1632001"/>
            <a:ext cx="8831999" cy="4655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47B4-46E0-4CAC-AB1A-1663497BA375}" type="datetimeFigureOut">
              <a:rPr lang="en-NL" smtClean="0"/>
              <a:t>20/02/2020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9CA2-7363-4F84-8743-A52EED03B6F7}" type="slidenum">
              <a:rPr lang="en-NL" smtClean="0"/>
              <a:t>‹#›</a:t>
            </a:fld>
            <a:endParaRPr lang="en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959998" y="1248000"/>
            <a:ext cx="8831999" cy="384000"/>
          </a:xfrm>
        </p:spPr>
        <p:txBody>
          <a:bodyPr anchor="t" anchorCtr="0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8977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005" y="1248000"/>
            <a:ext cx="8831999" cy="504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47B4-46E0-4CAC-AB1A-1663497BA375}" type="datetimeFigureOut">
              <a:rPr lang="en-NL" smtClean="0"/>
              <a:t>20/02/2020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9CA2-7363-4F84-8743-A52EED03B6F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672213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7198673" y="2064000"/>
            <a:ext cx="4032000" cy="4032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3733" b="1">
                <a:solidFill>
                  <a:schemeClr val="bg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004" y="1248000"/>
            <a:ext cx="5952000" cy="504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47B4-46E0-4CAC-AB1A-1663497BA375}" type="datetimeFigureOut">
              <a:rPr lang="en-NL" smtClean="0"/>
              <a:t>20/02/2020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9CA2-7363-4F84-8743-A52EED03B6F7}" type="slidenum">
              <a:rPr lang="en-NL" smtClean="0"/>
              <a:t>‹#›</a:t>
            </a:fld>
            <a:endParaRPr lang="en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7320000" y="5543999"/>
            <a:ext cx="3840000" cy="429356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3447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474-0AB7-8846-BA6A-67033A8CF4FA}" type="datetime1">
              <a:rPr lang="en-US" smtClean="0"/>
              <a:t>2/20/2020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59999" y="384000"/>
            <a:ext cx="8832000" cy="672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960005" y="1632001"/>
            <a:ext cx="4993324" cy="4655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959998" y="1248000"/>
            <a:ext cx="4993327" cy="384000"/>
          </a:xfrm>
        </p:spPr>
        <p:txBody>
          <a:bodyPr anchor="t" anchorCtr="0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6238677" y="1632001"/>
            <a:ext cx="4993324" cy="4655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6238673" y="1248000"/>
            <a:ext cx="4993327" cy="384000"/>
          </a:xfrm>
        </p:spPr>
        <p:txBody>
          <a:bodyPr anchor="t" anchorCtr="0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56381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0000" y="1056000"/>
            <a:ext cx="4992000" cy="21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667"/>
              </a:lnSpc>
              <a:spcBef>
                <a:spcPts val="0"/>
              </a:spcBef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47B4-46E0-4CAC-AB1A-1663497BA375}" type="datetimeFigureOut">
              <a:rPr lang="en-NL" smtClean="0"/>
              <a:t>20/02/2020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9CA2-7363-4F84-8743-A52EED03B6F7}" type="slidenum">
              <a:rPr lang="en-NL" smtClean="0"/>
              <a:t>‹#›</a:t>
            </a:fld>
            <a:endParaRPr lang="en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60001" y="384001"/>
            <a:ext cx="8831999" cy="671999"/>
          </a:xfrm>
        </p:spPr>
        <p:txBody>
          <a:bodyPr anchor="ctr" anchorCtr="0"/>
          <a:lstStyle>
            <a:lvl1pPr>
              <a:defRPr sz="24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240000" y="1056000"/>
            <a:ext cx="4992000" cy="21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667"/>
              </a:lnSpc>
              <a:spcBef>
                <a:spcPts val="0"/>
              </a:spcBef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960005" y="3600000"/>
            <a:ext cx="4991996" cy="2688000"/>
          </a:xfrm>
        </p:spPr>
        <p:txBody>
          <a:bodyPr/>
          <a:lstStyle>
            <a:lvl1pPr>
              <a:defRPr sz="1733"/>
            </a:lvl1pPr>
            <a:lvl2pPr>
              <a:defRPr sz="1733"/>
            </a:lvl2pPr>
            <a:lvl3pPr>
              <a:defRPr sz="1733"/>
            </a:lvl3pPr>
            <a:lvl4pPr>
              <a:defRPr sz="1733"/>
            </a:lvl4pPr>
            <a:lvl5pPr>
              <a:defRPr sz="17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959997" y="3264000"/>
            <a:ext cx="4992000" cy="336000"/>
          </a:xfrm>
        </p:spPr>
        <p:txBody>
          <a:bodyPr anchor="t" anchorCtr="0"/>
          <a:lstStyle>
            <a:lvl1pPr marL="0" indent="0">
              <a:buNone/>
              <a:defRPr sz="1733" b="1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6240007" y="3600000"/>
            <a:ext cx="4991996" cy="2688000"/>
          </a:xfrm>
        </p:spPr>
        <p:txBody>
          <a:bodyPr/>
          <a:lstStyle>
            <a:lvl1pPr>
              <a:defRPr sz="1733"/>
            </a:lvl1pPr>
            <a:lvl2pPr>
              <a:defRPr sz="1733"/>
            </a:lvl2pPr>
            <a:lvl3pPr>
              <a:defRPr sz="1733"/>
            </a:lvl3pPr>
            <a:lvl4pPr>
              <a:defRPr sz="1733"/>
            </a:lvl4pPr>
            <a:lvl5pPr>
              <a:defRPr sz="17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6240000" y="3264000"/>
            <a:ext cx="4992000" cy="336000"/>
          </a:xfrm>
        </p:spPr>
        <p:txBody>
          <a:bodyPr anchor="t" anchorCtr="0"/>
          <a:lstStyle>
            <a:lvl1pPr marL="0" indent="0">
              <a:buNone/>
              <a:defRPr sz="1733" b="1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9932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083733"/>
            <a:ext cx="12192000" cy="4470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2288"/>
            <a:ext cx="12192000" cy="2357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0002" y="1487997"/>
            <a:ext cx="10271999" cy="3360000"/>
          </a:xfrm>
        </p:spPr>
        <p:txBody>
          <a:bodyPr anchor="t" anchorCtr="0"/>
          <a:lstStyle>
            <a:lvl1pPr>
              <a:lnSpc>
                <a:spcPct val="105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2/20/2020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64000" y="145397"/>
            <a:ext cx="3840480" cy="86283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B2ADE1E-FDAC-4BF3-8948-6EC4230BCCD0}"/>
              </a:ext>
            </a:extLst>
          </p:cNvPr>
          <p:cNvSpPr/>
          <p:nvPr userDrawn="1"/>
        </p:nvSpPr>
        <p:spPr>
          <a:xfrm>
            <a:off x="0" y="1083733"/>
            <a:ext cx="12192000" cy="4470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E612FC-A362-40F4-B212-EA66671916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2288"/>
            <a:ext cx="12192000" cy="2357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008DA0-5795-48D5-B98D-2694930B1B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64000" y="145397"/>
            <a:ext cx="3840480" cy="86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1862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083733"/>
            <a:ext cx="12192000" cy="4470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2288"/>
            <a:ext cx="12192000" cy="2357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0002" y="1487999"/>
            <a:ext cx="10271999" cy="2592000"/>
          </a:xfrm>
        </p:spPr>
        <p:txBody>
          <a:bodyPr anchor="t" anchorCtr="0"/>
          <a:lstStyle>
            <a:lvl1pPr>
              <a:lnSpc>
                <a:spcPct val="105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47B4-46E0-4CAC-AB1A-1663497BA375}" type="datetimeFigureOut">
              <a:rPr lang="en-NL" smtClean="0"/>
              <a:t>20/02/2020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9CA2-7363-4F84-8743-A52EED03B6F7}" type="slidenum">
              <a:rPr lang="en-NL" smtClean="0"/>
              <a:t>‹#›</a:t>
            </a:fld>
            <a:endParaRPr lang="en-NL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9216000" y="4128051"/>
            <a:ext cx="2016000" cy="2016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667"/>
              </a:lnSpc>
              <a:spcBef>
                <a:spcPts val="0"/>
              </a:spcBef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 noProof="0" dirty="0"/>
              <a:t>Foto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64000" y="145397"/>
            <a:ext cx="3840480" cy="86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85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080000"/>
            <a:ext cx="12192000" cy="46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0001" y="384001"/>
            <a:ext cx="8831999" cy="671999"/>
          </a:xfrm>
        </p:spPr>
        <p:txBody>
          <a:bodyPr anchor="ctr" anchorCtr="0"/>
          <a:lstStyle>
            <a:lvl1pPr>
              <a:defRPr sz="24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000" y="1200002"/>
            <a:ext cx="4992000" cy="4535999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47B4-46E0-4CAC-AB1A-1663497BA375}" type="datetimeFigureOut">
              <a:rPr lang="en-NL" smtClean="0"/>
              <a:t>20/02/2020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9CA2-7363-4F84-8743-A52EED03B6F7}" type="slidenum">
              <a:rPr lang="en-NL" smtClean="0"/>
              <a:t>‹#›</a:t>
            </a:fld>
            <a:endParaRPr lang="en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192000" y="1080001"/>
            <a:ext cx="6000000" cy="468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667"/>
              </a:lnSpc>
              <a:spcBef>
                <a:spcPts val="0"/>
              </a:spcBef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8841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92000" y="1080000"/>
            <a:ext cx="6000000" cy="46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080000"/>
            <a:ext cx="6192000" cy="46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0001" y="384001"/>
            <a:ext cx="8831999" cy="671999"/>
          </a:xfrm>
        </p:spPr>
        <p:txBody>
          <a:bodyPr anchor="ctr" anchorCtr="0"/>
          <a:lstStyle>
            <a:lvl1pPr>
              <a:defRPr sz="24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000" y="1200002"/>
            <a:ext cx="4992000" cy="4535999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47B4-46E0-4CAC-AB1A-1663497BA375}" type="datetimeFigureOut">
              <a:rPr lang="en-NL" smtClean="0"/>
              <a:t>20/02/2020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9CA2-7363-4F84-8743-A52EED03B6F7}" type="slidenum">
              <a:rPr lang="en-NL" smtClean="0"/>
              <a:t>‹#›</a:t>
            </a:fld>
            <a:endParaRPr lang="en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192000" y="1080001"/>
            <a:ext cx="6000000" cy="468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667"/>
              </a:lnSpc>
              <a:spcBef>
                <a:spcPts val="0"/>
              </a:spcBef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800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083731"/>
            <a:ext cx="12192000" cy="46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0001" y="384001"/>
            <a:ext cx="8831999" cy="671999"/>
          </a:xfrm>
        </p:spPr>
        <p:txBody>
          <a:bodyPr anchor="ctr" anchorCtr="0"/>
          <a:lstStyle>
            <a:lvl1pPr>
              <a:defRPr sz="24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9997" y="1200002"/>
            <a:ext cx="7920000" cy="4535999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47B4-46E0-4CAC-AB1A-1663497BA375}" type="datetimeFigureOut">
              <a:rPr lang="en-NL" smtClean="0"/>
              <a:t>20/02/2020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9CA2-7363-4F84-8743-A52EED03B6F7}" type="slidenum">
              <a:rPr lang="en-NL" smtClean="0"/>
              <a:t>‹#›</a:t>
            </a:fld>
            <a:endParaRPr lang="en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9120000" y="1080001"/>
            <a:ext cx="3072000" cy="468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667"/>
              </a:lnSpc>
              <a:spcBef>
                <a:spcPts val="0"/>
              </a:spcBef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85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2" y="1080001"/>
            <a:ext cx="12191999" cy="4464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667"/>
              </a:lnSpc>
              <a:spcBef>
                <a:spcPts val="0"/>
              </a:spcBef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2288"/>
            <a:ext cx="12192000" cy="2357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00000" y="2064000"/>
            <a:ext cx="4032000" cy="4032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37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20000" y="5543999"/>
            <a:ext cx="3840000" cy="429356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00" y="144000"/>
            <a:ext cx="3840480" cy="865632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320000" y="4583997"/>
            <a:ext cx="960000" cy="96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667"/>
              </a:lnSpc>
              <a:spcBef>
                <a:spcPts val="0"/>
              </a:spcBef>
              <a:buNone/>
              <a:defRPr sz="1867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089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47B4-46E0-4CAC-AB1A-1663497BA375}" type="datetimeFigureOut">
              <a:rPr lang="en-NL" smtClean="0"/>
              <a:t>20/02/2020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9CA2-7363-4F84-8743-A52EED03B6F7}" type="slidenum">
              <a:rPr lang="en-NL" smtClean="0"/>
              <a:t>‹#›</a:t>
            </a:fld>
            <a:endParaRPr lang="en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959999" y="384000"/>
            <a:ext cx="8832000" cy="672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1080001"/>
            <a:ext cx="12192000" cy="468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667"/>
              </a:lnSpc>
              <a:spcBef>
                <a:spcPts val="0"/>
              </a:spcBef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266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B3977-1828-47FB-8D65-E6151B29A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BEA47-61F5-45A5-A2E8-B532ACD59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13E28-DDBA-4DE2-A9D8-17DB9302F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47B4-46E0-4CAC-AB1A-1663497BA375}" type="datetimeFigureOut">
              <a:rPr lang="en-NL" smtClean="0"/>
              <a:t>20/02/2020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0EEBF-494C-4823-9C35-0E5C84D99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FE4E1-5944-4F51-A0AD-73DD22312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9CA2-7363-4F84-8743-A52EED03B6F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884471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3F8F0-609C-4D37-AED8-8702B6B2A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748A6-15EE-4585-B5F3-FBB31C537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D6DA6-5E85-4804-BA20-7B7BBBBAF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655F1-7E08-40A6-907A-BCA30C9AD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47B4-46E0-4CAC-AB1A-1663497BA375}" type="datetimeFigureOut">
              <a:rPr lang="en-NL" smtClean="0"/>
              <a:t>20/02/2020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3B599-E271-4EAC-8B08-E8113C5E3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CD3F2-4A53-4175-BDF7-0ED0809D1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9CA2-7363-4F84-8743-A52EED03B6F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838835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2288"/>
            <a:ext cx="12192000" cy="235712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1080001"/>
            <a:ext cx="12192000" cy="4464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667"/>
              </a:lnSpc>
              <a:spcBef>
                <a:spcPts val="0"/>
              </a:spcBef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00000" y="2064000"/>
            <a:ext cx="4032000" cy="4032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3733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00" y="144000"/>
            <a:ext cx="3840480" cy="86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5848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083733"/>
            <a:ext cx="12192000" cy="4470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2288"/>
            <a:ext cx="12192000" cy="2357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0002" y="1487997"/>
            <a:ext cx="10271999" cy="3360000"/>
          </a:xfrm>
        </p:spPr>
        <p:txBody>
          <a:bodyPr anchor="t" anchorCtr="0"/>
          <a:lstStyle>
            <a:lvl1pPr>
              <a:lnSpc>
                <a:spcPct val="105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2/20/2020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64000" y="145397"/>
            <a:ext cx="3840480" cy="86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4349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474-0AB7-8846-BA6A-67033A8CF4FA}" type="datetime1">
              <a:rPr lang="en-US" smtClean="0"/>
              <a:t>2/20/2020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59999" y="384000"/>
            <a:ext cx="8832000" cy="672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960005" y="1632001"/>
            <a:ext cx="4993324" cy="4655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959998" y="1248000"/>
            <a:ext cx="4993327" cy="384000"/>
          </a:xfrm>
        </p:spPr>
        <p:txBody>
          <a:bodyPr anchor="t" anchorCtr="0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6238677" y="1632001"/>
            <a:ext cx="4993324" cy="4655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6238673" y="1248000"/>
            <a:ext cx="4993327" cy="384000"/>
          </a:xfrm>
        </p:spPr>
        <p:txBody>
          <a:bodyPr anchor="t" anchorCtr="0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9415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005" y="1632001"/>
            <a:ext cx="8831999" cy="465599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16DA-0E4B-CC41-ACBF-76C3BC02E189}" type="datetime1">
              <a:rPr lang="en-US" smtClean="0"/>
              <a:t>2/20/2020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959998" y="1248000"/>
            <a:ext cx="8831999" cy="384000"/>
          </a:xfrm>
        </p:spPr>
        <p:txBody>
          <a:bodyPr anchor="t" anchorCtr="0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2099388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005" y="1248000"/>
            <a:ext cx="8831999" cy="50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8D44-D820-BB49-9309-B66E37C4EE70}" type="datetime1">
              <a:rPr lang="en-US" smtClean="0"/>
              <a:t>2/20/2020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9978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7198673" y="2064000"/>
            <a:ext cx="4032000" cy="4032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3733" b="1">
                <a:solidFill>
                  <a:schemeClr val="bg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004" y="1248000"/>
            <a:ext cx="5952000" cy="50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6030-B80C-7C4C-B97F-1ADFAB53E146}" type="datetime1">
              <a:rPr lang="en-US" smtClean="0"/>
              <a:t>2/20/2020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7320000" y="5543999"/>
            <a:ext cx="3840000" cy="429356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48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474-0AB7-8846-BA6A-67033A8CF4FA}" type="datetime1">
              <a:rPr lang="en-US" smtClean="0"/>
              <a:t>2/20/2020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59999" y="384000"/>
            <a:ext cx="8832000" cy="672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960005" y="1632001"/>
            <a:ext cx="4993324" cy="465599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959998" y="1248000"/>
            <a:ext cx="4993327" cy="384000"/>
          </a:xfrm>
        </p:spPr>
        <p:txBody>
          <a:bodyPr anchor="t" anchorCtr="0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6238677" y="1632001"/>
            <a:ext cx="4993324" cy="465599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6238673" y="1248000"/>
            <a:ext cx="4993327" cy="384000"/>
          </a:xfrm>
        </p:spPr>
        <p:txBody>
          <a:bodyPr anchor="t" anchorCtr="0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118228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0000" y="1056000"/>
            <a:ext cx="4992000" cy="21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667"/>
              </a:lnSpc>
              <a:spcBef>
                <a:spcPts val="0"/>
              </a:spcBef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50C8-7311-E14C-816D-7251E320C8DC}" type="datetime1">
              <a:rPr lang="en-US" smtClean="0"/>
              <a:t>2/20/2020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60001" y="384001"/>
            <a:ext cx="8831999" cy="671999"/>
          </a:xfrm>
        </p:spPr>
        <p:txBody>
          <a:bodyPr anchor="ctr" anchorCtr="0"/>
          <a:lstStyle>
            <a:lvl1pPr>
              <a:defRPr sz="24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240000" y="1056000"/>
            <a:ext cx="4992000" cy="21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667"/>
              </a:lnSpc>
              <a:spcBef>
                <a:spcPts val="0"/>
              </a:spcBef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960005" y="3600000"/>
            <a:ext cx="4991996" cy="2688000"/>
          </a:xfrm>
        </p:spPr>
        <p:txBody>
          <a:bodyPr/>
          <a:lstStyle>
            <a:lvl1pPr>
              <a:defRPr sz="1733"/>
            </a:lvl1pPr>
            <a:lvl2pPr>
              <a:defRPr sz="1733"/>
            </a:lvl2pPr>
            <a:lvl3pPr>
              <a:defRPr sz="1733"/>
            </a:lvl3pPr>
            <a:lvl4pPr>
              <a:defRPr sz="1733"/>
            </a:lvl4pPr>
            <a:lvl5pPr>
              <a:defRPr sz="1733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959997" y="3264000"/>
            <a:ext cx="4992000" cy="336000"/>
          </a:xfrm>
        </p:spPr>
        <p:txBody>
          <a:bodyPr anchor="t" anchorCtr="0"/>
          <a:lstStyle>
            <a:lvl1pPr marL="0" indent="0">
              <a:buNone/>
              <a:defRPr sz="1733" b="1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6240007" y="3600000"/>
            <a:ext cx="4991996" cy="2688000"/>
          </a:xfrm>
        </p:spPr>
        <p:txBody>
          <a:bodyPr/>
          <a:lstStyle>
            <a:lvl1pPr>
              <a:defRPr sz="1733"/>
            </a:lvl1pPr>
            <a:lvl2pPr>
              <a:defRPr sz="1733"/>
            </a:lvl2pPr>
            <a:lvl3pPr>
              <a:defRPr sz="1733"/>
            </a:lvl3pPr>
            <a:lvl4pPr>
              <a:defRPr sz="1733"/>
            </a:lvl4pPr>
            <a:lvl5pPr>
              <a:defRPr sz="1733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6240000" y="3264000"/>
            <a:ext cx="4992000" cy="336000"/>
          </a:xfrm>
        </p:spPr>
        <p:txBody>
          <a:bodyPr anchor="t" anchorCtr="0"/>
          <a:lstStyle>
            <a:lvl1pPr marL="0" indent="0">
              <a:buNone/>
              <a:defRPr sz="1733" b="1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54196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083733"/>
            <a:ext cx="12192000" cy="4470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2288"/>
            <a:ext cx="12192000" cy="2357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0002" y="1487997"/>
            <a:ext cx="10271999" cy="3360000"/>
          </a:xfrm>
        </p:spPr>
        <p:txBody>
          <a:bodyPr anchor="t" anchorCtr="0"/>
          <a:lstStyle>
            <a:lvl1pPr>
              <a:lnSpc>
                <a:spcPct val="105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2/20/2020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00" y="144000"/>
            <a:ext cx="3840480" cy="86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1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19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23" Type="http://schemas.openxmlformats.org/officeDocument/2006/relationships/image" Target="../media/image3.jpg"/><Relationship Id="rId10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0" y="480000"/>
            <a:ext cx="1678432" cy="3820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2288"/>
            <a:ext cx="12192000" cy="235712"/>
          </a:xfrm>
          <a:prstGeom prst="rect">
            <a:avLst/>
          </a:prstGeom>
          <a:blipFill>
            <a:blip r:embed="rId20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9999" y="384000"/>
            <a:ext cx="8832000" cy="672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005" y="1248000"/>
            <a:ext cx="8831999" cy="50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92000" y="6672000"/>
            <a:ext cx="1632000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E300D605-E2BB-8B4E-A2F3-5A64231C34A6}" type="datetime1">
              <a:rPr lang="en-US" smtClean="0"/>
              <a:t>2/20/2020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24000" y="6672000"/>
            <a:ext cx="4320000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40000" y="6672000"/>
            <a:ext cx="192000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992000" y="6672000"/>
            <a:ext cx="0" cy="12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162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39994" indent="-239994" algn="l" defTabSz="914377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79988" indent="-239994" algn="l" defTabSz="914377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19982" indent="-239994" algn="l" defTabSz="914377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59976" indent="-239994" algn="l" defTabSz="914377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99970" indent="-239994" algn="l" defTabSz="914377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1"/>
          <a:srcRect/>
          <a:stretch/>
        </p:blipFill>
        <p:spPr>
          <a:xfrm>
            <a:off x="9600000" y="484516"/>
            <a:ext cx="1678432" cy="3729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2288"/>
            <a:ext cx="12192000" cy="235712"/>
          </a:xfrm>
          <a:prstGeom prst="rect">
            <a:avLst/>
          </a:prstGeom>
          <a:blipFill>
            <a:blip r:embed="rId23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9999" y="384000"/>
            <a:ext cx="8832000" cy="672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005" y="1248000"/>
            <a:ext cx="8831999" cy="50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92000" y="6672000"/>
            <a:ext cx="1632000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72D047B4-46E0-4CAC-AB1A-1663497BA375}" type="datetimeFigureOut">
              <a:rPr lang="en-NL" smtClean="0"/>
              <a:t>20/02/2020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24000" y="6672000"/>
            <a:ext cx="4320000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40000" y="6672000"/>
            <a:ext cx="192000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36A19CA2-7363-4F84-8743-A52EED03B6F7}" type="slidenum">
              <a:rPr lang="en-NL" smtClean="0"/>
              <a:t>‹#›</a:t>
            </a:fld>
            <a:endParaRPr lang="en-NL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92000" y="6672000"/>
            <a:ext cx="0" cy="12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491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78" r:id="rId17"/>
    <p:sldLayoutId id="2147483679" r:id="rId18"/>
    <p:sldLayoutId id="2147483680" r:id="rId19"/>
  </p:sldLayoutIdLst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39994" indent="-239994" algn="l" defTabSz="914377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79988" indent="-239994" algn="l" defTabSz="914377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19982" indent="-239994" algn="l" defTabSz="914377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59976" indent="-239994" algn="l" defTabSz="914377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99970" indent="-239994" algn="l" defTabSz="914377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methods-organize-css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ubbornella.org/content/2009/02/28/object-oriented-css-grids-on-github/" TargetMode="External"/><Relationship Id="rId1" Type="http://schemas.openxmlformats.org/officeDocument/2006/relationships/slideLayout" Target="../slideLayouts/slideLayout3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36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3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3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3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3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SUypBF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getbem.com/introduction/" TargetMode="Externa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CSS architectuur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15CCD39A-BA45-4BFF-AE1E-CF5790AFA8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Kevin Oosterlaak &amp; Kjettil Hennis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741033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Child of a block</a:t>
            </a:r>
          </a:p>
          <a:p>
            <a:r>
              <a:rPr lang="nl-NL" dirty="0"/>
              <a:t>No meaning on its own</a:t>
            </a:r>
          </a:p>
          <a:p>
            <a:r>
              <a:rPr lang="nl-NL" dirty="0"/>
              <a:t>Never related to another element</a:t>
            </a:r>
          </a:p>
          <a:p>
            <a:r>
              <a:rPr lang="nl-NL" dirty="0"/>
              <a:t>Double underscore as prefix</a:t>
            </a:r>
          </a:p>
        </p:txBody>
      </p:sp>
      <p:pic>
        <p:nvPicPr>
          <p:cNvPr id="4098" name="Picture 2" descr="https://i.gyazo.com/399509cf03e9b9f9b2bd8891d022ef8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575" y="1825625"/>
            <a:ext cx="2562225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067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Defines state or appearance</a:t>
            </a:r>
          </a:p>
          <a:p>
            <a:r>
              <a:rPr lang="nl-NL" dirty="0"/>
              <a:t>Prefix: double hyphen</a:t>
            </a:r>
          </a:p>
          <a:p>
            <a:r>
              <a:rPr lang="nl-NL" dirty="0"/>
              <a:t>Modifying element based on block-level modifier</a:t>
            </a:r>
            <a:br>
              <a:rPr lang="nl-NL" dirty="0"/>
            </a:br>
            <a:r>
              <a:rPr lang="nl-NL" dirty="0"/>
              <a:t>is allowed:</a:t>
            </a:r>
            <a:br>
              <a:rPr lang="nl-NL" dirty="0"/>
            </a:br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  <p:pic>
        <p:nvPicPr>
          <p:cNvPr id="5122" name="Picture 2" descr="https://i.gyazo.com/77346fc59a8f89b9776535e68bd18ee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748" y="837041"/>
            <a:ext cx="2703052" cy="557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i.gyazo.com/b088505b826b24a9d24714367e88cc9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590" y="3677444"/>
            <a:ext cx="3362795" cy="88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169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Pros &amp;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nl-NL" dirty="0"/>
              <a:t>Easy to use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nl-NL" dirty="0"/>
              <a:t>Reusable styles</a:t>
            </a:r>
          </a:p>
          <a:p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/>
              <a:t>Bloated HTML</a:t>
            </a:r>
          </a:p>
          <a:p>
            <a:r>
              <a:rPr lang="nl-NL" dirty="0"/>
              <a:t>Components cannot share styles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31138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3">
            <a:extLst>
              <a:ext uri="{FF2B5EF4-FFF2-40B4-BE49-F238E27FC236}">
                <a16:creationId xmlns:a16="http://schemas.microsoft.com/office/drawing/2014/main" id="{CD4256BF-C2DE-4183-B045-E5F21E4D4235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0"/>
          <a:stretch/>
        </p:blipFill>
        <p:spPr>
          <a:xfrm>
            <a:off x="0" y="1079500"/>
            <a:ext cx="12192000" cy="4464050"/>
          </a:xfrm>
          <a:prstGeom prst="rect">
            <a:avLst/>
          </a:prstGeom>
          <a:noFill/>
        </p:spPr>
      </p:pic>
      <p:sp>
        <p:nvSpPr>
          <p:cNvPr id="10" name="Title 2">
            <a:extLst>
              <a:ext uri="{FF2B5EF4-FFF2-40B4-BE49-F238E27FC236}">
                <a16:creationId xmlns:a16="http://schemas.microsoft.com/office/drawing/2014/main" id="{CD80485C-33EE-496F-BE85-67AF6FA25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0" y="2064000"/>
            <a:ext cx="4032000" cy="4032000"/>
          </a:xfrm>
        </p:spPr>
        <p:txBody>
          <a:bodyPr/>
          <a:lstStyle/>
          <a:p>
            <a:r>
              <a:rPr lang="en-US" dirty="0"/>
              <a:t>SMACSS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C827131A-A7DD-4139-8B97-6E3C7DD4D0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600" y="3598987"/>
            <a:ext cx="10668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018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SMACSS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Scalable and Modular Architecture for CSS</a:t>
            </a:r>
          </a:p>
          <a:p>
            <a:r>
              <a:rPr lang="en-US" dirty="0"/>
              <a:t>CSS rules categorization</a:t>
            </a:r>
          </a:p>
          <a:p>
            <a:r>
              <a:rPr lang="nl-NL" dirty="0"/>
              <a:t>5 style categories: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NL" dirty="0"/>
              <a:t>Base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NL" dirty="0"/>
              <a:t>Layout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NL" dirty="0"/>
              <a:t>Module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NL" dirty="0"/>
              <a:t>State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NL" dirty="0"/>
              <a:t>Theme</a:t>
            </a:r>
          </a:p>
        </p:txBody>
      </p:sp>
      <p:pic>
        <p:nvPicPr>
          <p:cNvPr id="6146" name="Picture 2" descr="https://i0.wp.com/css-tricks.com/wp-content/uploads/2017/07/image3.png?ssl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141" y="3492844"/>
            <a:ext cx="7333659" cy="268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20141" y="6311900"/>
            <a:ext cx="5980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i="1" dirty="0"/>
              <a:t>Source: </a:t>
            </a:r>
            <a:r>
              <a:rPr lang="nl-NL" sz="1400" i="1" dirty="0">
                <a:hlinkClick r:id="rId3"/>
              </a:rPr>
              <a:t>https://css-tricks.com/methods-organize-css/</a:t>
            </a:r>
            <a:endParaRPr lang="nl-NL" sz="1400" i="1" dirty="0"/>
          </a:p>
        </p:txBody>
      </p:sp>
    </p:spTree>
    <p:extLst>
      <p:ext uri="{BB962C8B-B14F-4D97-AF65-F5344CB8AC3E}">
        <p14:creationId xmlns:p14="http://schemas.microsoft.com/office/powerpoint/2010/main" val="3365297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Base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Defaults</a:t>
            </a:r>
          </a:p>
          <a:p>
            <a:r>
              <a:rPr lang="nl-NL" dirty="0"/>
              <a:t>Element selector</a:t>
            </a:r>
          </a:p>
          <a:p>
            <a:r>
              <a:rPr lang="nl-NL" dirty="0"/>
              <a:t>Example: html, body, form, a</a:t>
            </a:r>
          </a:p>
        </p:txBody>
      </p:sp>
      <p:pic>
        <p:nvPicPr>
          <p:cNvPr id="7170" name="Picture 2" descr="https://i.gyazo.com/b649c68418c573c428041d1d8329ec2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825" y="1825625"/>
            <a:ext cx="3990975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478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Defines page sections</a:t>
            </a:r>
          </a:p>
          <a:p>
            <a:r>
              <a:rPr lang="nl-NL" dirty="0"/>
              <a:t>Major components</a:t>
            </a:r>
          </a:p>
          <a:p>
            <a:r>
              <a:rPr lang="nl-NL" dirty="0"/>
              <a:t>Example: #header, #footer, #sidebar</a:t>
            </a:r>
          </a:p>
          <a:p>
            <a:r>
              <a:rPr lang="nl-NL" dirty="0"/>
              <a:t>Combinable with other layout styles</a:t>
            </a:r>
          </a:p>
          <a:p>
            <a:r>
              <a:rPr lang="nl-NL" dirty="0"/>
              <a:t>.l- prefix</a:t>
            </a:r>
          </a:p>
        </p:txBody>
      </p:sp>
      <p:pic>
        <p:nvPicPr>
          <p:cNvPr id="8194" name="Picture 2" descr="https://i.gyazo.com/e66d73b1f8113081ee05659d02fd4fb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7528" y="1690687"/>
            <a:ext cx="2456271" cy="506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525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Module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Smaller components</a:t>
            </a:r>
          </a:p>
          <a:p>
            <a:r>
              <a:rPr lang="nl-NL" dirty="0"/>
              <a:t>Independent</a:t>
            </a:r>
          </a:p>
          <a:p>
            <a:r>
              <a:rPr lang="nl-NL" dirty="0"/>
              <a:t>Reusable</a:t>
            </a:r>
          </a:p>
          <a:p>
            <a:r>
              <a:rPr lang="nl-NL" dirty="0"/>
              <a:t>Inside layout components</a:t>
            </a:r>
          </a:p>
          <a:p>
            <a:r>
              <a:rPr lang="nl-NL" dirty="0"/>
              <a:t>Related elements: </a:t>
            </a:r>
            <a:br>
              <a:rPr lang="nl-NL" dirty="0"/>
            </a:br>
            <a:r>
              <a:rPr lang="nl-NL" dirty="0"/>
              <a:t>Use module name as prefix</a:t>
            </a:r>
          </a:p>
          <a:p>
            <a:r>
              <a:rPr lang="nl-NL" dirty="0"/>
              <a:t>Sub-class modules if necessary</a:t>
            </a:r>
          </a:p>
          <a:p>
            <a:endParaRPr lang="nl-NL" dirty="0"/>
          </a:p>
        </p:txBody>
      </p:sp>
      <p:pic>
        <p:nvPicPr>
          <p:cNvPr id="9218" name="Picture 2" descr="https://i.gyazo.com/9d03780f7198075ca85ea435ce53107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497" y="1825624"/>
            <a:ext cx="2885303" cy="3967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424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Defines current status of element</a:t>
            </a:r>
          </a:p>
          <a:p>
            <a:r>
              <a:rPr lang="nl-NL" dirty="0"/>
              <a:t>Applied to layout or module</a:t>
            </a:r>
          </a:p>
          <a:p>
            <a:r>
              <a:rPr lang="nl-NL" dirty="0"/>
              <a:t>Overrides other styles</a:t>
            </a:r>
          </a:p>
          <a:p>
            <a:r>
              <a:rPr lang="nl-NL" dirty="0"/>
              <a:t>Include module name if it specifically relates to</a:t>
            </a:r>
            <a:br>
              <a:rPr lang="nl-NL" dirty="0"/>
            </a:br>
            <a:r>
              <a:rPr lang="nl-NL" dirty="0"/>
              <a:t>the behavior of a module</a:t>
            </a:r>
          </a:p>
        </p:txBody>
      </p:sp>
      <p:pic>
        <p:nvPicPr>
          <p:cNvPr id="10242" name="Picture 2" descr="https://i.gyazo.com/a2e229bf00598a7b2f2a65b9778607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211" y="1825625"/>
            <a:ext cx="2860589" cy="420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932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Replaceable styles</a:t>
            </a:r>
          </a:p>
          <a:p>
            <a:r>
              <a:rPr lang="nl-NL" dirty="0"/>
              <a:t>Typically defines the overall look</a:t>
            </a:r>
          </a:p>
          <a:p>
            <a:r>
              <a:rPr lang="nl-NL" dirty="0"/>
              <a:t>Can override all other style rules</a:t>
            </a:r>
          </a:p>
          <a:p>
            <a:r>
              <a:rPr lang="nl-NL" dirty="0"/>
              <a:t>Not mandatory</a:t>
            </a:r>
          </a:p>
        </p:txBody>
      </p:sp>
      <p:pic>
        <p:nvPicPr>
          <p:cNvPr id="11266" name="Picture 2" descr="https://i.gyazo.com/5a152183d5d65bedec9573d4ea4df0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671" y="1825625"/>
            <a:ext cx="3842130" cy="355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835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B111E-5EFC-4AB2-9386-1EAB31A74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Agenda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DF822-3C29-4ABD-AF48-20662E97C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Frameworks</a:t>
            </a:r>
            <a:r>
              <a:rPr lang="nl-NL" dirty="0"/>
              <a:t> </a:t>
            </a:r>
            <a:r>
              <a:rPr lang="nl-NL" dirty="0" err="1"/>
              <a:t>vs</a:t>
            </a:r>
            <a:r>
              <a:rPr lang="nl-NL" dirty="0"/>
              <a:t> </a:t>
            </a:r>
            <a:r>
              <a:rPr lang="nl-NL" dirty="0" err="1"/>
              <a:t>methodologies</a:t>
            </a:r>
            <a:endParaRPr lang="nl-NL" dirty="0"/>
          </a:p>
          <a:p>
            <a:endParaRPr lang="nl-NL" dirty="0"/>
          </a:p>
          <a:p>
            <a:r>
              <a:rPr lang="nl-NL" dirty="0"/>
              <a:t>The </a:t>
            </a:r>
            <a:r>
              <a:rPr lang="nl-NL" dirty="0" err="1"/>
              <a:t>methodologies</a:t>
            </a:r>
            <a:r>
              <a:rPr lang="nl-NL" dirty="0"/>
              <a:t> </a:t>
            </a:r>
            <a:r>
              <a:rPr lang="nl-NL" dirty="0" err="1"/>
              <a:t>explained</a:t>
            </a:r>
            <a:endParaRPr lang="nl-NL" dirty="0"/>
          </a:p>
          <a:p>
            <a:endParaRPr lang="nl-NL" dirty="0"/>
          </a:p>
          <a:p>
            <a:r>
              <a:rPr lang="nl-NL" dirty="0"/>
              <a:t>Hands-on</a:t>
            </a:r>
          </a:p>
          <a:p>
            <a:endParaRPr lang="nl-NL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970134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Pros &amp;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nl-NL" dirty="0"/>
              <a:t>Organized CSS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nl-NL" dirty="0"/>
              <a:t>Reusable modules</a:t>
            </a:r>
          </a:p>
          <a:p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/>
              <a:t>Complicated</a:t>
            </a:r>
          </a:p>
          <a:p>
            <a:r>
              <a:rPr lang="nl-NL" dirty="0"/>
              <a:t>Specificity issues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08063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OOCSS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C45A54-381E-473E-9A20-392E15D1A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626" y="3429000"/>
            <a:ext cx="3078747" cy="187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376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Object </a:t>
            </a:r>
            <a:r>
              <a:rPr lang="nl-NL" dirty="0" err="1"/>
              <a:t>Oriented</a:t>
            </a:r>
            <a:r>
              <a:rPr lang="nl-NL" dirty="0"/>
              <a:t> CSS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Seperation</a:t>
            </a:r>
            <a:r>
              <a:rPr lang="nl-NL" dirty="0"/>
              <a:t> of skin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structure</a:t>
            </a:r>
            <a:endParaRPr lang="nl-NL" dirty="0"/>
          </a:p>
          <a:p>
            <a:r>
              <a:rPr lang="nl-NL" dirty="0" err="1"/>
              <a:t>Seperation</a:t>
            </a:r>
            <a:r>
              <a:rPr lang="nl-NL" dirty="0"/>
              <a:t> of context </a:t>
            </a:r>
            <a:r>
              <a:rPr lang="nl-NL" dirty="0" err="1"/>
              <a:t>and</a:t>
            </a:r>
            <a:r>
              <a:rPr lang="nl-NL" dirty="0"/>
              <a:t> content</a:t>
            </a:r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/>
            <a:r>
              <a:rPr lang="nl-NL" dirty="0">
                <a:solidFill>
                  <a:srgbClr val="FFFFFF"/>
                </a:solidFill>
                <a:latin typeface="Arial" panose="020B0604020202020204"/>
              </a:rPr>
              <a:t>CSS Architectuur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/>
            <a:fld id="{14F1411D-0280-154F-AEAC-4C20B7AA46B2}" type="slidenum">
              <a:rPr lang="nl-NL">
                <a:solidFill>
                  <a:srgbClr val="FFFFFF"/>
                </a:solidFill>
                <a:latin typeface="Arial" panose="020B0604020202020204"/>
              </a:rPr>
              <a:pPr defTabSz="914377"/>
              <a:t>22</a:t>
            </a:fld>
            <a:endParaRPr lang="nl-NL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CF99F8-F99C-4DD2-A7D3-194F66010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2352675"/>
            <a:ext cx="95250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915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34946-CDEA-4FE7-812A-5ADF160CC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Object </a:t>
            </a:r>
            <a:r>
              <a:rPr lang="nl-NL" dirty="0" err="1"/>
              <a:t>Oriented</a:t>
            </a:r>
            <a:r>
              <a:rPr lang="nl-NL" dirty="0"/>
              <a:t> CSS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8C4DE-EC9C-44A8-B315-5CBD7A701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css</a:t>
            </a:r>
            <a:r>
              <a:rPr lang="en-US" dirty="0"/>
              <a:t> object is any repeating visual pattern, which can be abstracted into a snippet of html, </a:t>
            </a:r>
            <a:r>
              <a:rPr lang="en-US" dirty="0" err="1"/>
              <a:t>css</a:t>
            </a:r>
            <a:r>
              <a:rPr lang="en-US" dirty="0"/>
              <a:t>, and sometimes </a:t>
            </a:r>
            <a:r>
              <a:rPr lang="en-US" dirty="0" err="1"/>
              <a:t>javascript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goal of </a:t>
            </a:r>
            <a:r>
              <a:rPr lang="en-US" dirty="0">
                <a:hlinkClick r:id="rId2"/>
              </a:rPr>
              <a:t>Object Oriented CSS</a:t>
            </a:r>
            <a:r>
              <a:rPr lang="en-US" dirty="0"/>
              <a:t> is to encourage code reuse for faster and more efficient stylesheets that are easier to maintain.</a:t>
            </a:r>
          </a:p>
          <a:p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398208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B1253-DDEE-41F2-921A-EA61B7547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Separation</a:t>
            </a:r>
            <a:r>
              <a:rPr lang="nl-NL" dirty="0"/>
              <a:t> of Skin &amp; </a:t>
            </a:r>
            <a:r>
              <a:rPr lang="nl-NL" dirty="0" err="1"/>
              <a:t>Structure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399A0-3D41-421D-8838-1699E2F3B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Font, </a:t>
            </a:r>
            <a:r>
              <a:rPr lang="nl-NL" dirty="0" err="1"/>
              <a:t>Color</a:t>
            </a:r>
            <a:r>
              <a:rPr lang="nl-NL" dirty="0"/>
              <a:t>, </a:t>
            </a:r>
            <a:r>
              <a:rPr lang="nl-NL" dirty="0" err="1"/>
              <a:t>Shadows</a:t>
            </a:r>
            <a:r>
              <a:rPr lang="nl-NL" dirty="0"/>
              <a:t>, </a:t>
            </a:r>
            <a:r>
              <a:rPr lang="nl-NL" dirty="0" err="1"/>
              <a:t>Gradients</a:t>
            </a:r>
            <a:endParaRPr lang="en-NL" dirty="0"/>
          </a:p>
          <a:p>
            <a:endParaRPr lang="en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8E6FE5-905E-415A-80C0-A4C42B8A6CC6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/>
              <a:t>Skin:</a:t>
            </a:r>
          </a:p>
          <a:p>
            <a:endParaRPr lang="en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4B782-1A20-46CA-80E1-2FCD51DB7D4A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nl-NL" dirty="0" err="1"/>
              <a:t>Width</a:t>
            </a:r>
            <a:r>
              <a:rPr lang="nl-NL" dirty="0"/>
              <a:t>, </a:t>
            </a:r>
            <a:r>
              <a:rPr lang="nl-NL" dirty="0" err="1"/>
              <a:t>Height</a:t>
            </a:r>
            <a:r>
              <a:rPr lang="nl-NL" dirty="0"/>
              <a:t>, </a:t>
            </a:r>
            <a:r>
              <a:rPr lang="nl-NL" dirty="0" err="1"/>
              <a:t>Margin</a:t>
            </a:r>
            <a:r>
              <a:rPr lang="nl-NL" dirty="0"/>
              <a:t>, Padding, Overflow</a:t>
            </a:r>
          </a:p>
          <a:p>
            <a:endParaRPr lang="en-NL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17D133-4C98-45C5-908C-BEB16A764FFE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nl-NL" dirty="0" err="1"/>
              <a:t>Structure</a:t>
            </a:r>
            <a:r>
              <a:rPr lang="nl-NL" dirty="0"/>
              <a:t>: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728131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7EF30-66E5-48BB-BAA4-AE0719D0F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Separation</a:t>
            </a:r>
            <a:r>
              <a:rPr lang="nl-NL" dirty="0"/>
              <a:t> of Skin &amp; </a:t>
            </a:r>
            <a:r>
              <a:rPr lang="nl-NL" dirty="0" err="1"/>
              <a:t>Structure</a:t>
            </a:r>
            <a:endParaRPr lang="en-NL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24BA6A-A02F-4423-9639-475EC3F54C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4261061" cy="4351338"/>
          </a:xfrm>
        </p:spPr>
      </p:pic>
      <p:pic>
        <p:nvPicPr>
          <p:cNvPr id="9" name="Content Placeholder 8" descr="A screenshot of text&#10;&#10;Description automatically generated">
            <a:extLst>
              <a:ext uri="{FF2B5EF4-FFF2-40B4-BE49-F238E27FC236}">
                <a16:creationId xmlns:a16="http://schemas.microsoft.com/office/drawing/2014/main" id="{9AB48D51-7489-4AD1-A75B-E92DDDCD66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5625"/>
            <a:ext cx="4467225" cy="3924300"/>
          </a:xfrm>
        </p:spPr>
      </p:pic>
    </p:spTree>
    <p:extLst>
      <p:ext uri="{BB962C8B-B14F-4D97-AF65-F5344CB8AC3E}">
        <p14:creationId xmlns:p14="http://schemas.microsoft.com/office/powerpoint/2010/main" val="2003346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1BCED-6FD2-40A9-918C-E317F339E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Separation</a:t>
            </a:r>
            <a:r>
              <a:rPr lang="nl-NL" dirty="0"/>
              <a:t> of Context &amp; Content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4EE31-1A05-4C5B-9DA2-E70DB5CC35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Never mimic the structure of your HTML in CSS.</a:t>
            </a:r>
          </a:p>
          <a:p>
            <a:r>
              <a:rPr lang="en-US" dirty="0"/>
              <a:t>Avoiding child selectors</a:t>
            </a:r>
          </a:p>
          <a:p>
            <a:r>
              <a:rPr lang="en-US" dirty="0"/>
              <a:t>As a general rule, styles should never be scoped to particular containers.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080505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7EF30-66E5-48BB-BAA4-AE0719D0F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Separation</a:t>
            </a:r>
            <a:r>
              <a:rPr lang="nl-NL" dirty="0"/>
              <a:t> of Context &amp; Content</a:t>
            </a:r>
            <a:endParaRPr lang="en-NL" dirty="0"/>
          </a:p>
        </p:txBody>
      </p:sp>
      <p:pic>
        <p:nvPicPr>
          <p:cNvPr id="7" name="Content Placeholder 6" descr="A screenshot of text&#10;&#10;Description automatically generated">
            <a:extLst>
              <a:ext uri="{FF2B5EF4-FFF2-40B4-BE49-F238E27FC236}">
                <a16:creationId xmlns:a16="http://schemas.microsoft.com/office/drawing/2014/main" id="{65BCB32F-FAB0-43E9-AA0B-22A74561D9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865078" cy="4351338"/>
          </a:xfrm>
        </p:spPr>
      </p:pic>
      <p:pic>
        <p:nvPicPr>
          <p:cNvPr id="9" name="Content Placeholder 8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5BFE9185-B603-47D0-AF5C-EE1A74AB2D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2952750" cy="4114800"/>
          </a:xfrm>
        </p:spPr>
      </p:pic>
    </p:spTree>
    <p:extLst>
      <p:ext uri="{BB962C8B-B14F-4D97-AF65-F5344CB8AC3E}">
        <p14:creationId xmlns:p14="http://schemas.microsoft.com/office/powerpoint/2010/main" val="35685042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895F3-B8B0-489A-82B9-BC9B6ACC9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Pros &amp; </a:t>
            </a:r>
            <a:r>
              <a:rPr lang="nl-NL" dirty="0" err="1"/>
              <a:t>Cons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817B6-0EA9-4CF5-98ED-13881DC4FF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✓ High reusability</a:t>
            </a:r>
          </a:p>
          <a:p>
            <a:pPr marL="0" indent="0">
              <a:buNone/>
            </a:pPr>
            <a:r>
              <a:rPr lang="en-US" dirty="0"/>
              <a:t>✓ Ease of maintainability</a:t>
            </a:r>
          </a:p>
          <a:p>
            <a:endParaRPr lang="en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4546A-EECB-4E29-8E39-FC75B11B18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may need to add multiple classes to an element to account for all of the styling elements. </a:t>
            </a:r>
          </a:p>
          <a:p>
            <a:r>
              <a:rPr lang="en-US" dirty="0"/>
              <a:t>Without a fair amount of repeating visual patterns, separating structure and visual style codes seem unnecessary.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478212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7248127" y="2064000"/>
            <a:ext cx="4032000" cy="4032000"/>
          </a:xfrm>
        </p:spPr>
        <p:txBody>
          <a:bodyPr/>
          <a:lstStyle/>
          <a:p>
            <a:r>
              <a:rPr lang="nl-NL" dirty="0" err="1"/>
              <a:t>Oxygen</a:t>
            </a:r>
            <a:r>
              <a:rPr lang="nl-NL" dirty="0"/>
              <a:t> CSS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2039962-7873-450C-BCDD-00D001B802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5410" y="3385485"/>
            <a:ext cx="2141621" cy="240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546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93395D-BD94-4B91-896D-389C8558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365E9-84F1-4B9B-A36C-B080D7F11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64B0-FB02-45DD-8F86-C9615D56BD8F}" type="slidenum">
              <a:rPr lang="nl-NL" smtClean="0"/>
              <a:t>3</a:t>
            </a:fld>
            <a:endParaRPr lang="nl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35872E-3B54-4039-85AD-B5CE322FB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Frameworks</a:t>
            </a:r>
            <a:r>
              <a:rPr lang="nl-NL" dirty="0"/>
              <a:t> </a:t>
            </a:r>
            <a:r>
              <a:rPr lang="nl-NL" dirty="0" err="1"/>
              <a:t>vs</a:t>
            </a:r>
            <a:r>
              <a:rPr lang="nl-NL" dirty="0"/>
              <a:t> </a:t>
            </a:r>
            <a:r>
              <a:rPr lang="nl-NL" dirty="0" err="1"/>
              <a:t>Methodologies</a:t>
            </a:r>
            <a:endParaRPr lang="en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56A8EB-9AD8-497C-9A6E-F93EF79B2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 pre-</a:t>
            </a:r>
            <a:r>
              <a:rPr lang="nl-NL" dirty="0" err="1"/>
              <a:t>defined</a:t>
            </a:r>
            <a:r>
              <a:rPr lang="nl-NL" dirty="0"/>
              <a:t> set of </a:t>
            </a:r>
            <a:r>
              <a:rPr lang="nl-NL" dirty="0" err="1"/>
              <a:t>components</a:t>
            </a:r>
            <a:endParaRPr lang="nl-NL" dirty="0"/>
          </a:p>
          <a:p>
            <a:r>
              <a:rPr lang="nl-NL" dirty="0"/>
              <a:t>Large</a:t>
            </a:r>
          </a:p>
          <a:p>
            <a:r>
              <a:rPr lang="nl-NL" dirty="0" err="1"/>
              <a:t>Many</a:t>
            </a:r>
            <a:r>
              <a:rPr lang="nl-NL" dirty="0"/>
              <a:t> </a:t>
            </a:r>
            <a:r>
              <a:rPr lang="nl-NL" dirty="0" err="1"/>
              <a:t>possibilities</a:t>
            </a:r>
            <a:endParaRPr lang="nl-NL" dirty="0"/>
          </a:p>
          <a:p>
            <a:r>
              <a:rPr lang="nl-NL" dirty="0" err="1"/>
              <a:t>Contains</a:t>
            </a:r>
            <a:r>
              <a:rPr lang="nl-NL" dirty="0"/>
              <a:t> a lot of </a:t>
            </a:r>
            <a:r>
              <a:rPr lang="nl-NL" dirty="0" err="1"/>
              <a:t>bloat</a:t>
            </a:r>
            <a:r>
              <a:rPr lang="nl-NL" dirty="0"/>
              <a:t> </a:t>
            </a:r>
            <a:r>
              <a:rPr lang="nl-NL" dirty="0" err="1"/>
              <a:t>css</a:t>
            </a:r>
            <a:endParaRPr lang="en-N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3D5EB5-74FA-4BDD-921D-F37554FB3FB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59997" y="1248000"/>
            <a:ext cx="4993327" cy="384000"/>
          </a:xfrm>
        </p:spPr>
        <p:txBody>
          <a:bodyPr/>
          <a:lstStyle/>
          <a:p>
            <a:r>
              <a:rPr lang="nl-NL" dirty="0"/>
              <a:t>Framework</a:t>
            </a:r>
            <a:endParaRPr lang="en-NL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C5C707D-3456-48FD-A7B2-1A029EC15761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000" y="1688312"/>
            <a:ext cx="1948501" cy="1948501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30D0C5D-673D-4306-A899-DFDDE6EE784C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238677" y="1248000"/>
            <a:ext cx="4993327" cy="384000"/>
          </a:xfrm>
        </p:spPr>
        <p:txBody>
          <a:bodyPr/>
          <a:lstStyle/>
          <a:p>
            <a:r>
              <a:rPr lang="nl-NL" dirty="0" err="1"/>
              <a:t>Examples</a:t>
            </a:r>
            <a:endParaRPr lang="en-NL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12702DCE-A1AE-45AE-8BF9-265DC2D6C0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7843" y="4371668"/>
            <a:ext cx="3448664" cy="1724332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C055658A-6F7C-4A37-818C-9DEC92905A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021" y="1983831"/>
            <a:ext cx="2290978" cy="229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8311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7EF30-66E5-48BB-BAA4-AE0719D0F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Oxygen</a:t>
            </a:r>
            <a:r>
              <a:rPr lang="nl-NL" dirty="0"/>
              <a:t> CSS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F5954-EC10-40FA-9DEE-A7E9C742D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Object </a:t>
            </a:r>
            <a:r>
              <a:rPr lang="nl-NL" dirty="0" err="1"/>
              <a:t>Oriented</a:t>
            </a:r>
            <a:endParaRPr lang="nl-NL" dirty="0"/>
          </a:p>
          <a:p>
            <a:endParaRPr lang="nl-NL" dirty="0"/>
          </a:p>
          <a:p>
            <a:r>
              <a:rPr lang="nl-NL" dirty="0"/>
              <a:t>Object</a:t>
            </a:r>
          </a:p>
          <a:p>
            <a:r>
              <a:rPr lang="nl-NL" dirty="0"/>
              <a:t>Child-Object</a:t>
            </a:r>
          </a:p>
          <a:p>
            <a:r>
              <a:rPr lang="nl-NL" dirty="0" err="1"/>
              <a:t>Modifiers</a:t>
            </a:r>
            <a:endParaRPr lang="nl-NL" dirty="0"/>
          </a:p>
          <a:p>
            <a:r>
              <a:rPr lang="nl-NL" dirty="0" err="1"/>
              <a:t>Subclasses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542620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E9F68-168D-4FF1-AAEE-BF03F5D10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Oxygen</a:t>
            </a:r>
            <a:r>
              <a:rPr lang="nl-NL" dirty="0"/>
              <a:t> CSS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1473E-9C1B-4AA7-8887-BD1BF15BA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Oxygen is an object-oriented approach to CSS. It is designed to give teams a simple and consistent way to communicate about stylesheets. </a:t>
            </a:r>
            <a:endParaRPr lang="en-US" dirty="0"/>
          </a:p>
          <a:p>
            <a:r>
              <a:rPr lang="en-US" dirty="0"/>
              <a:t>We naturally speak in terms of objects when talking about “buttons”, “menus”, and “controls.”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556286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07C5F-B12D-4BF8-AD45-F804124E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Oxygen</a:t>
            </a:r>
            <a:r>
              <a:rPr lang="nl-NL" dirty="0"/>
              <a:t> CSS</a:t>
            </a:r>
            <a:endParaRPr lang="en-N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2FE4D4-AF11-4690-B234-18772BF7A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0438" y="1269392"/>
            <a:ext cx="8831262" cy="4997078"/>
          </a:xfrm>
        </p:spPr>
      </p:pic>
    </p:spTree>
    <p:extLst>
      <p:ext uri="{BB962C8B-B14F-4D97-AF65-F5344CB8AC3E}">
        <p14:creationId xmlns:p14="http://schemas.microsoft.com/office/powerpoint/2010/main" val="13517761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7EF30-66E5-48BB-BAA4-AE0719D0F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Objects</a:t>
            </a:r>
            <a:endParaRPr lang="en-NL" dirty="0"/>
          </a:p>
        </p:txBody>
      </p:sp>
      <p:pic>
        <p:nvPicPr>
          <p:cNvPr id="5" name="Content Placeholder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7DD83CC2-F91E-474F-A256-88D01D21D9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5133975" cy="2466975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932A61-49DB-47CB-9B4B-E9EE456817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/>
              <a:t>.</a:t>
            </a:r>
            <a:r>
              <a:rPr lang="nl-NL" dirty="0" err="1"/>
              <a:t>noun</a:t>
            </a:r>
            <a:endParaRPr lang="nl-NL" dirty="0"/>
          </a:p>
          <a:p>
            <a:r>
              <a:rPr lang="en-US" dirty="0"/>
              <a:t>are the individual parts that make up a web page or application.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551806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7EF30-66E5-48BB-BAA4-AE0719D0F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Modifiers</a:t>
            </a:r>
            <a:endParaRPr lang="en-NL" dirty="0"/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4EA915-7D0E-4371-A284-5E4F0EA4FD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88" y="1776778"/>
            <a:ext cx="5181600" cy="1652222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BD8C83-E9A2-41B9-A98B-E7AD366BAA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.prefix-adjective / .adjective</a:t>
            </a:r>
          </a:p>
          <a:p>
            <a:r>
              <a:rPr lang="en-US" dirty="0"/>
              <a:t>state modifiers should almost always be bound directly to the object class name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1671931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7EF30-66E5-48BB-BAA4-AE0719D0F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Child </a:t>
            </a:r>
            <a:r>
              <a:rPr lang="nl-NL" dirty="0" err="1"/>
              <a:t>objects</a:t>
            </a:r>
            <a:endParaRPr lang="en-NL" dirty="0"/>
          </a:p>
        </p:txBody>
      </p:sp>
      <p:pic>
        <p:nvPicPr>
          <p:cNvPr id="10" name="Content Placeholder 9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6706648B-7F90-4B77-975D-12ED750BDD3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181600" cy="3514754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EBB53D-87C1-46E0-90CB-1D32F39023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/>
              <a:t>.</a:t>
            </a:r>
            <a:r>
              <a:rPr lang="nl-NL" dirty="0" err="1"/>
              <a:t>noun-noun</a:t>
            </a:r>
            <a:endParaRPr lang="nl-NL" dirty="0"/>
          </a:p>
          <a:p>
            <a:r>
              <a:rPr lang="en-US" dirty="0"/>
              <a:t>When an object should </a:t>
            </a:r>
            <a:r>
              <a:rPr lang="en-US" i="1" dirty="0"/>
              <a:t>only ever</a:t>
            </a:r>
            <a:r>
              <a:rPr lang="en-US" dirty="0"/>
              <a:t> be used inside of another object.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3956173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7EF30-66E5-48BB-BAA4-AE0719D0F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Subclasses</a:t>
            </a:r>
            <a:endParaRPr lang="en-NL" dirty="0"/>
          </a:p>
        </p:txBody>
      </p:sp>
      <p:pic>
        <p:nvPicPr>
          <p:cNvPr id="10" name="Content Placeholder 9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24ACA50D-99D0-462B-B856-CF6A3CF6EC5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5181600" cy="3824703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9CAA05-F613-436F-83B0-0C0A6E0EDD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.adjective-noun</a:t>
            </a:r>
          </a:p>
          <a:p>
            <a:r>
              <a:rPr lang="en-US" dirty="0"/>
              <a:t>when an object is a </a:t>
            </a:r>
            <a:r>
              <a:rPr lang="en-US" i="1" dirty="0"/>
              <a:t>kind of</a:t>
            </a:r>
            <a:r>
              <a:rPr lang="en-US" dirty="0"/>
              <a:t> another object it is called a </a:t>
            </a:r>
            <a:r>
              <a:rPr lang="en-US" i="1" dirty="0"/>
              <a:t>subclass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3428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1008A-5A63-439B-BBF9-4066EA1F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Pros &amp; </a:t>
            </a:r>
            <a:r>
              <a:rPr lang="nl-NL" dirty="0" err="1"/>
              <a:t>Cons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EE8F9-7FE0-4BB6-89D5-A9D537FD06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✓ High reusability</a:t>
            </a:r>
          </a:p>
          <a:p>
            <a:pPr marL="0" indent="0">
              <a:buNone/>
            </a:pPr>
            <a:r>
              <a:rPr lang="en-US" dirty="0"/>
              <a:t>✓ Ease of maintainability</a:t>
            </a:r>
          </a:p>
          <a:p>
            <a:endParaRPr lang="en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08023-451B-4B81-8F22-8D23148174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Can be confusing for new developers. What is an object and what is not?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7814557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BC539D-62AB-4F20-8811-8B6D7926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Questions</a:t>
            </a:r>
            <a:r>
              <a:rPr lang="nl-NL" dirty="0"/>
              <a:t>?</a:t>
            </a:r>
            <a:endParaRPr lang="en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38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564758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BC539D-62AB-4F20-8811-8B6D7926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Hands-on</a:t>
            </a:r>
            <a:b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https://bit.ly/2SUypBF</a:t>
            </a:r>
            <a:endParaRPr lang="en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39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021592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67F054-0302-4B1A-B81A-03615D30A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885404-165E-4AB3-B5E5-26F99F259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868AC6-627E-43C8-9246-78923AE65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Uitleg </a:t>
            </a:r>
            <a:r>
              <a:rPr lang="nl-NL" dirty="0" err="1"/>
              <a:t>bloat</a:t>
            </a:r>
            <a:r>
              <a:rPr lang="nl-NL" dirty="0"/>
              <a:t> </a:t>
            </a:r>
            <a:r>
              <a:rPr lang="nl-NL" dirty="0" err="1"/>
              <a:t>css</a:t>
            </a:r>
            <a:endParaRPr lang="en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964814-D1BE-404A-B0B3-5E8CC0474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A1E568F-40B9-4B2E-B938-1B8EA6CB97A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E2EFC6-91C1-4793-B083-25DC51960DBC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A87AF8F-E7EF-4DDA-9EC3-5576738450D1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220097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5269F-BA6D-4E7F-94DE-0BCCE5BC1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202" y="1251285"/>
            <a:ext cx="11231998" cy="3837344"/>
          </a:xfrm>
        </p:spPr>
        <p:txBody>
          <a:bodyPr/>
          <a:lstStyle/>
          <a:p>
            <a:r>
              <a:rPr lang="nl-NL" sz="2400" dirty="0"/>
              <a:t>BEM: http://getbem.com/</a:t>
            </a:r>
            <a:br>
              <a:rPr lang="nl-NL" sz="2400" dirty="0"/>
            </a:br>
            <a:br>
              <a:rPr lang="nl-NL" sz="2400" dirty="0"/>
            </a:br>
            <a:r>
              <a:rPr lang="nl-NL" sz="2400" dirty="0"/>
              <a:t>SMACSS: http://smacss.com/</a:t>
            </a:r>
            <a:br>
              <a:rPr lang="nl-NL" sz="2400" dirty="0"/>
            </a:br>
            <a:br>
              <a:rPr lang="nl-NL" sz="2400" dirty="0"/>
            </a:br>
            <a:r>
              <a:rPr lang="nl-NL" sz="2400" dirty="0"/>
              <a:t>OOCSS: https://github.com/stubbornella/oocss/wiki</a:t>
            </a:r>
            <a:br>
              <a:rPr lang="nl-NL" sz="2400" dirty="0"/>
            </a:br>
            <a:br>
              <a:rPr lang="nl-NL" sz="2400" dirty="0"/>
            </a:br>
            <a:r>
              <a:rPr lang="nl-NL" sz="2400" dirty="0" err="1"/>
              <a:t>Oxygen</a:t>
            </a:r>
            <a:r>
              <a:rPr lang="nl-NL" sz="2400" dirty="0"/>
              <a:t> CSS: http://oxygencss.com/</a:t>
            </a:r>
            <a:endParaRPr lang="en-NL" sz="2400" dirty="0"/>
          </a:p>
        </p:txBody>
      </p:sp>
    </p:spTree>
    <p:extLst>
      <p:ext uri="{BB962C8B-B14F-4D97-AF65-F5344CB8AC3E}">
        <p14:creationId xmlns:p14="http://schemas.microsoft.com/office/powerpoint/2010/main" val="3956110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7049432-7036-45C2-AC11-36B34DCC0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1CB375-6BD2-4E7E-B13D-6AAFAF19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C45110-C10F-4ACE-B069-44837795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Frameworks</a:t>
            </a:r>
            <a:r>
              <a:rPr lang="nl-NL" dirty="0"/>
              <a:t> </a:t>
            </a:r>
            <a:r>
              <a:rPr lang="nl-NL" dirty="0" err="1"/>
              <a:t>vs</a:t>
            </a:r>
            <a:r>
              <a:rPr lang="nl-NL" dirty="0"/>
              <a:t> </a:t>
            </a:r>
            <a:r>
              <a:rPr lang="nl-NL" dirty="0" err="1"/>
              <a:t>Methodologies</a:t>
            </a:r>
            <a:endParaRPr lang="en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DA2908-78C4-476D-812C-7E72A07E0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idea to structure your style rules</a:t>
            </a:r>
          </a:p>
          <a:p>
            <a:r>
              <a:rPr lang="en-GB" dirty="0"/>
              <a:t>Scalability</a:t>
            </a:r>
          </a:p>
          <a:p>
            <a:r>
              <a:rPr lang="en-GB" dirty="0"/>
              <a:t>Own </a:t>
            </a:r>
            <a:r>
              <a:rPr lang="en-GB" dirty="0" err="1"/>
              <a:t>adapation</a:t>
            </a:r>
            <a:endParaRPr lang="en-GB" dirty="0"/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10D871-9097-4844-904B-C007057F7FFB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err="1"/>
              <a:t>Methodologies</a:t>
            </a:r>
            <a:endParaRPr lang="en-NL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F92208E-7F68-43D7-AC44-E7B72D179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30721" y="4815996"/>
            <a:ext cx="1759361" cy="14488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D5D832-1EA3-498C-B748-7BD9C52C11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873" y="959807"/>
            <a:ext cx="4012926" cy="244788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6D957419-965E-4944-BFEF-053D2BA3F7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63848" y="3783988"/>
            <a:ext cx="1460152" cy="16426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C911AD7-6CDA-4031-93CD-639F45A77D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753" y="4157624"/>
            <a:ext cx="1460152" cy="131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347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3">
            <a:extLst>
              <a:ext uri="{FF2B5EF4-FFF2-40B4-BE49-F238E27FC236}">
                <a16:creationId xmlns:a16="http://schemas.microsoft.com/office/drawing/2014/main" id="{CD4256BF-C2DE-4183-B045-E5F21E4D4235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0"/>
          <a:stretch/>
        </p:blipFill>
        <p:spPr>
          <a:xfrm>
            <a:off x="0" y="1079500"/>
            <a:ext cx="12192000" cy="4464050"/>
          </a:xfrm>
          <a:prstGeom prst="rect">
            <a:avLst/>
          </a:prstGeom>
          <a:noFill/>
        </p:spPr>
      </p:pic>
      <p:sp>
        <p:nvSpPr>
          <p:cNvPr id="10" name="Title 2">
            <a:extLst>
              <a:ext uri="{FF2B5EF4-FFF2-40B4-BE49-F238E27FC236}">
                <a16:creationId xmlns:a16="http://schemas.microsoft.com/office/drawing/2014/main" id="{CD80485C-33EE-496F-BE85-67AF6FA25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0" y="2064000"/>
            <a:ext cx="4032000" cy="4032000"/>
          </a:xfrm>
        </p:spPr>
        <p:txBody>
          <a:bodyPr/>
          <a:lstStyle/>
          <a:p>
            <a:r>
              <a:rPr lang="en-US" dirty="0"/>
              <a:t>BEM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9216B7B-270F-4EAF-BED2-5976AF35A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97014" y="3429000"/>
            <a:ext cx="2067283" cy="170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640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Block – Element – Modifier</a:t>
            </a:r>
          </a:p>
          <a:p>
            <a:r>
              <a:rPr lang="nl-NL" dirty="0"/>
              <a:t>Divide layout into blocks</a:t>
            </a:r>
          </a:p>
          <a:p>
            <a:r>
              <a:rPr lang="nl-NL" dirty="0"/>
              <a:t>Blocks contain elements</a:t>
            </a:r>
          </a:p>
          <a:p>
            <a:r>
              <a:rPr lang="nl-NL" dirty="0"/>
              <a:t>Define state of block or element with modifiers</a:t>
            </a:r>
          </a:p>
          <a:p>
            <a:r>
              <a:rPr lang="nl-NL" dirty="0"/>
              <a:t>Naming convention: block__element--modifier</a:t>
            </a:r>
          </a:p>
        </p:txBody>
      </p:sp>
      <p:pic>
        <p:nvPicPr>
          <p:cNvPr id="1030" name="Picture 6" descr="https://i.gyazo.com/db4e69a16e725950213b5cc3e040aa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4320745"/>
            <a:ext cx="4353271" cy="1856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380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8" descr="http://getbem.com/assets/github_cap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631" y="365125"/>
            <a:ext cx="8858250" cy="599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94704" y="6198417"/>
            <a:ext cx="64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i="1" dirty="0"/>
              <a:t>Source: </a:t>
            </a:r>
            <a:r>
              <a:rPr lang="nl-NL" sz="1400" i="1" dirty="0">
                <a:hlinkClick r:id="rId3"/>
              </a:rPr>
              <a:t>http://getbem.com/introduction/</a:t>
            </a:r>
            <a:r>
              <a:rPr lang="nl-NL" sz="14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0302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Independent components</a:t>
            </a:r>
          </a:p>
          <a:p>
            <a:r>
              <a:rPr lang="nl-NL" dirty="0"/>
              <a:t>Reusable</a:t>
            </a:r>
          </a:p>
          <a:p>
            <a:r>
              <a:rPr lang="nl-NL" dirty="0"/>
              <a:t>Defines the purpose</a:t>
            </a:r>
          </a:p>
        </p:txBody>
      </p:sp>
      <p:pic>
        <p:nvPicPr>
          <p:cNvPr id="2054" name="Picture 6" descr="https://i.gyazo.com/a6294b12d8b8145e16f84a6523681fd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746" y="1690688"/>
            <a:ext cx="3223054" cy="3656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426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_presentatie_v1" id="{AF9A2038-56EF-1448-BC8A-E6B1BBA70741}" vid="{7B36D259-0CD2-0844-A47A-FD3E3D794B9B}"/>
    </a:ext>
  </a:extLst>
</a:theme>
</file>

<file path=ppt/theme/theme2.xml><?xml version="1.0" encoding="utf-8"?>
<a:theme xmlns:a="http://schemas.openxmlformats.org/drawingml/2006/main" name="1_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 template.pptx" id="{36929742-730C-4023-96D2-8C6CFF035E76}" vid="{9A930589-0BCC-497A-ABC7-15B87B7434E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740</Words>
  <Application>Microsoft Office PowerPoint</Application>
  <PresentationFormat>Widescreen</PresentationFormat>
  <Paragraphs>167</Paragraphs>
  <Slides>40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Wingdings</vt:lpstr>
      <vt:lpstr>Office-thema</vt:lpstr>
      <vt:lpstr>1_Office-thema</vt:lpstr>
      <vt:lpstr>CSS architectuur</vt:lpstr>
      <vt:lpstr>Agenda</vt:lpstr>
      <vt:lpstr>Frameworks vs Methodologies</vt:lpstr>
      <vt:lpstr>Uitleg bloat css</vt:lpstr>
      <vt:lpstr>Frameworks vs Methodologies</vt:lpstr>
      <vt:lpstr>BEM</vt:lpstr>
      <vt:lpstr>BEM</vt:lpstr>
      <vt:lpstr>PowerPoint Presentation</vt:lpstr>
      <vt:lpstr>Block</vt:lpstr>
      <vt:lpstr>Element</vt:lpstr>
      <vt:lpstr>Modifier</vt:lpstr>
      <vt:lpstr>Pros &amp; Cons</vt:lpstr>
      <vt:lpstr>SMACSS</vt:lpstr>
      <vt:lpstr>SMACSS</vt:lpstr>
      <vt:lpstr>Base Rules</vt:lpstr>
      <vt:lpstr>Layout Rules</vt:lpstr>
      <vt:lpstr>Module Rules</vt:lpstr>
      <vt:lpstr>State</vt:lpstr>
      <vt:lpstr>Theme</vt:lpstr>
      <vt:lpstr>Pros &amp; Cons</vt:lpstr>
      <vt:lpstr>OOCSS</vt:lpstr>
      <vt:lpstr>Object Oriented CSS</vt:lpstr>
      <vt:lpstr>Object Oriented CSS</vt:lpstr>
      <vt:lpstr>Separation of Skin &amp; Structure</vt:lpstr>
      <vt:lpstr>Separation of Skin &amp; Structure</vt:lpstr>
      <vt:lpstr>Separation of Context &amp; Content</vt:lpstr>
      <vt:lpstr>Separation of Context &amp; Content</vt:lpstr>
      <vt:lpstr>Pros &amp; Cons</vt:lpstr>
      <vt:lpstr>Oxygen CSS</vt:lpstr>
      <vt:lpstr>Oxygen CSS</vt:lpstr>
      <vt:lpstr>Oxygen CSS</vt:lpstr>
      <vt:lpstr>Oxygen CSS</vt:lpstr>
      <vt:lpstr>Objects</vt:lpstr>
      <vt:lpstr>Modifiers</vt:lpstr>
      <vt:lpstr>Child objects</vt:lpstr>
      <vt:lpstr>Subclasses</vt:lpstr>
      <vt:lpstr>Pros &amp; Cons</vt:lpstr>
      <vt:lpstr>Questions?</vt:lpstr>
      <vt:lpstr>Hands-on https://bit.ly/2SUypBF</vt:lpstr>
      <vt:lpstr>BEM: http://getbem.com/  SMACSS: http://smacss.com/  OOCSS: https://github.com/stubbornella/oocss/wiki  Oxygen CSS: http://oxygencss.com/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architectuur</dc:title>
  <dc:creator>Kjettil Hennis</dc:creator>
  <cp:lastModifiedBy>Kjettil Hennis</cp:lastModifiedBy>
  <cp:revision>7</cp:revision>
  <dcterms:created xsi:type="dcterms:W3CDTF">2020-02-19T18:13:56Z</dcterms:created>
  <dcterms:modified xsi:type="dcterms:W3CDTF">2020-02-20T13:37:59Z</dcterms:modified>
</cp:coreProperties>
</file>