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42"/>
  </p:notesMasterIdLst>
  <p:sldIdLst>
    <p:sldId id="292" r:id="rId3"/>
    <p:sldId id="286" r:id="rId4"/>
    <p:sldId id="290" r:id="rId5"/>
    <p:sldId id="298" r:id="rId6"/>
    <p:sldId id="296" r:id="rId7"/>
    <p:sldId id="275" r:id="rId8"/>
    <p:sldId id="276" r:id="rId9"/>
    <p:sldId id="277" r:id="rId10"/>
    <p:sldId id="278" r:id="rId11"/>
    <p:sldId id="279" r:id="rId12"/>
    <p:sldId id="271" r:id="rId13"/>
    <p:sldId id="295" r:id="rId14"/>
    <p:sldId id="257" r:id="rId15"/>
    <p:sldId id="280" r:id="rId16"/>
    <p:sldId id="281" r:id="rId17"/>
    <p:sldId id="282" r:id="rId18"/>
    <p:sldId id="283" r:id="rId19"/>
    <p:sldId id="284" r:id="rId20"/>
    <p:sldId id="272" r:id="rId21"/>
    <p:sldId id="273" r:id="rId22"/>
    <p:sldId id="274" r:id="rId23"/>
    <p:sldId id="269" r:id="rId24"/>
    <p:sldId id="267" r:id="rId25"/>
    <p:sldId id="258" r:id="rId26"/>
    <p:sldId id="268" r:id="rId27"/>
    <p:sldId id="259" r:id="rId28"/>
    <p:sldId id="266" r:id="rId29"/>
    <p:sldId id="291" r:id="rId30"/>
    <p:sldId id="260" r:id="rId31"/>
    <p:sldId id="270" r:id="rId32"/>
    <p:sldId id="297" r:id="rId33"/>
    <p:sldId id="261" r:id="rId34"/>
    <p:sldId id="262" r:id="rId35"/>
    <p:sldId id="263" r:id="rId36"/>
    <p:sldId id="264" r:id="rId37"/>
    <p:sldId id="265" r:id="rId38"/>
    <p:sldId id="293" r:id="rId39"/>
    <p:sldId id="294" r:id="rId40"/>
    <p:sldId id="299" r:id="rId4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0153" autoAdjust="0"/>
  </p:normalViewPr>
  <p:slideViewPr>
    <p:cSldViewPr snapToGrid="0">
      <p:cViewPr varScale="1">
        <p:scale>
          <a:sx n="80" d="100"/>
          <a:sy n="80" d="100"/>
        </p:scale>
        <p:origin x="18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74108-0C1B-43E7-90A5-5095241C0D4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1388-5806-4682-935F-40A544AE6D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81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49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Concerning your box-shadow in your base class: this is fine as it </a:t>
            </a:r>
            <a:br>
              <a:rPr lang="en-US" dirty="0"/>
            </a:br>
            <a:r>
              <a:rPr lang="en-US" dirty="0"/>
              <a:t>probably reflects your design. If all your buttons have a box-shadow, </a:t>
            </a:r>
            <a:br>
              <a:rPr lang="en-US" dirty="0"/>
            </a:br>
            <a:r>
              <a:rPr lang="en-US" dirty="0"/>
              <a:t>this property makes sense in the base class.  With base classes, it's </a:t>
            </a:r>
            <a:br>
              <a:rPr lang="en-US" dirty="0"/>
            </a:br>
            <a:r>
              <a:rPr lang="en-US" dirty="0"/>
              <a:t>not so much about differentiating between structure and skin, it's</a:t>
            </a:r>
            <a:br>
              <a:rPr lang="en-US" dirty="0"/>
            </a:br>
            <a:r>
              <a:rPr lang="en-US" dirty="0"/>
              <a:t>about finding common denominators. It just so happens that a lot of </a:t>
            </a:r>
            <a:br>
              <a:rPr lang="en-US" dirty="0"/>
            </a:br>
            <a:r>
              <a:rPr lang="en-US" dirty="0"/>
              <a:t>times, you can separate very easily between structure and skin, that's </a:t>
            </a:r>
            <a:br>
              <a:rPr lang="en-US" dirty="0"/>
            </a:br>
            <a:r>
              <a:rPr lang="en-US" dirty="0"/>
              <a:t>why it's a recommendation. But the logic, as I understand it, is to </a:t>
            </a:r>
            <a:br>
              <a:rPr lang="en-US" dirty="0"/>
            </a:br>
            <a:r>
              <a:rPr lang="en-US" dirty="0"/>
              <a:t>move your common styles to a base class so you don't have to repeat </a:t>
            </a:r>
            <a:br>
              <a:rPr lang="en-US" dirty="0"/>
            </a:br>
            <a:r>
              <a:rPr lang="en-US" dirty="0"/>
              <a:t>yourself. If your buttons all have a box-shadow in common, move it to </a:t>
            </a:r>
            <a:br>
              <a:rPr lang="en-US" dirty="0"/>
            </a:br>
            <a:r>
              <a:rPr lang="en-US" dirty="0"/>
              <a:t>your base class.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70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9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76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- </a:t>
            </a:r>
            <a:r>
              <a:rPr lang="en-US" i="1" dirty="0"/>
              <a:t>It is one part a set of naming conventions and one part a way of thinking about CSS. It seeks to take the best of Object-Oriented Programming and apply it to how we write CSS.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39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Oxygen naming convention is to include the name of the parent in the name of the child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81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will force you to document things and introduce new dev to your codebase (which is good to do).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12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2/19/2020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2/19/2020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2/19/2020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8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2/19/2020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9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2/19/2020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2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19-2-2020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9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19-2-2020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0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CBE80-4ABB-4B91-9E04-02AF8B181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9CF43-AD5A-49B5-915F-A0D8054408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66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35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295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97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221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4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2/19/2020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638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93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2/19/2020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2ADE1E-FDAC-4BF3-8948-6EC4230BCCD0}"/>
              </a:ext>
            </a:extLst>
          </p:cNvPr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E612FC-A362-40F4-B212-EA66671916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08DA0-5795-48D5-B98D-2694930B1B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4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8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6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3977-1828-47FB-8D65-E6151B2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EA47-61F5-45A5-A2E8-B532ACD5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3E28-DDBA-4DE2-A9D8-17DB9302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EEBF-494C-4823-9C35-0E5C84D9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E4E1-5944-4F51-A0AD-73DD223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8447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F8F0-609C-4D37-AED8-8702B6B2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8A6-15EE-4585-B5F3-FBB31C53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6DA6-5E85-4804-BA20-7B7BBBBA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655F1-7E08-40A6-907A-BCA30C9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B599-E271-4EAC-8B08-E8113C5E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D3F2-4A53-4175-BDF7-0ED0809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3883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4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2/19/2020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4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2/19/2020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4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2/19/2020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0993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2/19/2020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9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2/19/2020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2/19/2020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182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2/19/2020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4196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2/19/2020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0" y="480000"/>
            <a:ext cx="1678432" cy="382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0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2/19/2020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600000" y="484516"/>
            <a:ext cx="1678432" cy="372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3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72D047B4-46E0-4CAC-AB1A-1663497BA375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78" r:id="rId17"/>
    <p:sldLayoutId id="2147483679" r:id="rId18"/>
    <p:sldLayoutId id="2147483680" r:id="rId19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methods-organize-cs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bbornella.org/content/2009/02/28/object-oriented-css-grids-on-github/" TargetMode="Externa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SUypBF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bem.com/introduction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CSS architectuur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5CCD39A-BA45-4BFF-AE1E-CF5790AFA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Kevin Oosterlaak &amp; Kjettil Hennis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4103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state or appearance</a:t>
            </a:r>
          </a:p>
          <a:p>
            <a:r>
              <a:rPr lang="nl-NL" dirty="0"/>
              <a:t>Prefix: double hyphen</a:t>
            </a:r>
          </a:p>
          <a:p>
            <a:r>
              <a:rPr lang="nl-NL" dirty="0"/>
              <a:t>Modifying element based on block-level modifier</a:t>
            </a:r>
            <a:br>
              <a:rPr lang="nl-NL" dirty="0"/>
            </a:br>
            <a:r>
              <a:rPr lang="nl-NL" dirty="0"/>
              <a:t>is allowed: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122" name="Picture 2" descr="https://i.gyazo.com/77346fc59a8f89b9776535e68bd18e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48" y="837041"/>
            <a:ext cx="2703052" cy="55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b088505b826b24a9d24714367e88cc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0" y="3677444"/>
            <a:ext cx="3362795" cy="8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6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styles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Bloated HTML</a:t>
            </a:r>
          </a:p>
          <a:p>
            <a:r>
              <a:rPr lang="nl-NL" dirty="0"/>
              <a:t>Components cannot share styles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13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SMACSS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27131A-A7DD-4139-8B97-6E3C7DD4D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0" y="3598987"/>
            <a:ext cx="1066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and Modular Architecture for CSS</a:t>
            </a:r>
          </a:p>
          <a:p>
            <a:r>
              <a:rPr lang="en-US" dirty="0"/>
              <a:t>CSS rules categorization</a:t>
            </a:r>
          </a:p>
          <a:p>
            <a:r>
              <a:rPr lang="nl-NL" dirty="0"/>
              <a:t>5 style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Layout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Theme</a:t>
            </a:r>
          </a:p>
        </p:txBody>
      </p:sp>
      <p:pic>
        <p:nvPicPr>
          <p:cNvPr id="6146" name="Picture 2" descr="https://i0.wp.com/css-tricks.com/wp-content/uploads/2017/07/image3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41" y="3492844"/>
            <a:ext cx="7333659" cy="26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0141" y="6311900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https://css-tricks.com/methods-organize-css/</a:t>
            </a: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36529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Defaults</a:t>
            </a:r>
          </a:p>
          <a:p>
            <a:r>
              <a:rPr lang="nl-NL" dirty="0"/>
              <a:t>Element selector</a:t>
            </a:r>
          </a:p>
          <a:p>
            <a:r>
              <a:rPr lang="nl-NL" dirty="0"/>
              <a:t>Example: html, body, form, a</a:t>
            </a:r>
          </a:p>
        </p:txBody>
      </p:sp>
      <p:pic>
        <p:nvPicPr>
          <p:cNvPr id="7170" name="Picture 2" descr="https://i.gyazo.com/b649c68418c573c428041d1d8329ec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825625"/>
            <a:ext cx="39909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7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page sections</a:t>
            </a:r>
          </a:p>
          <a:p>
            <a:r>
              <a:rPr lang="nl-NL" dirty="0"/>
              <a:t>Major components</a:t>
            </a:r>
          </a:p>
          <a:p>
            <a:r>
              <a:rPr lang="nl-NL" dirty="0"/>
              <a:t>Example: #header, #footer, #sidebar</a:t>
            </a:r>
          </a:p>
          <a:p>
            <a:r>
              <a:rPr lang="nl-NL" dirty="0"/>
              <a:t>Combinable with other layout styles</a:t>
            </a:r>
          </a:p>
          <a:p>
            <a:r>
              <a:rPr lang="nl-NL" dirty="0"/>
              <a:t>.l- prefix</a:t>
            </a:r>
          </a:p>
        </p:txBody>
      </p:sp>
      <p:pic>
        <p:nvPicPr>
          <p:cNvPr id="8194" name="Picture 2" descr="https://i.gyazo.com/e66d73b1f8113081ee05659d02fd4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28" y="1690687"/>
            <a:ext cx="2456271" cy="50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2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Smaller components</a:t>
            </a:r>
          </a:p>
          <a:p>
            <a:r>
              <a:rPr lang="nl-NL" dirty="0"/>
              <a:t>Independent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Inside layout components</a:t>
            </a:r>
          </a:p>
          <a:p>
            <a:r>
              <a:rPr lang="nl-NL" dirty="0"/>
              <a:t>Related elements: </a:t>
            </a:r>
            <a:br>
              <a:rPr lang="nl-NL" dirty="0"/>
            </a:br>
            <a:r>
              <a:rPr lang="nl-NL" dirty="0"/>
              <a:t>Use module name as prefix</a:t>
            </a:r>
          </a:p>
          <a:p>
            <a:r>
              <a:rPr lang="nl-NL" dirty="0"/>
              <a:t>Sub-class modules if necessary</a:t>
            </a:r>
          </a:p>
          <a:p>
            <a:endParaRPr lang="nl-NL" dirty="0"/>
          </a:p>
        </p:txBody>
      </p:sp>
      <p:pic>
        <p:nvPicPr>
          <p:cNvPr id="9218" name="Picture 2" descr="https://i.gyazo.com/9d03780f7198075ca85ea435ce531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497" y="1825624"/>
            <a:ext cx="2885303" cy="39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2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current status of element</a:t>
            </a:r>
          </a:p>
          <a:p>
            <a:r>
              <a:rPr lang="nl-NL" dirty="0"/>
              <a:t>Applied to layout or module</a:t>
            </a:r>
          </a:p>
          <a:p>
            <a:r>
              <a:rPr lang="nl-NL" dirty="0"/>
              <a:t>Overrides other styles</a:t>
            </a:r>
          </a:p>
          <a:p>
            <a:r>
              <a:rPr lang="nl-NL" dirty="0"/>
              <a:t>Include module name if it specifically relates to</a:t>
            </a:r>
            <a:br>
              <a:rPr lang="nl-NL" dirty="0"/>
            </a:br>
            <a:r>
              <a:rPr lang="nl-NL" dirty="0"/>
              <a:t>the behavior of a module</a:t>
            </a:r>
          </a:p>
        </p:txBody>
      </p:sp>
      <p:pic>
        <p:nvPicPr>
          <p:cNvPr id="10242" name="Picture 2" descr="https://i.gyazo.com/a2e229bf00598a7b2f2a65b9778607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11" y="1825625"/>
            <a:ext cx="2860589" cy="42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3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Replaceable styles</a:t>
            </a:r>
          </a:p>
          <a:p>
            <a:r>
              <a:rPr lang="nl-NL" dirty="0"/>
              <a:t>Typically defines the overall look</a:t>
            </a:r>
          </a:p>
          <a:p>
            <a:r>
              <a:rPr lang="nl-NL" dirty="0"/>
              <a:t>Can override all other style rules</a:t>
            </a:r>
          </a:p>
          <a:p>
            <a:r>
              <a:rPr lang="nl-NL" dirty="0"/>
              <a:t>Not mandatory</a:t>
            </a:r>
          </a:p>
        </p:txBody>
      </p:sp>
      <p:pic>
        <p:nvPicPr>
          <p:cNvPr id="11266" name="Picture 2" descr="https://i.gyazo.com/5a152183d5d65bedec9573d4ea4df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71" y="1825625"/>
            <a:ext cx="3842130" cy="35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3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Organized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modules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Complicated</a:t>
            </a:r>
          </a:p>
          <a:p>
            <a:r>
              <a:rPr lang="nl-NL" dirty="0"/>
              <a:t>Specificity issues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06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11E-5EFC-4AB2-9386-1EAB31A7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F822-3C29-4ABD-AF48-20662E97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methodologies</a:t>
            </a:r>
            <a:r>
              <a:rPr lang="nl-NL" dirty="0"/>
              <a:t> </a:t>
            </a:r>
            <a:r>
              <a:rPr lang="nl-NL" dirty="0" err="1"/>
              <a:t>explained</a:t>
            </a:r>
            <a:endParaRPr lang="nl-NL" dirty="0"/>
          </a:p>
          <a:p>
            <a:endParaRPr lang="nl-NL" dirty="0"/>
          </a:p>
          <a:p>
            <a:r>
              <a:rPr lang="nl-NL" dirty="0"/>
              <a:t>Hands-on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701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OOCSS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45A54-381E-473E-9A20-392E15D1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26" y="3429000"/>
            <a:ext cx="3078747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Seperation</a:t>
            </a:r>
            <a:r>
              <a:rPr lang="nl-NL" dirty="0"/>
              <a:t> of skin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structure</a:t>
            </a:r>
            <a:endParaRPr lang="nl-NL" dirty="0"/>
          </a:p>
          <a:p>
            <a:r>
              <a:rPr lang="nl-NL" dirty="0" err="1"/>
              <a:t>Seperation</a:t>
            </a:r>
            <a:r>
              <a:rPr lang="nl-NL" dirty="0"/>
              <a:t> of context </a:t>
            </a:r>
            <a:r>
              <a:rPr lang="nl-NL" dirty="0" err="1"/>
              <a:t>and</a:t>
            </a:r>
            <a:r>
              <a:rPr lang="nl-NL" dirty="0"/>
              <a:t> content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nl-NL" dirty="0">
                <a:solidFill>
                  <a:srgbClr val="FFFFFF"/>
                </a:solidFill>
                <a:latin typeface="Arial" panose="020B0604020202020204"/>
              </a:rPr>
              <a:t>CSS Architectuur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14F1411D-0280-154F-AEAC-4C20B7AA46B2}" type="slidenum">
              <a:rPr lang="nl-NL">
                <a:solidFill>
                  <a:srgbClr val="FFFFFF"/>
                </a:solidFill>
                <a:latin typeface="Arial" panose="020B0604020202020204"/>
              </a:rPr>
              <a:pPr defTabSz="914377"/>
              <a:t>21</a:t>
            </a:fld>
            <a:endParaRPr lang="nl-NL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4946-CDEA-4FE7-812A-5ADF160C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C4DE-EC9C-44A8-B315-5CBD7A70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css</a:t>
            </a:r>
            <a:r>
              <a:rPr lang="en-US" dirty="0"/>
              <a:t> object is any repeating visual pattern, which can be abstracted into a snippet of html, </a:t>
            </a:r>
            <a:r>
              <a:rPr lang="en-US" dirty="0" err="1"/>
              <a:t>css</a:t>
            </a:r>
            <a:r>
              <a:rPr lang="en-US" dirty="0"/>
              <a:t>, and sometimes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The goal of </a:t>
            </a:r>
            <a:r>
              <a:rPr lang="en-US" dirty="0">
                <a:hlinkClick r:id="rId2"/>
              </a:rPr>
              <a:t>Object Oriented CSS</a:t>
            </a:r>
            <a:r>
              <a:rPr lang="en-US" dirty="0"/>
              <a:t> is to encourage code reuse for faster and more efficient stylesheets that are easier to maintain.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820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253-DDEE-41F2-921A-EA61B75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99A0-3D41-421D-8838-1699E2F3B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Skin:</a:t>
            </a:r>
          </a:p>
          <a:p>
            <a:r>
              <a:rPr lang="nl-NL" dirty="0"/>
              <a:t>Font, </a:t>
            </a:r>
            <a:r>
              <a:rPr lang="nl-NL" dirty="0" err="1"/>
              <a:t>Color</a:t>
            </a:r>
            <a:r>
              <a:rPr lang="nl-NL" dirty="0"/>
              <a:t>, </a:t>
            </a:r>
            <a:r>
              <a:rPr lang="nl-NL" dirty="0" err="1"/>
              <a:t>Shadows</a:t>
            </a:r>
            <a:r>
              <a:rPr lang="nl-NL" dirty="0"/>
              <a:t>, </a:t>
            </a:r>
            <a:r>
              <a:rPr lang="nl-NL" dirty="0" err="1"/>
              <a:t>Gradients</a:t>
            </a:r>
            <a:endParaRPr lang="en-NL" dirty="0"/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B782-1A20-46CA-80E1-2FCD51DB7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Structure</a:t>
            </a:r>
            <a:r>
              <a:rPr lang="nl-NL" dirty="0"/>
              <a:t>:</a:t>
            </a:r>
          </a:p>
          <a:p>
            <a:r>
              <a:rPr lang="nl-NL" dirty="0" err="1"/>
              <a:t>Width</a:t>
            </a:r>
            <a:r>
              <a:rPr lang="nl-NL" dirty="0"/>
              <a:t>, </a:t>
            </a:r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Margin</a:t>
            </a:r>
            <a:r>
              <a:rPr lang="nl-NL" dirty="0"/>
              <a:t>, Padding, Overflow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813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4BA6A-A02F-4423-9639-475EC3F54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261061" cy="4351338"/>
          </a:xfrm>
        </p:spPr>
      </p:pic>
      <p:pic>
        <p:nvPicPr>
          <p:cNvPr id="9" name="Content Placeholder 8" descr="A screenshot of text&#10;&#10;Description automatically generated">
            <a:extLst>
              <a:ext uri="{FF2B5EF4-FFF2-40B4-BE49-F238E27FC236}">
                <a16:creationId xmlns:a16="http://schemas.microsoft.com/office/drawing/2014/main" id="{9AB48D51-7489-4AD1-A75B-E92DDDCD6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467225" cy="3924300"/>
          </a:xfrm>
        </p:spPr>
      </p:pic>
    </p:spTree>
    <p:extLst>
      <p:ext uri="{BB962C8B-B14F-4D97-AF65-F5344CB8AC3E}">
        <p14:creationId xmlns:p14="http://schemas.microsoft.com/office/powerpoint/2010/main" val="2003346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BCED-6FD2-40A9-918C-E317F339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EE31-1A05-4C5B-9DA2-E70DB5CC3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Never mimic the structure of your HTML in CSS.</a:t>
            </a:r>
          </a:p>
          <a:p>
            <a:r>
              <a:rPr lang="en-US" dirty="0"/>
              <a:t>Avoiding child selectors</a:t>
            </a:r>
          </a:p>
          <a:p>
            <a:r>
              <a:rPr lang="en-US" dirty="0"/>
              <a:t>As a general rule, styles should never be scoped to particular containers.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0505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65BCB32F-FAB0-43E9-AA0B-22A74561D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5078" cy="4351338"/>
          </a:xfrm>
        </p:spPr>
      </p:pic>
      <p:pic>
        <p:nvPicPr>
          <p:cNvPr id="9" name="Content Placeholder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BFE9185-B603-47D0-AF5C-EE1A74AB2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952750" cy="4114800"/>
          </a:xfrm>
        </p:spPr>
      </p:pic>
    </p:spTree>
    <p:extLst>
      <p:ext uri="{BB962C8B-B14F-4D97-AF65-F5344CB8AC3E}">
        <p14:creationId xmlns:p14="http://schemas.microsoft.com/office/powerpoint/2010/main" val="356850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F3-B8B0-489A-82B9-BC9B6ACC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17B6-0EA9-4CF5-98ED-13881DC4F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546A-EECB-4E29-8E39-FC75B11B1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need to add multiple classes to an element to account for all of the styling elements. </a:t>
            </a:r>
          </a:p>
          <a:p>
            <a:r>
              <a:rPr lang="en-US" dirty="0"/>
              <a:t>Without a fair amount of repeating visual patterns, separating structure and visual style codes seem unnecessary.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47821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48127" y="2064000"/>
            <a:ext cx="4032000" cy="4032000"/>
          </a:xfrm>
        </p:spPr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2039962-7873-450C-BCDD-00D001B80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410" y="3385485"/>
            <a:ext cx="2141621" cy="24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5954-EC10-40FA-9DEE-A7E9C742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endParaRPr lang="nl-NL" dirty="0"/>
          </a:p>
          <a:p>
            <a:endParaRPr lang="nl-NL" dirty="0"/>
          </a:p>
          <a:p>
            <a:r>
              <a:rPr lang="nl-NL" dirty="0"/>
              <a:t>Object</a:t>
            </a:r>
          </a:p>
          <a:p>
            <a:r>
              <a:rPr lang="nl-NL" dirty="0"/>
              <a:t>Child-Object</a:t>
            </a:r>
          </a:p>
          <a:p>
            <a:r>
              <a:rPr lang="nl-NL" dirty="0" err="1"/>
              <a:t>Modifiers</a:t>
            </a:r>
            <a:endParaRPr lang="nl-NL" dirty="0"/>
          </a:p>
          <a:p>
            <a:r>
              <a:rPr lang="nl-NL" dirty="0" err="1"/>
              <a:t>Subclasses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426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3395D-BD94-4B91-896D-389C8558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365E9-84F1-4B9B-A36C-B080D7F1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3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5872E-3B54-4039-85AD-B5CE322F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Methodologiëen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6A8EB-9AD8-497C-9A6E-F93EF79B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pre-</a:t>
            </a:r>
            <a:r>
              <a:rPr lang="nl-NL" dirty="0" err="1"/>
              <a:t>defined</a:t>
            </a:r>
            <a:r>
              <a:rPr lang="nl-NL" dirty="0"/>
              <a:t> set of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Large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 a lot of </a:t>
            </a:r>
            <a:r>
              <a:rPr lang="nl-NL" dirty="0" err="1"/>
              <a:t>bloat</a:t>
            </a:r>
            <a:r>
              <a:rPr lang="nl-NL" dirty="0"/>
              <a:t> </a:t>
            </a:r>
            <a:r>
              <a:rPr lang="nl-NL" dirty="0" err="1"/>
              <a:t>css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3D5EB5-74FA-4BDD-921D-F37554FB3FB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59997" y="1248000"/>
            <a:ext cx="4993327" cy="384000"/>
          </a:xfrm>
        </p:spPr>
        <p:txBody>
          <a:bodyPr/>
          <a:lstStyle/>
          <a:p>
            <a:r>
              <a:rPr lang="nl-NL" dirty="0"/>
              <a:t>Framework</a:t>
            </a:r>
            <a:endParaRPr lang="en-N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5C707D-3456-48FD-A7B2-1A029EC1576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1099" y="1983831"/>
            <a:ext cx="1948501" cy="19485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0D0C5D-673D-4306-A899-DFDDE6EE784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238677" y="1248000"/>
            <a:ext cx="4993327" cy="384000"/>
          </a:xfrm>
        </p:spPr>
        <p:txBody>
          <a:bodyPr/>
          <a:lstStyle/>
          <a:p>
            <a:r>
              <a:rPr lang="nl-NL" dirty="0" err="1"/>
              <a:t>Examples</a:t>
            </a:r>
            <a:endParaRPr lang="en-NL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2702DCE-A1AE-45AE-8BF9-265DC2D6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6549" y="4515669"/>
            <a:ext cx="3448664" cy="1724332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55658A-6F7C-4A37-818C-9DEC9290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21" y="1983831"/>
            <a:ext cx="2290978" cy="22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1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9F68-168D-4FF1-AAEE-BF03F5D1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473E-9C1B-4AA7-8887-BD1BF15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Oxygen is an object-oriented approach to CSS. It is designed to give teams a simple and consistent way to communicate about stylesheets. </a:t>
            </a:r>
            <a:endParaRPr lang="en-US" dirty="0"/>
          </a:p>
          <a:p>
            <a:r>
              <a:rPr lang="en-US" dirty="0"/>
              <a:t>We naturally speak in terms of objects when talking about “buttons”, “menus”, and “controls.”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562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C5F-B12D-4BF8-AD45-F804124E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FE4D4-AF11-4690-B234-18772BF7A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1269392"/>
            <a:ext cx="8831262" cy="4997078"/>
          </a:xfrm>
        </p:spPr>
      </p:pic>
    </p:spTree>
    <p:extLst>
      <p:ext uri="{BB962C8B-B14F-4D97-AF65-F5344CB8AC3E}">
        <p14:creationId xmlns:p14="http://schemas.microsoft.com/office/powerpoint/2010/main" val="135177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DD83CC2-F91E-474F-A256-88D01D21D9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33975" cy="24669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2A61-49DB-47CB-9B4B-E9EE45681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</a:t>
            </a:r>
            <a:endParaRPr lang="nl-NL" dirty="0"/>
          </a:p>
          <a:p>
            <a:r>
              <a:rPr lang="en-US" dirty="0"/>
              <a:t>are the individual parts that make up a web page or application.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180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Modifiers</a:t>
            </a:r>
            <a:endParaRPr lang="en-NL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EA915-7D0E-4371-A284-5E4F0EA4F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1776778"/>
            <a:ext cx="5181600" cy="16522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8C83-E9A2-41B9-A98B-E7AD366BA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.prefix-adjective / .adjective</a:t>
            </a:r>
          </a:p>
          <a:p>
            <a:r>
              <a:rPr lang="en-US" dirty="0"/>
              <a:t>state modifiers should almost always be bound directly to the object class name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719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Child </a:t>
            </a:r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706648B-7F90-4B77-975D-12ED750BD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51475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B53D-87C1-46E0-90CB-1D32F39023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noun-noun</a:t>
            </a:r>
            <a:endParaRPr lang="nl-NL" dirty="0"/>
          </a:p>
          <a:p>
            <a:r>
              <a:rPr lang="en-US" dirty="0"/>
              <a:t>When an object should </a:t>
            </a:r>
            <a:r>
              <a:rPr lang="en-US" i="1" dirty="0"/>
              <a:t>only ever</a:t>
            </a:r>
            <a:r>
              <a:rPr lang="en-US" dirty="0"/>
              <a:t> be used inside of another object.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5617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Subclasses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4ACA50D-99D0-462B-B856-CF6A3CF6E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8247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AA05-F613-436F-83B0-0C0A6E0ED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.adjective-noun</a:t>
            </a:r>
          </a:p>
          <a:p>
            <a:r>
              <a:rPr lang="en-US" dirty="0"/>
              <a:t>when an object is a </a:t>
            </a:r>
            <a:r>
              <a:rPr lang="en-US" i="1" dirty="0"/>
              <a:t>kind of</a:t>
            </a:r>
            <a:r>
              <a:rPr lang="en-US" dirty="0"/>
              <a:t> another object it is called a </a:t>
            </a:r>
            <a:r>
              <a:rPr lang="en-US" i="1" dirty="0"/>
              <a:t>subclass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42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08A-5A63-439B-BBF9-4066EA1F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E8F9-7FE0-4BB6-89D5-A9D537FD0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8023-451B-4B81-8F22-8D2314817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confusing for new developers. What is an object and what is not?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1455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Questions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Hands-on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https://bit.ly/2SUypBF</a:t>
            </a:r>
            <a:endParaRPr lang="en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1592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269F-BA6D-4E7F-94DE-0BCCE5B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2" y="1251285"/>
            <a:ext cx="11231998" cy="3837344"/>
          </a:xfrm>
        </p:spPr>
        <p:txBody>
          <a:bodyPr/>
          <a:lstStyle/>
          <a:p>
            <a:r>
              <a:rPr lang="nl-NL" sz="2400" dirty="0"/>
              <a:t>BEM: http://getbem.com/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SMACSS: http://smacss.com/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OOCSS: https://github.com/stubbornella/oocss/wiki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 err="1"/>
              <a:t>Oxygen</a:t>
            </a:r>
            <a:r>
              <a:rPr lang="nl-NL" sz="2400" dirty="0"/>
              <a:t> CSS: http://oxygencss.com/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95611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049432-7036-45C2-AC11-36B34DCC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CB375-6BD2-4E7E-B13D-6AAFAF19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45110-C10F-4ACE-B069-4483779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DA2908-78C4-476D-812C-7E72A07E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idea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style</a:t>
            </a:r>
            <a:r>
              <a:rPr lang="nl-NL" dirty="0"/>
              <a:t> </a:t>
            </a:r>
            <a:r>
              <a:rPr lang="nl-NL" dirty="0" err="1"/>
              <a:t>rules</a:t>
            </a:r>
            <a:endParaRPr lang="nl-NL" dirty="0"/>
          </a:p>
          <a:p>
            <a:r>
              <a:rPr lang="nl-NL" dirty="0" err="1"/>
              <a:t>Scaleability</a:t>
            </a:r>
            <a:endParaRPr lang="nl-NL" dirty="0"/>
          </a:p>
          <a:p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adapation</a:t>
            </a:r>
            <a:endParaRPr lang="nl-NL" dirty="0"/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0D871-9097-4844-904B-C007057F7FF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Methodologies</a:t>
            </a:r>
            <a:endParaRPr lang="en-NL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92208E-7F68-43D7-AC44-E7B72D17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1569" y="4624299"/>
            <a:ext cx="1759361" cy="1448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5D832-1EA3-498C-B748-7BD9C52C1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73" y="959807"/>
            <a:ext cx="4012926" cy="24478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D957419-965E-4944-BFEF-053D2BA3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3848" y="3783988"/>
            <a:ext cx="1460152" cy="1642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911AD7-6CDA-4031-93CD-639F45A77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53" y="4157624"/>
            <a:ext cx="1460152" cy="13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SMACSS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9216B7B-270F-4EAF-BED2-5976AF35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14" y="3429000"/>
            <a:ext cx="2067283" cy="17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4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Block – Element – Modifier</a:t>
            </a:r>
          </a:p>
          <a:p>
            <a:r>
              <a:rPr lang="nl-NL" dirty="0"/>
              <a:t>Divide layout into blocks</a:t>
            </a:r>
          </a:p>
          <a:p>
            <a:r>
              <a:rPr lang="nl-NL" dirty="0"/>
              <a:t>Blocks contain elements</a:t>
            </a:r>
          </a:p>
          <a:p>
            <a:r>
              <a:rPr lang="nl-NL" dirty="0"/>
              <a:t>Define state of block or element with modifiers</a:t>
            </a:r>
          </a:p>
          <a:p>
            <a:r>
              <a:rPr lang="nl-NL" dirty="0"/>
              <a:t>Naming convention: block__element--modifier</a:t>
            </a:r>
          </a:p>
        </p:txBody>
      </p:sp>
      <p:pic>
        <p:nvPicPr>
          <p:cNvPr id="1030" name="Picture 6" descr="https://i.gyazo.com/db4e69a16e725950213b5cc3e040aa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320745"/>
            <a:ext cx="4353271" cy="18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8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8" descr="http://getbem.com/assets/github_ca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" y="365125"/>
            <a:ext cx="88582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04" y="6198417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http://getbem.com/introduction/</a:t>
            </a:r>
            <a:r>
              <a:rPr lang="nl-NL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30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Independent components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Defines the purpose</a:t>
            </a:r>
          </a:p>
        </p:txBody>
      </p:sp>
      <p:pic>
        <p:nvPicPr>
          <p:cNvPr id="2054" name="Picture 6" descr="https://i.gyazo.com/a6294b12d8b8145e16f84a6523681f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46" y="1690688"/>
            <a:ext cx="3223054" cy="36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2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Child of a block</a:t>
            </a:r>
          </a:p>
          <a:p>
            <a:r>
              <a:rPr lang="nl-NL" dirty="0"/>
              <a:t>No meaning on its own</a:t>
            </a:r>
          </a:p>
          <a:p>
            <a:r>
              <a:rPr lang="nl-NL" dirty="0"/>
              <a:t>Never related to another element</a:t>
            </a:r>
          </a:p>
          <a:p>
            <a:r>
              <a:rPr lang="nl-NL" dirty="0"/>
              <a:t>Double underscore as prefix</a:t>
            </a:r>
          </a:p>
        </p:txBody>
      </p:sp>
      <p:pic>
        <p:nvPicPr>
          <p:cNvPr id="4098" name="Picture 2" descr="https://i.gyazo.com/399509cf03e9b9f9b2bd8891d022ef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1825625"/>
            <a:ext cx="2562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6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1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 template.pptx" id="{36929742-730C-4023-96D2-8C6CFF035E76}" vid="{9A930589-0BCC-497A-ABC7-15B87B7434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731</Words>
  <Application>Microsoft Office PowerPoint</Application>
  <PresentationFormat>Widescreen</PresentationFormat>
  <Paragraphs>163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Wingdings</vt:lpstr>
      <vt:lpstr>Office-thema</vt:lpstr>
      <vt:lpstr>1_Office-thema</vt:lpstr>
      <vt:lpstr>CSS architectuur</vt:lpstr>
      <vt:lpstr>Agenda</vt:lpstr>
      <vt:lpstr>Frameworks vs Methodologiëen</vt:lpstr>
      <vt:lpstr>Frameworks vs Methodologies</vt:lpstr>
      <vt:lpstr>SMACSS</vt:lpstr>
      <vt:lpstr>BEM</vt:lpstr>
      <vt:lpstr>PowerPoint Presentation</vt:lpstr>
      <vt:lpstr>Block</vt:lpstr>
      <vt:lpstr>Element</vt:lpstr>
      <vt:lpstr>Modifier</vt:lpstr>
      <vt:lpstr>Pros &amp; Cons</vt:lpstr>
      <vt:lpstr>SMACSS</vt:lpstr>
      <vt:lpstr>SMACSS</vt:lpstr>
      <vt:lpstr>Base Rules</vt:lpstr>
      <vt:lpstr>Layout Rules</vt:lpstr>
      <vt:lpstr>Module Rules</vt:lpstr>
      <vt:lpstr>State</vt:lpstr>
      <vt:lpstr>Theme</vt:lpstr>
      <vt:lpstr>Pros &amp; Cons</vt:lpstr>
      <vt:lpstr>OOCSS</vt:lpstr>
      <vt:lpstr>Object Oriented CSS</vt:lpstr>
      <vt:lpstr>Object Oriented CSS</vt:lpstr>
      <vt:lpstr>Separation of Skin &amp; Structure</vt:lpstr>
      <vt:lpstr>Separation of Skin &amp; Structure</vt:lpstr>
      <vt:lpstr>Separation of Context &amp; Content</vt:lpstr>
      <vt:lpstr>Separation of Context &amp; Content</vt:lpstr>
      <vt:lpstr>Pros &amp; Cons</vt:lpstr>
      <vt:lpstr>Oxygen CSS</vt:lpstr>
      <vt:lpstr>Oxygen CSS</vt:lpstr>
      <vt:lpstr>Oxygen CSS</vt:lpstr>
      <vt:lpstr>Oxygen CSS</vt:lpstr>
      <vt:lpstr>Objects</vt:lpstr>
      <vt:lpstr>Modifiers</vt:lpstr>
      <vt:lpstr>Child objects</vt:lpstr>
      <vt:lpstr>Subclasses</vt:lpstr>
      <vt:lpstr>Pros &amp; Cons</vt:lpstr>
      <vt:lpstr>Questions?</vt:lpstr>
      <vt:lpstr>Hands-on https://bit.ly/2SUypBF</vt:lpstr>
      <vt:lpstr>BEM: http://getbem.com/  SMACSS: http://smacss.com/  OOCSS: https://github.com/stubbornella/oocss/wiki  Oxygen CSS: http://oxygencss.com/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architectuur</dc:title>
  <dc:creator>Kjettil Hennis</dc:creator>
  <cp:lastModifiedBy>Kjettil Hennis</cp:lastModifiedBy>
  <cp:revision>4</cp:revision>
  <dcterms:created xsi:type="dcterms:W3CDTF">2020-02-19T18:13:56Z</dcterms:created>
  <dcterms:modified xsi:type="dcterms:W3CDTF">2020-02-19T18:37:13Z</dcterms:modified>
</cp:coreProperties>
</file>