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38"/>
  </p:notesMasterIdLst>
  <p:sldIdLst>
    <p:sldId id="292" r:id="rId3"/>
    <p:sldId id="286" r:id="rId4"/>
    <p:sldId id="290" r:id="rId5"/>
    <p:sldId id="275" r:id="rId6"/>
    <p:sldId id="276" r:id="rId7"/>
    <p:sldId id="277" r:id="rId8"/>
    <p:sldId id="278" r:id="rId9"/>
    <p:sldId id="279" r:id="rId10"/>
    <p:sldId id="271" r:id="rId11"/>
    <p:sldId id="257" r:id="rId12"/>
    <p:sldId id="280" r:id="rId13"/>
    <p:sldId id="281" r:id="rId14"/>
    <p:sldId id="282" r:id="rId15"/>
    <p:sldId id="283" r:id="rId16"/>
    <p:sldId id="284" r:id="rId17"/>
    <p:sldId id="272" r:id="rId18"/>
    <p:sldId id="273" r:id="rId19"/>
    <p:sldId id="274" r:id="rId20"/>
    <p:sldId id="269" r:id="rId21"/>
    <p:sldId id="267" r:id="rId22"/>
    <p:sldId id="258" r:id="rId23"/>
    <p:sldId id="268" r:id="rId24"/>
    <p:sldId id="259" r:id="rId25"/>
    <p:sldId id="266" r:id="rId26"/>
    <p:sldId id="291" r:id="rId27"/>
    <p:sldId id="260" r:id="rId28"/>
    <p:sldId id="270" r:id="rId29"/>
    <p:sldId id="261" r:id="rId30"/>
    <p:sldId id="262" r:id="rId31"/>
    <p:sldId id="263" r:id="rId32"/>
    <p:sldId id="264" r:id="rId33"/>
    <p:sldId id="265" r:id="rId34"/>
    <p:sldId id="293" r:id="rId35"/>
    <p:sldId id="294" r:id="rId36"/>
    <p:sldId id="289" r:id="rId3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3" autoAdjust="0"/>
    <p:restoredTop sz="70153" autoAdjust="0"/>
  </p:normalViewPr>
  <p:slideViewPr>
    <p:cSldViewPr snapToGrid="0">
      <p:cViewPr varScale="1">
        <p:scale>
          <a:sx n="80" d="100"/>
          <a:sy n="80" d="100"/>
        </p:scale>
        <p:origin x="18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4108-0C1B-43E7-90A5-5095241C0D4B}" type="datetimeFigureOut">
              <a:rPr lang="en-NL" smtClean="0"/>
              <a:t>18/02/2020</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C1388-5806-4682-935F-40A544AE6D98}" type="slidenum">
              <a:rPr lang="en-NL" smtClean="0"/>
              <a:t>‹#›</a:t>
            </a:fld>
            <a:endParaRPr lang="en-NL"/>
          </a:p>
        </p:txBody>
      </p:sp>
    </p:spTree>
    <p:extLst>
      <p:ext uri="{BB962C8B-B14F-4D97-AF65-F5344CB8AC3E}">
        <p14:creationId xmlns:p14="http://schemas.microsoft.com/office/powerpoint/2010/main" val="417381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Concerning your box-shadow in your base class: this is fine as it </a:t>
            </a:r>
            <a:br>
              <a:rPr lang="en-US" dirty="0"/>
            </a:br>
            <a:r>
              <a:rPr lang="en-US" dirty="0"/>
              <a:t>probably reflects your design. If all your buttons have a box-shadow, </a:t>
            </a:r>
            <a:br>
              <a:rPr lang="en-US" dirty="0"/>
            </a:br>
            <a:r>
              <a:rPr lang="en-US" dirty="0"/>
              <a:t>this property makes sense in the base class.  With base classes, it's </a:t>
            </a:r>
            <a:br>
              <a:rPr lang="en-US" dirty="0"/>
            </a:br>
            <a:r>
              <a:rPr lang="en-US" dirty="0"/>
              <a:t>not so much about differentiating between structure and skin, it's</a:t>
            </a:r>
            <a:br>
              <a:rPr lang="en-US" dirty="0"/>
            </a:br>
            <a:r>
              <a:rPr lang="en-US" dirty="0"/>
              <a:t>about finding common denominators. It just so happens that a lot of </a:t>
            </a:r>
            <a:br>
              <a:rPr lang="en-US" dirty="0"/>
            </a:br>
            <a:r>
              <a:rPr lang="en-US" dirty="0"/>
              <a:t>times, you can separate very easily between structure and skin, that's </a:t>
            </a:r>
            <a:br>
              <a:rPr lang="en-US" dirty="0"/>
            </a:br>
            <a:r>
              <a:rPr lang="en-US" dirty="0"/>
              <a:t>why it's a recommendation. But the logic, as I understand it, is to </a:t>
            </a:r>
            <a:br>
              <a:rPr lang="en-US" dirty="0"/>
            </a:br>
            <a:r>
              <a:rPr lang="en-US" dirty="0"/>
              <a:t>move your common styles to a base class so you don't have to repeat </a:t>
            </a:r>
            <a:br>
              <a:rPr lang="en-US" dirty="0"/>
            </a:br>
            <a:r>
              <a:rPr lang="en-US" dirty="0"/>
              <a:t>yourself. If your buttons all have a box-shadow in common, move it to </a:t>
            </a:r>
            <a:br>
              <a:rPr lang="en-US" dirty="0"/>
            </a:br>
            <a:r>
              <a:rPr lang="en-US" dirty="0"/>
              <a:t>your base class.</a:t>
            </a:r>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20</a:t>
            </a:fld>
            <a:endParaRPr lang="en-NL"/>
          </a:p>
        </p:txBody>
      </p:sp>
    </p:spTree>
    <p:extLst>
      <p:ext uri="{BB962C8B-B14F-4D97-AF65-F5344CB8AC3E}">
        <p14:creationId xmlns:p14="http://schemas.microsoft.com/office/powerpoint/2010/main" val="168670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21</a:t>
            </a:fld>
            <a:endParaRPr lang="en-NL"/>
          </a:p>
        </p:txBody>
      </p:sp>
    </p:spTree>
    <p:extLst>
      <p:ext uri="{BB962C8B-B14F-4D97-AF65-F5344CB8AC3E}">
        <p14:creationId xmlns:p14="http://schemas.microsoft.com/office/powerpoint/2010/main" val="15890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25</a:t>
            </a:fld>
            <a:endParaRPr lang="en-NL"/>
          </a:p>
        </p:txBody>
      </p:sp>
    </p:spTree>
    <p:extLst>
      <p:ext uri="{BB962C8B-B14F-4D97-AF65-F5344CB8AC3E}">
        <p14:creationId xmlns:p14="http://schemas.microsoft.com/office/powerpoint/2010/main" val="92576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 </a:t>
            </a:r>
            <a:r>
              <a:rPr lang="en-US" i="1" dirty="0"/>
              <a:t>It is one part a set of naming conventions and one part a way of thinking about CSS. It seeks to take the best of Object-Oriented Programming and apply it to how we write CSS.</a:t>
            </a:r>
          </a:p>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27</a:t>
            </a:fld>
            <a:endParaRPr lang="en-NL"/>
          </a:p>
        </p:txBody>
      </p:sp>
    </p:spTree>
    <p:extLst>
      <p:ext uri="{BB962C8B-B14F-4D97-AF65-F5344CB8AC3E}">
        <p14:creationId xmlns:p14="http://schemas.microsoft.com/office/powerpoint/2010/main" val="2283977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206703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9"/>
            <a:ext cx="10271999" cy="2592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2/18/2020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9216000" y="4128051"/>
            <a:ext cx="2016000" cy="2016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noProof="0" dirty="0"/>
              <a:t>Foto</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76193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1080000"/>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2/18/2020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192000" y="1080001"/>
            <a:ext cx="6000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4195483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6192000" y="1080000"/>
            <a:ext cx="6000000" cy="46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9" name="Rectangle 8"/>
          <p:cNvSpPr/>
          <p:nvPr userDrawn="1"/>
        </p:nvSpPr>
        <p:spPr>
          <a:xfrm>
            <a:off x="0" y="1080000"/>
            <a:ext cx="6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2/18/2020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192000" y="1080001"/>
            <a:ext cx="6000000" cy="4680000"/>
          </a:xfrm>
          <a:no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968087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1083731"/>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59997" y="1200002"/>
            <a:ext cx="7920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2/18/2020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9120000" y="1080001"/>
            <a:ext cx="3072000" cy="4680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830498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2/18/2020</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1080001"/>
            <a:ext cx="12192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22822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DE0817F5-E025-4869-BD4A-C88D9E21FD4E}" type="datetimeFigureOut">
              <a:rPr lang="nl-NL" smtClean="0"/>
              <a:t>18-2-2020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5E064B0-FB02-45DD-8F86-C9615D56BD8F}" type="slidenum">
              <a:rPr lang="nl-NL" smtClean="0"/>
              <a:t>‹#›</a:t>
            </a:fld>
            <a:endParaRPr lang="nl-NL"/>
          </a:p>
        </p:txBody>
      </p:sp>
    </p:spTree>
    <p:extLst>
      <p:ext uri="{BB962C8B-B14F-4D97-AF65-F5344CB8AC3E}">
        <p14:creationId xmlns:p14="http://schemas.microsoft.com/office/powerpoint/2010/main" val="109190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DE0817F5-E025-4869-BD4A-C88D9E21FD4E}" type="datetimeFigureOut">
              <a:rPr lang="nl-NL" smtClean="0"/>
              <a:t>18-2-2020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5E064B0-FB02-45DD-8F86-C9615D56BD8F}" type="slidenum">
              <a:rPr lang="nl-NL" smtClean="0"/>
              <a:t>‹#›</a:t>
            </a:fld>
            <a:endParaRPr lang="nl-NL"/>
          </a:p>
        </p:txBody>
      </p:sp>
    </p:spTree>
    <p:extLst>
      <p:ext uri="{BB962C8B-B14F-4D97-AF65-F5344CB8AC3E}">
        <p14:creationId xmlns:p14="http://schemas.microsoft.com/office/powerpoint/2010/main" val="357907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tart dia">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p:nvPicPr>
        <p:blipFill>
          <a:blip r:embed="rId3"/>
          <a:srcRect/>
          <a:stretch/>
        </p:blipFill>
        <p:spPr>
          <a:xfrm>
            <a:off x="864000" y="145397"/>
            <a:ext cx="3840480" cy="862839"/>
          </a:xfrm>
          <a:prstGeom prst="rect">
            <a:avLst/>
          </a:prstGeom>
        </p:spPr>
      </p:pic>
      <p:pic>
        <p:nvPicPr>
          <p:cNvPr id="6" name="Picture 5">
            <a:extLst>
              <a:ext uri="{FF2B5EF4-FFF2-40B4-BE49-F238E27FC236}">
                <a16:creationId xmlns:a16="http://schemas.microsoft.com/office/drawing/2014/main" id="{ADECBE80-4ABB-4B91-9E04-02AF8B1813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pic>
        <p:nvPicPr>
          <p:cNvPr id="8" name="Picture 7">
            <a:extLst>
              <a:ext uri="{FF2B5EF4-FFF2-40B4-BE49-F238E27FC236}">
                <a16:creationId xmlns:a16="http://schemas.microsoft.com/office/drawing/2014/main" id="{4E79CF43-AD5A-49B5-915F-A0D8054408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1974666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p:nvPicPr>
        <p:blipFill>
          <a:blip r:embed="rId3"/>
          <a:srcRect/>
          <a:stretch/>
        </p:blipFill>
        <p:spPr>
          <a:xfrm>
            <a:off x="864000" y="145397"/>
            <a:ext cx="3840480" cy="862839"/>
          </a:xfrm>
          <a:prstGeom prst="rect">
            <a:avLst/>
          </a:prstGeom>
        </p:spPr>
      </p:pic>
      <p:sp>
        <p:nvSpPr>
          <p:cNvPr id="14" name="Text Placeholder 2"/>
          <p:cNvSpPr>
            <a:spLocks noGrp="1"/>
          </p:cNvSpPr>
          <p:nvPr>
            <p:ph type="body" idx="14" hasCustomPrompt="1"/>
          </p:nvPr>
        </p:nvSpPr>
        <p:spPr>
          <a:xfrm>
            <a:off x="959997" y="1440000"/>
            <a:ext cx="5952000" cy="2016000"/>
          </a:xfrm>
        </p:spPr>
        <p:txBody>
          <a:bodyPr anchor="t" anchorCtr="0"/>
          <a:lstStyle>
            <a:lvl1pPr marL="0" indent="0">
              <a:lnSpc>
                <a:spcPct val="85000"/>
              </a:lnSpc>
              <a:buNone/>
              <a:defRPr sz="53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Tree>
    <p:extLst>
      <p:ext uri="{BB962C8B-B14F-4D97-AF65-F5344CB8AC3E}">
        <p14:creationId xmlns:p14="http://schemas.microsoft.com/office/powerpoint/2010/main" val="3755353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2" y="1080001"/>
            <a:ext cx="12191999" cy="4464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10" name="Picture 9"/>
          <p:cNvPicPr>
            <a:picLocks noChangeAspect="1"/>
          </p:cNvPicPr>
          <p:nvPr/>
        </p:nvPicPr>
        <p:blipFill>
          <a:blip r:embed="rId3"/>
          <a:srcRect/>
          <a:stretch/>
        </p:blipFill>
        <p:spPr>
          <a:xfrm>
            <a:off x="864000" y="145397"/>
            <a:ext cx="3840480" cy="862839"/>
          </a:xfrm>
          <a:prstGeom prst="rect">
            <a:avLst/>
          </a:prstGeom>
        </p:spPr>
      </p:pic>
      <p:sp>
        <p:nvSpPr>
          <p:cNvPr id="12" name="Picture Placeholder 2"/>
          <p:cNvSpPr>
            <a:spLocks noGrp="1"/>
          </p:cNvSpPr>
          <p:nvPr>
            <p:ph type="pic" idx="14" hasCustomPrompt="1"/>
          </p:nvPr>
        </p:nvSpPr>
        <p:spPr>
          <a:xfrm>
            <a:off x="7320000" y="4583997"/>
            <a:ext cx="960000" cy="960000"/>
          </a:xfrm>
          <a:solidFill>
            <a:schemeClr val="bg1">
              <a:lumMod val="85000"/>
            </a:schemeClr>
          </a:solidFill>
        </p:spPr>
        <p:txBody>
          <a:bodyPr lIns="360000" tIns="251999" rIns="360000" anchor="t"/>
          <a:lstStyle>
            <a:lvl1pPr marL="0" indent="0" algn="ctr">
              <a:lnSpc>
                <a:spcPts val="2667"/>
              </a:lnSpc>
              <a:spcBef>
                <a:spcPts val="0"/>
              </a:spcBef>
              <a:buNone/>
              <a:defRPr sz="1867" baseline="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 </a:t>
            </a:r>
            <a:endParaRPr lang="en-US" dirty="0"/>
          </a:p>
        </p:txBody>
      </p:sp>
    </p:spTree>
    <p:extLst>
      <p:ext uri="{BB962C8B-B14F-4D97-AF65-F5344CB8AC3E}">
        <p14:creationId xmlns:p14="http://schemas.microsoft.com/office/powerpoint/2010/main" val="4164055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
        <p:nvSpPr>
          <p:cNvPr id="14" name="Text Placeholder 2"/>
          <p:cNvSpPr>
            <a:spLocks noGrp="1"/>
          </p:cNvSpPr>
          <p:nvPr>
            <p:ph type="body" idx="14" hasCustomPrompt="1"/>
          </p:nvPr>
        </p:nvSpPr>
        <p:spPr>
          <a:xfrm>
            <a:off x="959997" y="1440000"/>
            <a:ext cx="5952000" cy="2016000"/>
          </a:xfrm>
        </p:spPr>
        <p:txBody>
          <a:bodyPr anchor="t" anchorCtr="0"/>
          <a:lstStyle>
            <a:lvl1pPr marL="0" indent="0">
              <a:lnSpc>
                <a:spcPct val="85000"/>
              </a:lnSpc>
              <a:buNone/>
              <a:defRPr sz="53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Tree>
    <p:extLst>
      <p:ext uri="{BB962C8B-B14F-4D97-AF65-F5344CB8AC3E}">
        <p14:creationId xmlns:p14="http://schemas.microsoft.com/office/powerpoint/2010/main" val="2815295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632001"/>
            <a:ext cx="8831999" cy="4655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047B4-46E0-4CAC-AB1A-1663497BA375}" type="datetimeFigureOut">
              <a:rPr lang="en-NL" smtClean="0"/>
              <a:t>18/02/2020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36A19CA2-7363-4F84-8743-A52EED03B6F7}" type="slidenum">
              <a:rPr lang="en-NL" smtClean="0"/>
              <a:t>‹#›</a:t>
            </a:fld>
            <a:endParaRPr lang="en-NL"/>
          </a:p>
        </p:txBody>
      </p:sp>
      <p:sp>
        <p:nvSpPr>
          <p:cNvPr id="8" name="Text Placeholder 2"/>
          <p:cNvSpPr>
            <a:spLocks noGrp="1"/>
          </p:cNvSpPr>
          <p:nvPr>
            <p:ph type="body" idx="13"/>
          </p:nvPr>
        </p:nvSpPr>
        <p:spPr>
          <a:xfrm>
            <a:off x="959998" y="1248000"/>
            <a:ext cx="8831999"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258897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248000"/>
            <a:ext cx="8831999" cy="50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047B4-46E0-4CAC-AB1A-1663497BA375}" type="datetimeFigureOut">
              <a:rPr lang="en-NL" smtClean="0"/>
              <a:t>18/02/2020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1867221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7198673" y="2064000"/>
            <a:ext cx="4032000" cy="4032000"/>
          </a:xfrm>
          <a:solidFill>
            <a:schemeClr val="tx2"/>
          </a:solidFill>
        </p:spPr>
        <p:txBody>
          <a:bodyPr lIns="90000" tIns="90000" rIns="72000" bIns="72000" anchor="t" anchorCtr="0"/>
          <a:lstStyle>
            <a:lvl1pPr marL="0" indent="0">
              <a:lnSpc>
                <a:spcPct val="85000"/>
              </a:lnSpc>
              <a:buNone/>
              <a:defRPr sz="37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4" y="1248000"/>
            <a:ext cx="5952000" cy="50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047B4-46E0-4CAC-AB1A-1663497BA375}" type="datetimeFigureOut">
              <a:rPr lang="en-NL" smtClean="0"/>
              <a:t>18/02/2020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36A19CA2-7363-4F84-8743-A52EED03B6F7}" type="slidenum">
              <a:rPr lang="en-NL" smtClean="0"/>
              <a:t>‹#›</a:t>
            </a:fld>
            <a:endParaRPr lang="en-NL"/>
          </a:p>
        </p:txBody>
      </p:sp>
      <p:sp>
        <p:nvSpPr>
          <p:cNvPr id="8" name="Subtitle 2"/>
          <p:cNvSpPr>
            <a:spLocks noGrp="1"/>
          </p:cNvSpPr>
          <p:nvPr>
            <p:ph type="subTitle" idx="13"/>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38344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2/18/2020</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960005" y="1632001"/>
            <a:ext cx="4993324" cy="4655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959998"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3" name="Content Placeholder 2"/>
          <p:cNvSpPr>
            <a:spLocks noGrp="1"/>
          </p:cNvSpPr>
          <p:nvPr>
            <p:ph idx="14"/>
          </p:nvPr>
        </p:nvSpPr>
        <p:spPr>
          <a:xfrm>
            <a:off x="6238677" y="1632001"/>
            <a:ext cx="4993324" cy="4655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6238673"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4135638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6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72D047B4-46E0-4CAC-AB1A-1663497BA375}" type="datetimeFigureOut">
              <a:rPr lang="en-NL" smtClean="0"/>
              <a:t>18/02/2020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36A19CA2-7363-4F84-8743-A52EED03B6F7}" type="slidenum">
              <a:rPr lang="en-NL" smtClean="0"/>
              <a:t>‹#›</a:t>
            </a:fld>
            <a:endParaRPr lang="en-NL"/>
          </a:p>
        </p:txBody>
      </p:sp>
      <p:sp>
        <p:nvSpPr>
          <p:cNvPr id="8"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624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10" name="Content Placeholder 2"/>
          <p:cNvSpPr>
            <a:spLocks noGrp="1"/>
          </p:cNvSpPr>
          <p:nvPr>
            <p:ph idx="14"/>
          </p:nvPr>
        </p:nvSpPr>
        <p:spPr>
          <a:xfrm>
            <a:off x="960005" y="3600000"/>
            <a:ext cx="4991996" cy="2688000"/>
          </a:xfrm>
        </p:spPr>
        <p:txBody>
          <a:bodyPr/>
          <a:lstStyle>
            <a:lvl1pPr>
              <a:defRPr sz="1733"/>
            </a:lvl1pPr>
            <a:lvl2pPr>
              <a:defRPr sz="1733"/>
            </a:lvl2pPr>
            <a:lvl3pPr>
              <a:defRPr sz="1733"/>
            </a:lvl3pPr>
            <a:lvl4pPr>
              <a:defRPr sz="1733"/>
            </a:lvl4pPr>
            <a:lvl5pPr>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959997"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3" name="Content Placeholder 2"/>
          <p:cNvSpPr>
            <a:spLocks noGrp="1"/>
          </p:cNvSpPr>
          <p:nvPr>
            <p:ph idx="17"/>
          </p:nvPr>
        </p:nvSpPr>
        <p:spPr>
          <a:xfrm>
            <a:off x="6240007" y="3600000"/>
            <a:ext cx="4991996" cy="2688000"/>
          </a:xfrm>
        </p:spPr>
        <p:txBody>
          <a:bodyPr/>
          <a:lstStyle>
            <a:lvl1pPr>
              <a:defRPr sz="1733"/>
            </a:lvl1pPr>
            <a:lvl2pPr>
              <a:defRPr sz="1733"/>
            </a:lvl2pPr>
            <a:lvl3pPr>
              <a:defRPr sz="1733"/>
            </a:lvl3pPr>
            <a:lvl4pPr>
              <a:defRPr sz="1733"/>
            </a:lvl4pPr>
            <a:lvl5pPr>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6240000"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2039932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10" name="Rectangle 9"/>
          <p:cNvSpPr/>
          <p:nvPr/>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7"/>
            <a:ext cx="10271999" cy="3360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2/18/2020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p:nvPicPr>
        <p:blipFill>
          <a:blip r:embed="rId3"/>
          <a:srcRect/>
          <a:stretch/>
        </p:blipFill>
        <p:spPr>
          <a:xfrm>
            <a:off x="864000" y="145397"/>
            <a:ext cx="3840480" cy="862839"/>
          </a:xfrm>
          <a:prstGeom prst="rect">
            <a:avLst/>
          </a:prstGeom>
        </p:spPr>
      </p:pic>
      <p:sp>
        <p:nvSpPr>
          <p:cNvPr id="9" name="Rectangle 8">
            <a:extLst>
              <a:ext uri="{FF2B5EF4-FFF2-40B4-BE49-F238E27FC236}">
                <a16:creationId xmlns:a16="http://schemas.microsoft.com/office/drawing/2014/main" id="{1B2ADE1E-FDAC-4BF3-8948-6EC4230BCCD0}"/>
              </a:ext>
            </a:extLst>
          </p:cNvPr>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12" name="Picture 11">
            <a:extLst>
              <a:ext uri="{FF2B5EF4-FFF2-40B4-BE49-F238E27FC236}">
                <a16:creationId xmlns:a16="http://schemas.microsoft.com/office/drawing/2014/main" id="{F2E612FC-A362-40F4-B212-EA66671916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pic>
        <p:nvPicPr>
          <p:cNvPr id="13" name="Picture 12">
            <a:extLst>
              <a:ext uri="{FF2B5EF4-FFF2-40B4-BE49-F238E27FC236}">
                <a16:creationId xmlns:a16="http://schemas.microsoft.com/office/drawing/2014/main" id="{65008DA0-5795-48D5-B98D-2694930B1B8E}"/>
              </a:ext>
            </a:extLst>
          </p:cNvPr>
          <p:cNvPicPr>
            <a:picLocks noChangeAspect="1"/>
          </p:cNvPicPr>
          <p:nvPr userDrawn="1"/>
        </p:nvPicPr>
        <p:blipFill>
          <a:blip r:embed="rId3"/>
          <a:srcRect/>
          <a:stretch/>
        </p:blipFill>
        <p:spPr>
          <a:xfrm>
            <a:off x="864000" y="145397"/>
            <a:ext cx="3840480" cy="862839"/>
          </a:xfrm>
          <a:prstGeom prst="rect">
            <a:avLst/>
          </a:prstGeom>
        </p:spPr>
      </p:pic>
    </p:spTree>
    <p:extLst>
      <p:ext uri="{BB962C8B-B14F-4D97-AF65-F5344CB8AC3E}">
        <p14:creationId xmlns:p14="http://schemas.microsoft.com/office/powerpoint/2010/main" val="2332186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ote met foto">
    <p:spTree>
      <p:nvGrpSpPr>
        <p:cNvPr id="1" name=""/>
        <p:cNvGrpSpPr/>
        <p:nvPr/>
      </p:nvGrpSpPr>
      <p:grpSpPr>
        <a:xfrm>
          <a:off x="0" y="0"/>
          <a:ext cx="0" cy="0"/>
          <a:chOff x="0" y="0"/>
          <a:chExt cx="0" cy="0"/>
        </a:xfrm>
      </p:grpSpPr>
      <p:sp>
        <p:nvSpPr>
          <p:cNvPr id="10" name="Rectangle 9"/>
          <p:cNvSpPr/>
          <p:nvPr/>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9"/>
            <a:ext cx="10271999" cy="2592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72D047B4-46E0-4CAC-AB1A-1663497BA375}" type="datetimeFigureOut">
              <a:rPr lang="en-NL" smtClean="0"/>
              <a:t>18/02/2020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36A19CA2-7363-4F84-8743-A52EED03B6F7}" type="slidenum">
              <a:rPr lang="en-NL" smtClean="0"/>
              <a:t>‹#›</a:t>
            </a:fld>
            <a:endParaRPr lang="en-NL"/>
          </a:p>
        </p:txBody>
      </p:sp>
      <p:sp>
        <p:nvSpPr>
          <p:cNvPr id="9" name="Picture Placeholder 2"/>
          <p:cNvSpPr>
            <a:spLocks noGrp="1" noChangeAspect="1"/>
          </p:cNvSpPr>
          <p:nvPr>
            <p:ph type="pic" idx="1" hasCustomPrompt="1"/>
          </p:nvPr>
        </p:nvSpPr>
        <p:spPr>
          <a:xfrm>
            <a:off x="9216000" y="4128051"/>
            <a:ext cx="2016000" cy="2016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noProof="0" dirty="0"/>
              <a:t>Foto</a:t>
            </a:r>
          </a:p>
        </p:txBody>
      </p:sp>
      <p:pic>
        <p:nvPicPr>
          <p:cNvPr id="11" name="Picture 10"/>
          <p:cNvPicPr>
            <a:picLocks noChangeAspect="1"/>
          </p:cNvPicPr>
          <p:nvPr/>
        </p:nvPicPr>
        <p:blipFill>
          <a:blip r:embed="rId3"/>
          <a:srcRect/>
          <a:stretch/>
        </p:blipFill>
        <p:spPr>
          <a:xfrm>
            <a:off x="864000" y="145397"/>
            <a:ext cx="3840480" cy="862839"/>
          </a:xfrm>
          <a:prstGeom prst="rect">
            <a:avLst/>
          </a:prstGeom>
        </p:spPr>
      </p:pic>
    </p:spTree>
    <p:extLst>
      <p:ext uri="{BB962C8B-B14F-4D97-AF65-F5344CB8AC3E}">
        <p14:creationId xmlns:p14="http://schemas.microsoft.com/office/powerpoint/2010/main" val="140098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fbeelding met tekst">
    <p:spTree>
      <p:nvGrpSpPr>
        <p:cNvPr id="1" name=""/>
        <p:cNvGrpSpPr/>
        <p:nvPr/>
      </p:nvGrpSpPr>
      <p:grpSpPr>
        <a:xfrm>
          <a:off x="0" y="0"/>
          <a:ext cx="0" cy="0"/>
          <a:chOff x="0" y="0"/>
          <a:chExt cx="0" cy="0"/>
        </a:xfrm>
      </p:grpSpPr>
      <p:sp>
        <p:nvSpPr>
          <p:cNvPr id="9" name="Rectangle 8"/>
          <p:cNvSpPr/>
          <p:nvPr/>
        </p:nvSpPr>
        <p:spPr>
          <a:xfrm>
            <a:off x="0" y="1080000"/>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D047B4-46E0-4CAC-AB1A-1663497BA375}" type="datetimeFigureOut">
              <a:rPr lang="en-NL" smtClean="0"/>
              <a:t>18/02/2020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36A19CA2-7363-4F84-8743-A52EED03B6F7}" type="slidenum">
              <a:rPr lang="en-NL" smtClean="0"/>
              <a:t>‹#›</a:t>
            </a:fld>
            <a:endParaRPr lang="en-NL"/>
          </a:p>
        </p:txBody>
      </p:sp>
      <p:sp>
        <p:nvSpPr>
          <p:cNvPr id="8" name="Picture Placeholder 2"/>
          <p:cNvSpPr>
            <a:spLocks noGrp="1"/>
          </p:cNvSpPr>
          <p:nvPr>
            <p:ph type="pic" idx="13"/>
          </p:nvPr>
        </p:nvSpPr>
        <p:spPr>
          <a:xfrm>
            <a:off x="6192000" y="1080001"/>
            <a:ext cx="6000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Tree>
    <p:extLst>
      <p:ext uri="{BB962C8B-B14F-4D97-AF65-F5344CB8AC3E}">
        <p14:creationId xmlns:p14="http://schemas.microsoft.com/office/powerpoint/2010/main" val="15448841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fiek met tekst">
    <p:spTree>
      <p:nvGrpSpPr>
        <p:cNvPr id="1" name=""/>
        <p:cNvGrpSpPr/>
        <p:nvPr/>
      </p:nvGrpSpPr>
      <p:grpSpPr>
        <a:xfrm>
          <a:off x="0" y="0"/>
          <a:ext cx="0" cy="0"/>
          <a:chOff x="0" y="0"/>
          <a:chExt cx="0" cy="0"/>
        </a:xfrm>
      </p:grpSpPr>
      <p:sp>
        <p:nvSpPr>
          <p:cNvPr id="10" name="Rectangle 9"/>
          <p:cNvSpPr/>
          <p:nvPr/>
        </p:nvSpPr>
        <p:spPr>
          <a:xfrm>
            <a:off x="6192000" y="1080000"/>
            <a:ext cx="6000000" cy="46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9" name="Rectangle 8"/>
          <p:cNvSpPr/>
          <p:nvPr/>
        </p:nvSpPr>
        <p:spPr>
          <a:xfrm>
            <a:off x="0" y="1080000"/>
            <a:ext cx="6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D047B4-46E0-4CAC-AB1A-1663497BA375}" type="datetimeFigureOut">
              <a:rPr lang="en-NL" smtClean="0"/>
              <a:t>18/02/2020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36A19CA2-7363-4F84-8743-A52EED03B6F7}" type="slidenum">
              <a:rPr lang="en-NL" smtClean="0"/>
              <a:t>‹#›</a:t>
            </a:fld>
            <a:endParaRPr lang="en-NL"/>
          </a:p>
        </p:txBody>
      </p:sp>
      <p:sp>
        <p:nvSpPr>
          <p:cNvPr id="8" name="Picture Placeholder 2"/>
          <p:cNvSpPr>
            <a:spLocks noGrp="1"/>
          </p:cNvSpPr>
          <p:nvPr>
            <p:ph type="pic" idx="13"/>
          </p:nvPr>
        </p:nvSpPr>
        <p:spPr>
          <a:xfrm>
            <a:off x="6192000" y="1080001"/>
            <a:ext cx="6000000" cy="4680000"/>
          </a:xfrm>
          <a:no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Tree>
    <p:extLst>
      <p:ext uri="{BB962C8B-B14F-4D97-AF65-F5344CB8AC3E}">
        <p14:creationId xmlns:p14="http://schemas.microsoft.com/office/powerpoint/2010/main" val="2490780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kst met afbeelding">
    <p:spTree>
      <p:nvGrpSpPr>
        <p:cNvPr id="1" name=""/>
        <p:cNvGrpSpPr/>
        <p:nvPr/>
      </p:nvGrpSpPr>
      <p:grpSpPr>
        <a:xfrm>
          <a:off x="0" y="0"/>
          <a:ext cx="0" cy="0"/>
          <a:chOff x="0" y="0"/>
          <a:chExt cx="0" cy="0"/>
        </a:xfrm>
      </p:grpSpPr>
      <p:sp>
        <p:nvSpPr>
          <p:cNvPr id="9" name="Rectangle 8"/>
          <p:cNvSpPr/>
          <p:nvPr/>
        </p:nvSpPr>
        <p:spPr>
          <a:xfrm>
            <a:off x="0" y="1083731"/>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59997" y="1200002"/>
            <a:ext cx="7920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D047B4-46E0-4CAC-AB1A-1663497BA375}" type="datetimeFigureOut">
              <a:rPr lang="en-NL" smtClean="0"/>
              <a:t>18/02/2020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36A19CA2-7363-4F84-8743-A52EED03B6F7}" type="slidenum">
              <a:rPr lang="en-NL" smtClean="0"/>
              <a:t>‹#›</a:t>
            </a:fld>
            <a:endParaRPr lang="en-NL"/>
          </a:p>
        </p:txBody>
      </p:sp>
      <p:sp>
        <p:nvSpPr>
          <p:cNvPr id="8" name="Picture Placeholder 2"/>
          <p:cNvSpPr>
            <a:spLocks noGrp="1"/>
          </p:cNvSpPr>
          <p:nvPr>
            <p:ph type="pic" idx="13"/>
          </p:nvPr>
        </p:nvSpPr>
        <p:spPr>
          <a:xfrm>
            <a:off x="9120000" y="1080001"/>
            <a:ext cx="3072000" cy="4680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Tree>
    <p:extLst>
      <p:ext uri="{BB962C8B-B14F-4D97-AF65-F5344CB8AC3E}">
        <p14:creationId xmlns:p14="http://schemas.microsoft.com/office/powerpoint/2010/main" val="106285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2" y="1080001"/>
            <a:ext cx="12191999" cy="4464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
        <p:nvSpPr>
          <p:cNvPr id="12" name="Picture Placeholder 2"/>
          <p:cNvSpPr>
            <a:spLocks noGrp="1"/>
          </p:cNvSpPr>
          <p:nvPr>
            <p:ph type="pic" idx="14" hasCustomPrompt="1"/>
          </p:nvPr>
        </p:nvSpPr>
        <p:spPr>
          <a:xfrm>
            <a:off x="7320000" y="4583997"/>
            <a:ext cx="960000" cy="960000"/>
          </a:xfrm>
          <a:solidFill>
            <a:schemeClr val="bg1">
              <a:lumMod val="85000"/>
            </a:schemeClr>
          </a:solidFill>
        </p:spPr>
        <p:txBody>
          <a:bodyPr lIns="360000" tIns="251999" rIns="360000" anchor="t"/>
          <a:lstStyle>
            <a:lvl1pPr marL="0" indent="0" algn="ctr">
              <a:lnSpc>
                <a:spcPts val="2667"/>
              </a:lnSpc>
              <a:spcBef>
                <a:spcPts val="0"/>
              </a:spcBef>
              <a:buNone/>
              <a:defRPr sz="1867" baseline="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 </a:t>
            </a:r>
            <a:endParaRPr lang="en-US" dirty="0"/>
          </a:p>
        </p:txBody>
      </p:sp>
    </p:spTree>
    <p:extLst>
      <p:ext uri="{BB962C8B-B14F-4D97-AF65-F5344CB8AC3E}">
        <p14:creationId xmlns:p14="http://schemas.microsoft.com/office/powerpoint/2010/main" val="3786089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047B4-46E0-4CAC-AB1A-1663497BA375}" type="datetimeFigureOut">
              <a:rPr lang="en-NL" smtClean="0"/>
              <a:t>18/02/2020</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36A19CA2-7363-4F84-8743-A52EED03B6F7}" type="slidenum">
              <a:rPr lang="en-NL" smtClean="0"/>
              <a:t>‹#›</a:t>
            </a:fld>
            <a:endParaRPr lang="en-NL"/>
          </a:p>
        </p:txBody>
      </p:sp>
      <p:sp>
        <p:nvSpPr>
          <p:cNvPr id="5"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1080001"/>
            <a:ext cx="12192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Tree>
    <p:extLst>
      <p:ext uri="{BB962C8B-B14F-4D97-AF65-F5344CB8AC3E}">
        <p14:creationId xmlns:p14="http://schemas.microsoft.com/office/powerpoint/2010/main" val="8370266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3977-1828-47FB-8D65-E6151B29A31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4B7BEA47-61F5-45A5-A2E8-B532ACD59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5B13E28-DDBA-4DE2-A9D8-17DB9302FCDB}"/>
              </a:ext>
            </a:extLst>
          </p:cNvPr>
          <p:cNvSpPr>
            <a:spLocks noGrp="1"/>
          </p:cNvSpPr>
          <p:nvPr>
            <p:ph type="dt" sz="half" idx="10"/>
          </p:nvPr>
        </p:nvSpPr>
        <p:spPr/>
        <p:txBody>
          <a:bodyPr/>
          <a:lstStyle/>
          <a:p>
            <a:fld id="{72D047B4-46E0-4CAC-AB1A-1663497BA375}" type="datetimeFigureOut">
              <a:rPr lang="en-NL" smtClean="0"/>
              <a:t>18/02/2020</a:t>
            </a:fld>
            <a:endParaRPr lang="en-NL"/>
          </a:p>
        </p:txBody>
      </p:sp>
      <p:sp>
        <p:nvSpPr>
          <p:cNvPr id="5" name="Footer Placeholder 4">
            <a:extLst>
              <a:ext uri="{FF2B5EF4-FFF2-40B4-BE49-F238E27FC236}">
                <a16:creationId xmlns:a16="http://schemas.microsoft.com/office/drawing/2014/main" id="{1F90EEBF-494C-4823-9C35-0E5C84D99DF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0FE4E1-5944-4F51-A0AD-73DD22312F36}"/>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2688447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F8F0-609C-4D37-AED8-8702B6B2AD8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B80748A6-15EE-4585-B5F3-FBB31C537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1C9D6DA6-5E85-4804-BA20-7B7BBBBAF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5FF655F1-7E08-40A6-907A-BCA30C9ADAF9}"/>
              </a:ext>
            </a:extLst>
          </p:cNvPr>
          <p:cNvSpPr>
            <a:spLocks noGrp="1"/>
          </p:cNvSpPr>
          <p:nvPr>
            <p:ph type="dt" sz="half" idx="10"/>
          </p:nvPr>
        </p:nvSpPr>
        <p:spPr/>
        <p:txBody>
          <a:bodyPr/>
          <a:lstStyle/>
          <a:p>
            <a:fld id="{72D047B4-46E0-4CAC-AB1A-1663497BA375}" type="datetimeFigureOut">
              <a:rPr lang="en-NL" smtClean="0"/>
              <a:t>18/02/2020</a:t>
            </a:fld>
            <a:endParaRPr lang="en-NL"/>
          </a:p>
        </p:txBody>
      </p:sp>
      <p:sp>
        <p:nvSpPr>
          <p:cNvPr id="6" name="Footer Placeholder 5">
            <a:extLst>
              <a:ext uri="{FF2B5EF4-FFF2-40B4-BE49-F238E27FC236}">
                <a16:creationId xmlns:a16="http://schemas.microsoft.com/office/drawing/2014/main" id="{9C53B599-E271-4EAC-8B08-E8113C5E33F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B3CD3F2-4A53-4175-BDF7-0ED0809D160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1983883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1076584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Quote">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7"/>
            <a:ext cx="10271999" cy="3360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2/18/2020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srcRect/>
          <a:stretch/>
        </p:blipFill>
        <p:spPr>
          <a:xfrm>
            <a:off x="864000" y="145397"/>
            <a:ext cx="3840480" cy="862839"/>
          </a:xfrm>
          <a:prstGeom prst="rect">
            <a:avLst/>
          </a:prstGeom>
        </p:spPr>
      </p:pic>
    </p:spTree>
    <p:extLst>
      <p:ext uri="{BB962C8B-B14F-4D97-AF65-F5344CB8AC3E}">
        <p14:creationId xmlns:p14="http://schemas.microsoft.com/office/powerpoint/2010/main" val="15664349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2/18/2020</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960005" y="1632001"/>
            <a:ext cx="4993324" cy="4655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959998"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3" name="Content Placeholder 2"/>
          <p:cNvSpPr>
            <a:spLocks noGrp="1"/>
          </p:cNvSpPr>
          <p:nvPr>
            <p:ph idx="14"/>
          </p:nvPr>
        </p:nvSpPr>
        <p:spPr>
          <a:xfrm>
            <a:off x="6238677" y="1632001"/>
            <a:ext cx="4993324" cy="4655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6238673"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393941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632001"/>
            <a:ext cx="8831999"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2/18/2020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959998" y="1248000"/>
            <a:ext cx="8831999"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209938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248000"/>
            <a:ext cx="8831999" cy="50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2/18/2020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131997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7198673" y="2064000"/>
            <a:ext cx="4032000" cy="4032000"/>
          </a:xfrm>
          <a:solidFill>
            <a:schemeClr val="tx2"/>
          </a:solidFill>
        </p:spPr>
        <p:txBody>
          <a:bodyPr lIns="90000" tIns="90000" rIns="72000" bIns="72000" anchor="t" anchorCtr="0"/>
          <a:lstStyle>
            <a:lvl1pPr marL="0" indent="0">
              <a:lnSpc>
                <a:spcPct val="85000"/>
              </a:lnSpc>
              <a:buNone/>
              <a:defRPr sz="37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4" y="1248000"/>
            <a:ext cx="5952000" cy="50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2/18/2020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135648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2/18/2020</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960005" y="1632001"/>
            <a:ext cx="4993324"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3"/>
          </p:nvPr>
        </p:nvSpPr>
        <p:spPr>
          <a:xfrm>
            <a:off x="959998"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
        <p:nvSpPr>
          <p:cNvPr id="13" name="Content Placeholder 2"/>
          <p:cNvSpPr>
            <a:spLocks noGrp="1"/>
          </p:cNvSpPr>
          <p:nvPr>
            <p:ph idx="14"/>
          </p:nvPr>
        </p:nvSpPr>
        <p:spPr>
          <a:xfrm>
            <a:off x="6238677" y="1632001"/>
            <a:ext cx="4993324"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5"/>
          </p:nvPr>
        </p:nvSpPr>
        <p:spPr>
          <a:xfrm>
            <a:off x="6238673"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111822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6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2/18/2020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624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0" name="Content Placeholder 2"/>
          <p:cNvSpPr>
            <a:spLocks noGrp="1"/>
          </p:cNvSpPr>
          <p:nvPr>
            <p:ph idx="14"/>
          </p:nvPr>
        </p:nvSpPr>
        <p:spPr>
          <a:xfrm>
            <a:off x="960005" y="3600000"/>
            <a:ext cx="4991996" cy="2688000"/>
          </a:xfrm>
        </p:spPr>
        <p:txBody>
          <a:bodyPr/>
          <a:lstStyle>
            <a:lvl1pPr>
              <a:defRPr sz="1733"/>
            </a:lvl1pPr>
            <a:lvl2pPr>
              <a:defRPr sz="1733"/>
            </a:lvl2pPr>
            <a:lvl3pPr>
              <a:defRPr sz="1733"/>
            </a:lvl3pPr>
            <a:lvl4pPr>
              <a:defRPr sz="1733"/>
            </a:lvl4pPr>
            <a:lvl5pPr>
              <a:defRPr sz="1733"/>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6"/>
          </p:nvPr>
        </p:nvSpPr>
        <p:spPr>
          <a:xfrm>
            <a:off x="959997"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
        <p:nvSpPr>
          <p:cNvPr id="13" name="Content Placeholder 2"/>
          <p:cNvSpPr>
            <a:spLocks noGrp="1"/>
          </p:cNvSpPr>
          <p:nvPr>
            <p:ph idx="17"/>
          </p:nvPr>
        </p:nvSpPr>
        <p:spPr>
          <a:xfrm>
            <a:off x="6240007" y="3600000"/>
            <a:ext cx="4991996" cy="2688000"/>
          </a:xfrm>
        </p:spPr>
        <p:txBody>
          <a:bodyPr/>
          <a:lstStyle>
            <a:lvl1pPr>
              <a:defRPr sz="1733"/>
            </a:lvl1pPr>
            <a:lvl2pPr>
              <a:defRPr sz="1733"/>
            </a:lvl2pPr>
            <a:lvl3pPr>
              <a:defRPr sz="1733"/>
            </a:lvl3pPr>
            <a:lvl4pPr>
              <a:defRPr sz="1733"/>
            </a:lvl4pPr>
            <a:lvl5pPr>
              <a:defRPr sz="1733"/>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8"/>
          </p:nvPr>
        </p:nvSpPr>
        <p:spPr>
          <a:xfrm>
            <a:off x="6240000"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154196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7"/>
            <a:ext cx="10271999" cy="3360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2/18/2020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249221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5.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media/image3.jpg"/><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600000" y="480000"/>
            <a:ext cx="1678432" cy="382016"/>
          </a:xfrm>
          <a:prstGeom prst="rect">
            <a:avLst/>
          </a:prstGeom>
        </p:spPr>
      </p:pic>
      <p:pic>
        <p:nvPicPr>
          <p:cNvPr id="11" name="Picture 10"/>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6622288"/>
            <a:ext cx="12192000" cy="235712"/>
          </a:xfrm>
          <a:prstGeom prst="rect">
            <a:avLst/>
          </a:prstGeom>
          <a:blipFill>
            <a:blip r:embed="rId20">
              <a:alphaModFix amt="45000"/>
            </a:blip>
            <a:stretch>
              <a:fillRect/>
            </a:stretch>
          </a:blipFill>
        </p:spPr>
      </p:pic>
      <p:sp>
        <p:nvSpPr>
          <p:cNvPr id="2" name="Title Placeholder 1"/>
          <p:cNvSpPr>
            <a:spLocks noGrp="1"/>
          </p:cNvSpPr>
          <p:nvPr>
            <p:ph type="title"/>
          </p:nvPr>
        </p:nvSpPr>
        <p:spPr>
          <a:xfrm>
            <a:off x="959999" y="384000"/>
            <a:ext cx="8832000" cy="672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960005" y="1248000"/>
            <a:ext cx="8831999" cy="504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4992000" y="6672000"/>
            <a:ext cx="1632000" cy="144000"/>
          </a:xfrm>
          <a:prstGeom prst="rect">
            <a:avLst/>
          </a:prstGeom>
        </p:spPr>
        <p:txBody>
          <a:bodyPr vert="horz" lIns="0" tIns="0" rIns="0" bIns="0" rtlCol="0" anchor="t" anchorCtr="0">
            <a:noAutofit/>
          </a:bodyPr>
          <a:lstStyle>
            <a:lvl1pPr algn="l">
              <a:defRPr sz="800">
                <a:solidFill>
                  <a:schemeClr val="bg1"/>
                </a:solidFill>
              </a:defRPr>
            </a:lvl1pPr>
          </a:lstStyle>
          <a:p>
            <a:fld id="{E300D605-E2BB-8B4E-A2F3-5A64231C34A6}" type="datetime1">
              <a:rPr lang="en-US" smtClean="0"/>
              <a:t>2/18/2020</a:t>
            </a:fld>
            <a:endParaRPr lang="nl-NL"/>
          </a:p>
        </p:txBody>
      </p:sp>
      <p:sp>
        <p:nvSpPr>
          <p:cNvPr id="5" name="Footer Placeholder 4"/>
          <p:cNvSpPr>
            <a:spLocks noGrp="1"/>
          </p:cNvSpPr>
          <p:nvPr>
            <p:ph type="ftr" sz="quarter" idx="3"/>
          </p:nvPr>
        </p:nvSpPr>
        <p:spPr>
          <a:xfrm>
            <a:off x="6624000" y="6672000"/>
            <a:ext cx="4320000" cy="144000"/>
          </a:xfrm>
          <a:prstGeom prst="rect">
            <a:avLst/>
          </a:prstGeom>
        </p:spPr>
        <p:txBody>
          <a:bodyPr vert="horz" lIns="0" tIns="0" rIns="0" bIns="0" rtlCol="0" anchor="t" anchorCtr="0">
            <a:noAutofit/>
          </a:bodyPr>
          <a:lstStyle>
            <a:lvl1pPr algn="r">
              <a:defRPr sz="8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11040000" y="6672000"/>
            <a:ext cx="192000" cy="144000"/>
          </a:xfrm>
          <a:prstGeom prst="rect">
            <a:avLst/>
          </a:prstGeom>
        </p:spPr>
        <p:txBody>
          <a:bodyPr vert="horz" lIns="0" tIns="0" rIns="0" bIns="0" rtlCol="0" anchor="t" anchorCtr="0">
            <a:noAutofit/>
          </a:bodyPr>
          <a:lstStyle>
            <a:lvl1pPr algn="r">
              <a:defRPr sz="8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10992000" y="6672000"/>
            <a:ext cx="0" cy="12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162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377" rtl="0" eaLnBrk="1" latinLnBrk="0" hangingPunct="1">
        <a:lnSpc>
          <a:spcPct val="85000"/>
        </a:lnSpc>
        <a:spcBef>
          <a:spcPct val="0"/>
        </a:spcBef>
        <a:buNone/>
        <a:defRPr sz="2400" b="1" kern="1200">
          <a:solidFill>
            <a:schemeClr val="tx2"/>
          </a:solidFill>
          <a:latin typeface="+mj-lt"/>
          <a:ea typeface="+mj-ea"/>
          <a:cs typeface="+mj-cs"/>
        </a:defRPr>
      </a:lvl1pPr>
    </p:titleStyle>
    <p:bodyStyle>
      <a:lvl1pPr marL="239994"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1pPr>
      <a:lvl2pPr marL="479988"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2pPr>
      <a:lvl3pPr marL="719982"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959976"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4pPr>
      <a:lvl5pPr marL="1199970"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1"/>
          <a:srcRect/>
          <a:stretch/>
        </p:blipFill>
        <p:spPr>
          <a:xfrm>
            <a:off x="9600000" y="484516"/>
            <a:ext cx="1678432" cy="372984"/>
          </a:xfrm>
          <a:prstGeom prst="rect">
            <a:avLst/>
          </a:prstGeom>
        </p:spPr>
      </p:pic>
      <p:pic>
        <p:nvPicPr>
          <p:cNvPr id="11" name="Picture 1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6622288"/>
            <a:ext cx="12192000" cy="235712"/>
          </a:xfrm>
          <a:prstGeom prst="rect">
            <a:avLst/>
          </a:prstGeom>
          <a:blipFill>
            <a:blip r:embed="rId23">
              <a:alphaModFix amt="45000"/>
            </a:blip>
            <a:stretch>
              <a:fillRect/>
            </a:stretch>
          </a:blipFill>
        </p:spPr>
      </p:pic>
      <p:sp>
        <p:nvSpPr>
          <p:cNvPr id="2" name="Title Placeholder 1"/>
          <p:cNvSpPr>
            <a:spLocks noGrp="1"/>
          </p:cNvSpPr>
          <p:nvPr>
            <p:ph type="title"/>
          </p:nvPr>
        </p:nvSpPr>
        <p:spPr>
          <a:xfrm>
            <a:off x="959999" y="384000"/>
            <a:ext cx="8832000" cy="672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960005" y="1248000"/>
            <a:ext cx="8831999" cy="504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4992000" y="6672000"/>
            <a:ext cx="1632000" cy="144000"/>
          </a:xfrm>
          <a:prstGeom prst="rect">
            <a:avLst/>
          </a:prstGeom>
        </p:spPr>
        <p:txBody>
          <a:bodyPr vert="horz" lIns="0" tIns="0" rIns="0" bIns="0" rtlCol="0" anchor="t" anchorCtr="0">
            <a:noAutofit/>
          </a:bodyPr>
          <a:lstStyle>
            <a:lvl1pPr algn="l">
              <a:defRPr sz="800">
                <a:solidFill>
                  <a:schemeClr val="bg1"/>
                </a:solidFill>
              </a:defRPr>
            </a:lvl1pPr>
          </a:lstStyle>
          <a:p>
            <a:fld id="{72D047B4-46E0-4CAC-AB1A-1663497BA375}" type="datetimeFigureOut">
              <a:rPr lang="en-NL" smtClean="0"/>
              <a:t>18/02/2020</a:t>
            </a:fld>
            <a:endParaRPr lang="en-NL"/>
          </a:p>
        </p:txBody>
      </p:sp>
      <p:sp>
        <p:nvSpPr>
          <p:cNvPr id="5" name="Footer Placeholder 4"/>
          <p:cNvSpPr>
            <a:spLocks noGrp="1"/>
          </p:cNvSpPr>
          <p:nvPr>
            <p:ph type="ftr" sz="quarter" idx="3"/>
          </p:nvPr>
        </p:nvSpPr>
        <p:spPr>
          <a:xfrm>
            <a:off x="6624000" y="6672000"/>
            <a:ext cx="4320000" cy="144000"/>
          </a:xfrm>
          <a:prstGeom prst="rect">
            <a:avLst/>
          </a:prstGeom>
        </p:spPr>
        <p:txBody>
          <a:bodyPr vert="horz" lIns="0" tIns="0" rIns="0" bIns="0" rtlCol="0" anchor="t" anchorCtr="0">
            <a:noAutofit/>
          </a:bodyPr>
          <a:lstStyle>
            <a:lvl1pPr algn="r">
              <a:defRPr sz="800">
                <a:solidFill>
                  <a:schemeClr val="bg1"/>
                </a:solidFill>
              </a:defRPr>
            </a:lvl1pPr>
          </a:lstStyle>
          <a:p>
            <a:endParaRPr lang="en-NL"/>
          </a:p>
        </p:txBody>
      </p:sp>
      <p:sp>
        <p:nvSpPr>
          <p:cNvPr id="6" name="Slide Number Placeholder 5"/>
          <p:cNvSpPr>
            <a:spLocks noGrp="1"/>
          </p:cNvSpPr>
          <p:nvPr>
            <p:ph type="sldNum" sz="quarter" idx="4"/>
          </p:nvPr>
        </p:nvSpPr>
        <p:spPr>
          <a:xfrm>
            <a:off x="11040000" y="6672000"/>
            <a:ext cx="192000" cy="144000"/>
          </a:xfrm>
          <a:prstGeom prst="rect">
            <a:avLst/>
          </a:prstGeom>
        </p:spPr>
        <p:txBody>
          <a:bodyPr vert="horz" lIns="0" tIns="0" rIns="0" bIns="0" rtlCol="0" anchor="t" anchorCtr="0">
            <a:noAutofit/>
          </a:bodyPr>
          <a:lstStyle>
            <a:lvl1pPr algn="r">
              <a:defRPr sz="800">
                <a:solidFill>
                  <a:schemeClr val="bg1"/>
                </a:solidFill>
              </a:defRPr>
            </a:lvl1pPr>
          </a:lstStyle>
          <a:p>
            <a:fld id="{36A19CA2-7363-4F84-8743-A52EED03B6F7}" type="slidenum">
              <a:rPr lang="en-NL" smtClean="0"/>
              <a:t>‹#›</a:t>
            </a:fld>
            <a:endParaRPr lang="en-NL"/>
          </a:p>
        </p:txBody>
      </p:sp>
      <p:cxnSp>
        <p:nvCxnSpPr>
          <p:cNvPr id="10" name="Straight Connector 9"/>
          <p:cNvCxnSpPr/>
          <p:nvPr/>
        </p:nvCxnSpPr>
        <p:spPr>
          <a:xfrm>
            <a:off x="10992000" y="6672000"/>
            <a:ext cx="0" cy="12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4914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78" r:id="rId17"/>
    <p:sldLayoutId id="2147483679" r:id="rId18"/>
    <p:sldLayoutId id="2147483680" r:id="rId19"/>
  </p:sldLayoutIdLst>
  <p:txStyles>
    <p:titleStyle>
      <a:lvl1pPr algn="l" defTabSz="914377" rtl="0" eaLnBrk="1" latinLnBrk="0" hangingPunct="1">
        <a:lnSpc>
          <a:spcPct val="85000"/>
        </a:lnSpc>
        <a:spcBef>
          <a:spcPct val="0"/>
        </a:spcBef>
        <a:buNone/>
        <a:defRPr sz="2400" b="1" kern="1200">
          <a:solidFill>
            <a:schemeClr val="tx2"/>
          </a:solidFill>
          <a:latin typeface="+mj-lt"/>
          <a:ea typeface="+mj-ea"/>
          <a:cs typeface="+mj-cs"/>
        </a:defRPr>
      </a:lvl1pPr>
    </p:titleStyle>
    <p:bodyStyle>
      <a:lvl1pPr marL="239994"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1pPr>
      <a:lvl2pPr marL="479988"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2pPr>
      <a:lvl3pPr marL="719982"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959976"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4pPr>
      <a:lvl5pPr marL="1199970"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ss-tricks.com/methods-organize-css/" TargetMode="External"/><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hyperlink" Target="http://www.stubbornella.org/content/2009/02/28/object-oriented-css-grids-on-github/" TargetMode="Externa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26.sv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hyperlink" Target="https://bit.ly/2SUypBF" TargetMode="Externa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getbem.com/introduction/" TargetMode="External"/><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t="71" b="71"/>
          <a:stretch>
            <a:fillRect/>
          </a:stretch>
        </p:blipFill>
        <p:spPr/>
      </p:pic>
      <p:sp>
        <p:nvSpPr>
          <p:cNvPr id="3" name="Title 2"/>
          <p:cNvSpPr>
            <a:spLocks noGrp="1"/>
          </p:cNvSpPr>
          <p:nvPr>
            <p:ph type="ctrTitle"/>
          </p:nvPr>
        </p:nvSpPr>
        <p:spPr>
          <a:xfrm>
            <a:off x="7263062" y="2079766"/>
            <a:ext cx="4032000" cy="4032000"/>
          </a:xfrm>
        </p:spPr>
        <p:txBody>
          <a:bodyPr/>
          <a:lstStyle/>
          <a:p>
            <a:r>
              <a:rPr lang="nl-NL" dirty="0"/>
              <a:t>CSS architectuur</a:t>
            </a:r>
          </a:p>
        </p:txBody>
      </p:sp>
    </p:spTree>
    <p:extLst>
      <p:ext uri="{BB962C8B-B14F-4D97-AF65-F5344CB8AC3E}">
        <p14:creationId xmlns:p14="http://schemas.microsoft.com/office/powerpoint/2010/main" val="374103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SMACSS</a:t>
            </a:r>
          </a:p>
        </p:txBody>
      </p:sp>
      <p:sp>
        <p:nvSpPr>
          <p:cNvPr id="3" name="Content Placeholder 2"/>
          <p:cNvSpPr>
            <a:spLocks noGrp="1"/>
          </p:cNvSpPr>
          <p:nvPr>
            <p:ph idx="1"/>
          </p:nvPr>
        </p:nvSpPr>
        <p:spPr/>
        <p:txBody>
          <a:bodyPr/>
          <a:lstStyle/>
          <a:p>
            <a:r>
              <a:rPr lang="en-US" dirty="0"/>
              <a:t>Scalable and Modular Architecture for CSS</a:t>
            </a:r>
          </a:p>
          <a:p>
            <a:r>
              <a:rPr lang="en-US" dirty="0"/>
              <a:t>CSS rules categorization</a:t>
            </a:r>
          </a:p>
          <a:p>
            <a:r>
              <a:rPr lang="nl-NL" dirty="0"/>
              <a:t>5 style categories:</a:t>
            </a:r>
          </a:p>
          <a:p>
            <a:pPr marL="971550" lvl="1" indent="-514350">
              <a:buFont typeface="+mj-lt"/>
              <a:buAutoNum type="arabicPeriod"/>
            </a:pPr>
            <a:r>
              <a:rPr lang="nl-NL" dirty="0"/>
              <a:t>Base</a:t>
            </a:r>
          </a:p>
          <a:p>
            <a:pPr marL="971550" lvl="1" indent="-514350">
              <a:buFont typeface="+mj-lt"/>
              <a:buAutoNum type="arabicPeriod"/>
            </a:pPr>
            <a:r>
              <a:rPr lang="nl-NL" dirty="0"/>
              <a:t>Layout</a:t>
            </a:r>
          </a:p>
          <a:p>
            <a:pPr marL="971550" lvl="1" indent="-514350">
              <a:buFont typeface="+mj-lt"/>
              <a:buAutoNum type="arabicPeriod"/>
            </a:pPr>
            <a:r>
              <a:rPr lang="nl-NL" dirty="0"/>
              <a:t>Module</a:t>
            </a:r>
          </a:p>
          <a:p>
            <a:pPr marL="971550" lvl="1" indent="-514350">
              <a:buFont typeface="+mj-lt"/>
              <a:buAutoNum type="arabicPeriod"/>
            </a:pPr>
            <a:r>
              <a:rPr lang="nl-NL" dirty="0"/>
              <a:t>State</a:t>
            </a:r>
          </a:p>
          <a:p>
            <a:pPr marL="971550" lvl="1" indent="-514350">
              <a:buFont typeface="+mj-lt"/>
              <a:buAutoNum type="arabicPeriod"/>
            </a:pPr>
            <a:r>
              <a:rPr lang="nl-NL" dirty="0"/>
              <a:t>Theme</a:t>
            </a:r>
          </a:p>
        </p:txBody>
      </p:sp>
      <p:pic>
        <p:nvPicPr>
          <p:cNvPr id="6146" name="Picture 2" descr="https://i0.wp.com/css-tricks.com/wp-content/uploads/2017/07/image3.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141" y="3492844"/>
            <a:ext cx="7333659" cy="26841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20141" y="6311900"/>
            <a:ext cx="5980670" cy="307777"/>
          </a:xfrm>
          <a:prstGeom prst="rect">
            <a:avLst/>
          </a:prstGeom>
          <a:noFill/>
        </p:spPr>
        <p:txBody>
          <a:bodyPr wrap="square" rtlCol="0">
            <a:spAutoFit/>
          </a:bodyPr>
          <a:lstStyle/>
          <a:p>
            <a:r>
              <a:rPr lang="nl-NL" sz="1400" i="1" dirty="0"/>
              <a:t>Source: </a:t>
            </a:r>
            <a:r>
              <a:rPr lang="nl-NL" sz="1400" i="1" dirty="0">
                <a:hlinkClick r:id="rId3"/>
              </a:rPr>
              <a:t>https://css-tricks.com/methods-organize-css/</a:t>
            </a:r>
            <a:endParaRPr lang="nl-NL" sz="1400" i="1" dirty="0"/>
          </a:p>
        </p:txBody>
      </p:sp>
    </p:spTree>
    <p:extLst>
      <p:ext uri="{BB962C8B-B14F-4D97-AF65-F5344CB8AC3E}">
        <p14:creationId xmlns:p14="http://schemas.microsoft.com/office/powerpoint/2010/main" val="336529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Base Rules</a:t>
            </a:r>
          </a:p>
        </p:txBody>
      </p:sp>
      <p:sp>
        <p:nvSpPr>
          <p:cNvPr id="3" name="Content Placeholder 2"/>
          <p:cNvSpPr>
            <a:spLocks noGrp="1"/>
          </p:cNvSpPr>
          <p:nvPr>
            <p:ph idx="1"/>
          </p:nvPr>
        </p:nvSpPr>
        <p:spPr/>
        <p:txBody>
          <a:bodyPr/>
          <a:lstStyle/>
          <a:p>
            <a:r>
              <a:rPr lang="nl-NL" dirty="0"/>
              <a:t>Defaults</a:t>
            </a:r>
          </a:p>
          <a:p>
            <a:r>
              <a:rPr lang="nl-NL" dirty="0"/>
              <a:t>Element selector</a:t>
            </a:r>
          </a:p>
          <a:p>
            <a:r>
              <a:rPr lang="nl-NL" dirty="0"/>
              <a:t>Example: html, body, form, a</a:t>
            </a:r>
          </a:p>
        </p:txBody>
      </p:sp>
      <p:pic>
        <p:nvPicPr>
          <p:cNvPr id="7170" name="Picture 2" descr="https://i.gyazo.com/b649c68418c573c428041d1d8329ec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5" y="1825625"/>
            <a:ext cx="399097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7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Layout Rules</a:t>
            </a:r>
          </a:p>
        </p:txBody>
      </p:sp>
      <p:sp>
        <p:nvSpPr>
          <p:cNvPr id="3" name="Content Placeholder 2"/>
          <p:cNvSpPr>
            <a:spLocks noGrp="1"/>
          </p:cNvSpPr>
          <p:nvPr>
            <p:ph idx="1"/>
          </p:nvPr>
        </p:nvSpPr>
        <p:spPr/>
        <p:txBody>
          <a:bodyPr/>
          <a:lstStyle/>
          <a:p>
            <a:r>
              <a:rPr lang="nl-NL" dirty="0"/>
              <a:t>Defines page sections</a:t>
            </a:r>
          </a:p>
          <a:p>
            <a:r>
              <a:rPr lang="nl-NL" dirty="0"/>
              <a:t>Major components</a:t>
            </a:r>
          </a:p>
          <a:p>
            <a:r>
              <a:rPr lang="nl-NL" dirty="0"/>
              <a:t>Example: #header, #footer, #sidebar</a:t>
            </a:r>
          </a:p>
          <a:p>
            <a:r>
              <a:rPr lang="nl-NL" dirty="0"/>
              <a:t>Combinable with other layout styles</a:t>
            </a:r>
          </a:p>
          <a:p>
            <a:r>
              <a:rPr lang="nl-NL" dirty="0"/>
              <a:t>.l- prefix</a:t>
            </a:r>
          </a:p>
        </p:txBody>
      </p:sp>
      <p:pic>
        <p:nvPicPr>
          <p:cNvPr id="8194" name="Picture 2" descr="https://i.gyazo.com/e66d73b1f8113081ee05659d02fd4f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528" y="1690687"/>
            <a:ext cx="2456271" cy="506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2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Module Rules</a:t>
            </a:r>
          </a:p>
        </p:txBody>
      </p:sp>
      <p:sp>
        <p:nvSpPr>
          <p:cNvPr id="3" name="Content Placeholder 2"/>
          <p:cNvSpPr>
            <a:spLocks noGrp="1"/>
          </p:cNvSpPr>
          <p:nvPr>
            <p:ph idx="1"/>
          </p:nvPr>
        </p:nvSpPr>
        <p:spPr/>
        <p:txBody>
          <a:bodyPr/>
          <a:lstStyle/>
          <a:p>
            <a:r>
              <a:rPr lang="nl-NL" dirty="0"/>
              <a:t>Smaller components</a:t>
            </a:r>
          </a:p>
          <a:p>
            <a:r>
              <a:rPr lang="nl-NL" dirty="0"/>
              <a:t>Independent</a:t>
            </a:r>
          </a:p>
          <a:p>
            <a:r>
              <a:rPr lang="nl-NL" dirty="0"/>
              <a:t>Reusable</a:t>
            </a:r>
          </a:p>
          <a:p>
            <a:r>
              <a:rPr lang="nl-NL" dirty="0"/>
              <a:t>Inside layout components</a:t>
            </a:r>
          </a:p>
          <a:p>
            <a:r>
              <a:rPr lang="nl-NL" dirty="0"/>
              <a:t>Related elements: </a:t>
            </a:r>
            <a:br>
              <a:rPr lang="nl-NL" dirty="0"/>
            </a:br>
            <a:r>
              <a:rPr lang="nl-NL" dirty="0"/>
              <a:t>Use module name as prefix</a:t>
            </a:r>
          </a:p>
          <a:p>
            <a:r>
              <a:rPr lang="nl-NL" dirty="0"/>
              <a:t>Sub-class modules if necessary</a:t>
            </a:r>
          </a:p>
          <a:p>
            <a:endParaRPr lang="nl-NL" dirty="0"/>
          </a:p>
        </p:txBody>
      </p:sp>
      <p:pic>
        <p:nvPicPr>
          <p:cNvPr id="9218" name="Picture 2" descr="https://i.gyazo.com/9d03780f7198075ca85ea435ce5310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497" y="1825624"/>
            <a:ext cx="2885303" cy="396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2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State</a:t>
            </a:r>
          </a:p>
        </p:txBody>
      </p:sp>
      <p:sp>
        <p:nvSpPr>
          <p:cNvPr id="3" name="Content Placeholder 2"/>
          <p:cNvSpPr>
            <a:spLocks noGrp="1"/>
          </p:cNvSpPr>
          <p:nvPr>
            <p:ph idx="1"/>
          </p:nvPr>
        </p:nvSpPr>
        <p:spPr/>
        <p:txBody>
          <a:bodyPr/>
          <a:lstStyle/>
          <a:p>
            <a:r>
              <a:rPr lang="nl-NL" dirty="0"/>
              <a:t>Defines current status of element</a:t>
            </a:r>
          </a:p>
          <a:p>
            <a:r>
              <a:rPr lang="nl-NL" dirty="0"/>
              <a:t>Applied to layout or module</a:t>
            </a:r>
          </a:p>
          <a:p>
            <a:r>
              <a:rPr lang="nl-NL" dirty="0"/>
              <a:t>Overrides other styles</a:t>
            </a:r>
          </a:p>
          <a:p>
            <a:r>
              <a:rPr lang="nl-NL" dirty="0"/>
              <a:t>Include module name if it specifically relates to</a:t>
            </a:r>
            <a:br>
              <a:rPr lang="nl-NL" dirty="0"/>
            </a:br>
            <a:r>
              <a:rPr lang="nl-NL" dirty="0"/>
              <a:t>the behavior of a module</a:t>
            </a:r>
          </a:p>
        </p:txBody>
      </p:sp>
      <p:pic>
        <p:nvPicPr>
          <p:cNvPr id="10242" name="Picture 2" descr="https://i.gyazo.com/a2e229bf00598a7b2f2a65b9778607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211" y="1825625"/>
            <a:ext cx="2860589" cy="420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93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Theme</a:t>
            </a:r>
          </a:p>
        </p:txBody>
      </p:sp>
      <p:sp>
        <p:nvSpPr>
          <p:cNvPr id="3" name="Content Placeholder 2"/>
          <p:cNvSpPr>
            <a:spLocks noGrp="1"/>
          </p:cNvSpPr>
          <p:nvPr>
            <p:ph idx="1"/>
          </p:nvPr>
        </p:nvSpPr>
        <p:spPr/>
        <p:txBody>
          <a:bodyPr/>
          <a:lstStyle/>
          <a:p>
            <a:r>
              <a:rPr lang="nl-NL" dirty="0"/>
              <a:t>Replaceable styles</a:t>
            </a:r>
          </a:p>
          <a:p>
            <a:r>
              <a:rPr lang="nl-NL" dirty="0"/>
              <a:t>Typically defines the overall look</a:t>
            </a:r>
          </a:p>
          <a:p>
            <a:r>
              <a:rPr lang="nl-NL" dirty="0"/>
              <a:t>Can override all other style rules</a:t>
            </a:r>
          </a:p>
          <a:p>
            <a:r>
              <a:rPr lang="nl-NL" dirty="0"/>
              <a:t>Not mandatory</a:t>
            </a:r>
          </a:p>
        </p:txBody>
      </p:sp>
      <p:pic>
        <p:nvPicPr>
          <p:cNvPr id="11266" name="Picture 2" descr="https://i.gyazo.com/5a152183d5d65bedec9573d4ea4df0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671" y="1825625"/>
            <a:ext cx="3842130" cy="355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3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Pros &amp; Cons</a:t>
            </a:r>
          </a:p>
        </p:txBody>
      </p:sp>
      <p:sp>
        <p:nvSpPr>
          <p:cNvPr id="3" name="Content Placeholder 2"/>
          <p:cNvSpPr>
            <a:spLocks noGrp="1"/>
          </p:cNvSpPr>
          <p:nvPr>
            <p:ph sz="half" idx="1"/>
          </p:nvPr>
        </p:nvSpPr>
        <p:spPr/>
        <p:txBody>
          <a:bodyPr/>
          <a:lstStyle/>
          <a:p>
            <a:pPr>
              <a:buFont typeface="Wingdings" panose="05000000000000000000" pitchFamily="2" charset="2"/>
              <a:buChar char="ü"/>
            </a:pPr>
            <a:r>
              <a:rPr lang="nl-NL" dirty="0"/>
              <a:t>Organized CSS</a:t>
            </a:r>
          </a:p>
          <a:p>
            <a:pPr>
              <a:buFont typeface="Wingdings" panose="05000000000000000000" pitchFamily="2" charset="2"/>
              <a:buChar char="ü"/>
            </a:pPr>
            <a:r>
              <a:rPr lang="nl-NL" dirty="0"/>
              <a:t>Reusable modules</a:t>
            </a:r>
          </a:p>
          <a:p>
            <a:endParaRPr lang="nl-NL" dirty="0"/>
          </a:p>
        </p:txBody>
      </p:sp>
      <p:sp>
        <p:nvSpPr>
          <p:cNvPr id="4" name="Content Placeholder 3"/>
          <p:cNvSpPr>
            <a:spLocks noGrp="1"/>
          </p:cNvSpPr>
          <p:nvPr>
            <p:ph sz="half" idx="2"/>
          </p:nvPr>
        </p:nvSpPr>
        <p:spPr/>
        <p:txBody>
          <a:bodyPr/>
          <a:lstStyle/>
          <a:p>
            <a:r>
              <a:rPr lang="nl-NL" dirty="0"/>
              <a:t>Complicated</a:t>
            </a:r>
          </a:p>
          <a:p>
            <a:r>
              <a:rPr lang="nl-NL" dirty="0"/>
              <a:t>Specificity issues</a:t>
            </a:r>
          </a:p>
          <a:p>
            <a:endParaRPr lang="nl-NL" dirty="0"/>
          </a:p>
        </p:txBody>
      </p:sp>
    </p:spTree>
    <p:extLst>
      <p:ext uri="{BB962C8B-B14F-4D97-AF65-F5344CB8AC3E}">
        <p14:creationId xmlns:p14="http://schemas.microsoft.com/office/powerpoint/2010/main" val="370806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t="71" b="71"/>
          <a:stretch>
            <a:fillRect/>
          </a:stretch>
        </p:blipFill>
        <p:spPr/>
      </p:pic>
      <p:sp>
        <p:nvSpPr>
          <p:cNvPr id="3" name="Title 2"/>
          <p:cNvSpPr>
            <a:spLocks noGrp="1"/>
          </p:cNvSpPr>
          <p:nvPr>
            <p:ph type="ctrTitle"/>
          </p:nvPr>
        </p:nvSpPr>
        <p:spPr/>
        <p:txBody>
          <a:bodyPr/>
          <a:lstStyle/>
          <a:p>
            <a:r>
              <a:rPr lang="nl-NL" dirty="0"/>
              <a:t>OOCSS</a:t>
            </a:r>
          </a:p>
        </p:txBody>
      </p:sp>
      <p:pic>
        <p:nvPicPr>
          <p:cNvPr id="2" name="Picture 1">
            <a:extLst>
              <a:ext uri="{FF2B5EF4-FFF2-40B4-BE49-F238E27FC236}">
                <a16:creationId xmlns:a16="http://schemas.microsoft.com/office/drawing/2014/main" id="{4EC45A54-381E-473E-9A20-392E15D1A493}"/>
              </a:ext>
            </a:extLst>
          </p:cNvPr>
          <p:cNvPicPr>
            <a:picLocks noChangeAspect="1"/>
          </p:cNvPicPr>
          <p:nvPr/>
        </p:nvPicPr>
        <p:blipFill>
          <a:blip r:embed="rId3"/>
          <a:stretch>
            <a:fillRect/>
          </a:stretch>
        </p:blipFill>
        <p:spPr>
          <a:xfrm>
            <a:off x="7676626" y="3429000"/>
            <a:ext cx="3078747" cy="1877731"/>
          </a:xfrm>
          <a:prstGeom prst="rect">
            <a:avLst/>
          </a:prstGeom>
        </p:spPr>
      </p:pic>
    </p:spTree>
    <p:extLst>
      <p:ext uri="{BB962C8B-B14F-4D97-AF65-F5344CB8AC3E}">
        <p14:creationId xmlns:p14="http://schemas.microsoft.com/office/powerpoint/2010/main" val="134937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NL" dirty="0"/>
              <a:t>Object </a:t>
            </a:r>
            <a:r>
              <a:rPr lang="nl-NL" dirty="0" err="1"/>
              <a:t>Oriented</a:t>
            </a:r>
            <a:r>
              <a:rPr lang="nl-NL" dirty="0"/>
              <a:t> CSS</a:t>
            </a:r>
          </a:p>
        </p:txBody>
      </p:sp>
      <p:sp>
        <p:nvSpPr>
          <p:cNvPr id="8" name="Content Placeholder 7"/>
          <p:cNvSpPr>
            <a:spLocks noGrp="1"/>
          </p:cNvSpPr>
          <p:nvPr>
            <p:ph idx="1"/>
          </p:nvPr>
        </p:nvSpPr>
        <p:spPr/>
        <p:txBody>
          <a:bodyPr/>
          <a:lstStyle/>
          <a:p>
            <a:r>
              <a:rPr lang="nl-NL" dirty="0" err="1"/>
              <a:t>Seperation</a:t>
            </a:r>
            <a:r>
              <a:rPr lang="nl-NL" dirty="0"/>
              <a:t> of skin </a:t>
            </a:r>
            <a:r>
              <a:rPr lang="nl-NL" dirty="0" err="1"/>
              <a:t>and</a:t>
            </a:r>
            <a:r>
              <a:rPr lang="nl-NL" dirty="0"/>
              <a:t> </a:t>
            </a:r>
            <a:r>
              <a:rPr lang="nl-NL" dirty="0" err="1"/>
              <a:t>structure</a:t>
            </a:r>
            <a:endParaRPr lang="nl-NL" dirty="0"/>
          </a:p>
          <a:p>
            <a:r>
              <a:rPr lang="nl-NL" dirty="0" err="1"/>
              <a:t>Seperation</a:t>
            </a:r>
            <a:r>
              <a:rPr lang="nl-NL" dirty="0"/>
              <a:t> of context </a:t>
            </a:r>
            <a:r>
              <a:rPr lang="nl-NL" dirty="0" err="1"/>
              <a:t>and</a:t>
            </a:r>
            <a:r>
              <a:rPr lang="nl-NL" dirty="0"/>
              <a:t> content</a:t>
            </a:r>
          </a:p>
          <a:p>
            <a:endParaRPr lang="nl-NL" dirty="0"/>
          </a:p>
        </p:txBody>
      </p:sp>
      <p:sp>
        <p:nvSpPr>
          <p:cNvPr id="4" name="Footer Placeholder 3"/>
          <p:cNvSpPr>
            <a:spLocks noGrp="1"/>
          </p:cNvSpPr>
          <p:nvPr>
            <p:ph type="ftr" sz="quarter" idx="11"/>
          </p:nvPr>
        </p:nvSpPr>
        <p:spPr/>
        <p:txBody>
          <a:bodyPr/>
          <a:lstStyle/>
          <a:p>
            <a:pPr defTabSz="914377"/>
            <a:r>
              <a:rPr lang="nl-NL" dirty="0">
                <a:solidFill>
                  <a:srgbClr val="FFFFFF"/>
                </a:solidFill>
                <a:latin typeface="Arial" panose="020B0604020202020204"/>
              </a:rPr>
              <a:t>CSS Architectuur</a:t>
            </a:r>
          </a:p>
        </p:txBody>
      </p:sp>
      <p:sp>
        <p:nvSpPr>
          <p:cNvPr id="5" name="Slide Number Placeholder 4"/>
          <p:cNvSpPr>
            <a:spLocks noGrp="1"/>
          </p:cNvSpPr>
          <p:nvPr>
            <p:ph type="sldNum" sz="quarter" idx="12"/>
          </p:nvPr>
        </p:nvSpPr>
        <p:spPr/>
        <p:txBody>
          <a:bodyPr/>
          <a:lstStyle/>
          <a:p>
            <a:pPr defTabSz="914377"/>
            <a:fld id="{14F1411D-0280-154F-AEAC-4C20B7AA46B2}" type="slidenum">
              <a:rPr lang="nl-NL">
                <a:solidFill>
                  <a:srgbClr val="FFFFFF"/>
                </a:solidFill>
                <a:latin typeface="Arial" panose="020B0604020202020204"/>
              </a:rPr>
              <a:pPr defTabSz="914377"/>
              <a:t>18</a:t>
            </a:fld>
            <a:endParaRPr lang="nl-NL">
              <a:solidFill>
                <a:srgbClr val="FFFFFF"/>
              </a:solidFill>
              <a:latin typeface="Arial" panose="020B0604020202020204"/>
            </a:endParaRPr>
          </a:p>
        </p:txBody>
      </p:sp>
      <p:grpSp>
        <p:nvGrpSpPr>
          <p:cNvPr id="12" name="Groep 11">
            <a:extLst>
              <a:ext uri="{FF2B5EF4-FFF2-40B4-BE49-F238E27FC236}">
                <a16:creationId xmlns:a16="http://schemas.microsoft.com/office/drawing/2014/main" id="{D77FBF16-F312-4424-AB71-986B05920B18}"/>
              </a:ext>
            </a:extLst>
          </p:cNvPr>
          <p:cNvGrpSpPr/>
          <p:nvPr/>
        </p:nvGrpSpPr>
        <p:grpSpPr>
          <a:xfrm>
            <a:off x="10456235" y="2155483"/>
            <a:ext cx="703765" cy="645459"/>
            <a:chOff x="7842176" y="1616612"/>
            <a:chExt cx="527824" cy="484094"/>
          </a:xfrm>
        </p:grpSpPr>
        <p:sp>
          <p:nvSpPr>
            <p:cNvPr id="13" name="Ovaal 12">
              <a:extLst>
                <a:ext uri="{FF2B5EF4-FFF2-40B4-BE49-F238E27FC236}">
                  <a16:creationId xmlns:a16="http://schemas.microsoft.com/office/drawing/2014/main" id="{E5DD3476-B3E5-4DF3-B362-215379394555}"/>
                </a:ext>
              </a:extLst>
            </p:cNvPr>
            <p:cNvSpPr/>
            <p:nvPr/>
          </p:nvSpPr>
          <p:spPr>
            <a:xfrm>
              <a:off x="7842176" y="1616612"/>
              <a:ext cx="527824" cy="484094"/>
            </a:xfrm>
            <a:prstGeom prst="ellipse">
              <a:avLst/>
            </a:prstGeom>
            <a:solidFill>
              <a:srgbClr val="FFD700"/>
            </a:solidFill>
            <a:ln>
              <a:solidFill>
                <a:srgbClr val="B39A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NL">
                <a:solidFill>
                  <a:srgbClr val="FFFFFF"/>
                </a:solidFill>
                <a:latin typeface="Arial" panose="020B0604020202020204"/>
              </a:endParaRPr>
            </a:p>
          </p:txBody>
        </p:sp>
        <p:sp>
          <p:nvSpPr>
            <p:cNvPr id="14" name="Tekstvak 13">
              <a:extLst>
                <a:ext uri="{FF2B5EF4-FFF2-40B4-BE49-F238E27FC236}">
                  <a16:creationId xmlns:a16="http://schemas.microsoft.com/office/drawing/2014/main" id="{3C9681E1-3F6F-4EE2-94FA-74B2D84F04C5}"/>
                </a:ext>
              </a:extLst>
            </p:cNvPr>
            <p:cNvSpPr txBox="1"/>
            <p:nvPr/>
          </p:nvSpPr>
          <p:spPr>
            <a:xfrm>
              <a:off x="7985779" y="1745151"/>
              <a:ext cx="240618" cy="200007"/>
            </a:xfrm>
            <a:prstGeom prst="rect">
              <a:avLst/>
            </a:prstGeom>
            <a:noFill/>
          </p:spPr>
          <p:txBody>
            <a:bodyPr wrap="square" lIns="0" tIns="0" rIns="0" bIns="0" rtlCol="0">
              <a:spAutoFit/>
            </a:bodyPr>
            <a:lstStyle/>
            <a:p>
              <a:pPr defTabSz="914377"/>
              <a:r>
                <a:rPr lang="nl-NL" sz="1733" dirty="0">
                  <a:solidFill>
                    <a:srgbClr val="000000"/>
                  </a:solidFill>
                  <a:latin typeface="Arial" panose="020B0604020202020204"/>
                </a:rPr>
                <a:t> ?</a:t>
              </a:r>
              <a:endParaRPr lang="en-NL" sz="1733" dirty="0" err="1">
                <a:solidFill>
                  <a:srgbClr val="000000"/>
                </a:solidFill>
                <a:latin typeface="Arial" panose="020B0604020202020204"/>
              </a:endParaRPr>
            </a:p>
          </p:txBody>
        </p:sp>
      </p:grpSp>
    </p:spTree>
    <p:extLst>
      <p:ext uri="{BB962C8B-B14F-4D97-AF65-F5344CB8AC3E}">
        <p14:creationId xmlns:p14="http://schemas.microsoft.com/office/powerpoint/2010/main" val="12229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4946-CDEA-4FE7-812A-5ADF160CC427}"/>
              </a:ext>
            </a:extLst>
          </p:cNvPr>
          <p:cNvSpPr>
            <a:spLocks noGrp="1"/>
          </p:cNvSpPr>
          <p:nvPr>
            <p:ph type="title"/>
          </p:nvPr>
        </p:nvSpPr>
        <p:spPr/>
        <p:txBody>
          <a:bodyPr/>
          <a:lstStyle/>
          <a:p>
            <a:r>
              <a:rPr lang="nl-NL" dirty="0"/>
              <a:t>Object </a:t>
            </a:r>
            <a:r>
              <a:rPr lang="nl-NL" dirty="0" err="1"/>
              <a:t>Oriented</a:t>
            </a:r>
            <a:r>
              <a:rPr lang="nl-NL" dirty="0"/>
              <a:t> CSS</a:t>
            </a:r>
            <a:endParaRPr lang="en-NL" dirty="0"/>
          </a:p>
        </p:txBody>
      </p:sp>
      <p:sp>
        <p:nvSpPr>
          <p:cNvPr id="3" name="Content Placeholder 2">
            <a:extLst>
              <a:ext uri="{FF2B5EF4-FFF2-40B4-BE49-F238E27FC236}">
                <a16:creationId xmlns:a16="http://schemas.microsoft.com/office/drawing/2014/main" id="{3018C4DE-EC9C-44A8-B315-5CBD7A701CE0}"/>
              </a:ext>
            </a:extLst>
          </p:cNvPr>
          <p:cNvSpPr>
            <a:spLocks noGrp="1"/>
          </p:cNvSpPr>
          <p:nvPr>
            <p:ph idx="1"/>
          </p:nvPr>
        </p:nvSpPr>
        <p:spPr/>
        <p:txBody>
          <a:bodyPr/>
          <a:lstStyle/>
          <a:p>
            <a:r>
              <a:rPr lang="en-US" dirty="0"/>
              <a:t>A </a:t>
            </a:r>
            <a:r>
              <a:rPr lang="en-US" dirty="0" err="1"/>
              <a:t>css</a:t>
            </a:r>
            <a:r>
              <a:rPr lang="en-US" dirty="0"/>
              <a:t> object is any repeating visual pattern, which can be abstracted into a snippet of html, </a:t>
            </a:r>
            <a:r>
              <a:rPr lang="en-US" dirty="0" err="1"/>
              <a:t>css</a:t>
            </a:r>
            <a:r>
              <a:rPr lang="en-US" dirty="0"/>
              <a:t>, and sometimes </a:t>
            </a:r>
            <a:r>
              <a:rPr lang="en-US" dirty="0" err="1"/>
              <a:t>javascript</a:t>
            </a:r>
            <a:r>
              <a:rPr lang="en-US" dirty="0"/>
              <a:t>.</a:t>
            </a:r>
          </a:p>
          <a:p>
            <a:r>
              <a:rPr lang="en-US" dirty="0"/>
              <a:t>The goal of </a:t>
            </a:r>
            <a:r>
              <a:rPr lang="en-US" dirty="0">
                <a:hlinkClick r:id="rId2"/>
              </a:rPr>
              <a:t>Object Oriented CSS</a:t>
            </a:r>
            <a:r>
              <a:rPr lang="en-US" dirty="0"/>
              <a:t> is to encourage code reuse for faster and more efficient stylesheets that are easier to maintain.</a:t>
            </a:r>
          </a:p>
          <a:p>
            <a:endParaRPr lang="en-US" dirty="0"/>
          </a:p>
          <a:p>
            <a:endParaRPr lang="en-NL" dirty="0"/>
          </a:p>
        </p:txBody>
      </p:sp>
    </p:spTree>
    <p:extLst>
      <p:ext uri="{BB962C8B-B14F-4D97-AF65-F5344CB8AC3E}">
        <p14:creationId xmlns:p14="http://schemas.microsoft.com/office/powerpoint/2010/main" val="139820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111E-5EFC-4AB2-9386-1EAB31A742B8}"/>
              </a:ext>
            </a:extLst>
          </p:cNvPr>
          <p:cNvSpPr>
            <a:spLocks noGrp="1"/>
          </p:cNvSpPr>
          <p:nvPr>
            <p:ph type="title"/>
          </p:nvPr>
        </p:nvSpPr>
        <p:spPr/>
        <p:txBody>
          <a:bodyPr/>
          <a:lstStyle/>
          <a:p>
            <a:r>
              <a:rPr lang="nl-NL" dirty="0"/>
              <a:t>Agenda</a:t>
            </a:r>
            <a:endParaRPr lang="en-NL" dirty="0"/>
          </a:p>
        </p:txBody>
      </p:sp>
      <p:sp>
        <p:nvSpPr>
          <p:cNvPr id="3" name="Content Placeholder 2">
            <a:extLst>
              <a:ext uri="{FF2B5EF4-FFF2-40B4-BE49-F238E27FC236}">
                <a16:creationId xmlns:a16="http://schemas.microsoft.com/office/drawing/2014/main" id="{EE7DF822-3C29-4ABD-AF48-20662E97C005}"/>
              </a:ext>
            </a:extLst>
          </p:cNvPr>
          <p:cNvSpPr>
            <a:spLocks noGrp="1"/>
          </p:cNvSpPr>
          <p:nvPr>
            <p:ph idx="1"/>
          </p:nvPr>
        </p:nvSpPr>
        <p:spPr/>
        <p:txBody>
          <a:bodyPr/>
          <a:lstStyle/>
          <a:p>
            <a:r>
              <a:rPr lang="nl-NL" dirty="0"/>
              <a:t>Inleiding: </a:t>
            </a:r>
            <a:r>
              <a:rPr lang="nl-NL" dirty="0" err="1"/>
              <a:t>Frameworks</a:t>
            </a:r>
            <a:r>
              <a:rPr lang="nl-NL" dirty="0"/>
              <a:t> </a:t>
            </a:r>
            <a:r>
              <a:rPr lang="nl-NL" dirty="0" err="1"/>
              <a:t>vs</a:t>
            </a:r>
            <a:r>
              <a:rPr lang="nl-NL" dirty="0"/>
              <a:t> </a:t>
            </a:r>
            <a:r>
              <a:rPr lang="nl-NL" dirty="0" err="1"/>
              <a:t>Methodologiëen</a:t>
            </a:r>
            <a:endParaRPr lang="nl-NL" dirty="0"/>
          </a:p>
          <a:p>
            <a:r>
              <a:rPr lang="nl-NL" dirty="0"/>
              <a:t>BEM</a:t>
            </a:r>
          </a:p>
          <a:p>
            <a:r>
              <a:rPr lang="nl-NL" dirty="0"/>
              <a:t>SMACSS</a:t>
            </a:r>
          </a:p>
          <a:p>
            <a:r>
              <a:rPr lang="nl-NL" dirty="0"/>
              <a:t>OOCSS</a:t>
            </a:r>
          </a:p>
          <a:p>
            <a:r>
              <a:rPr lang="nl-NL" dirty="0" err="1"/>
              <a:t>Oxygen</a:t>
            </a:r>
            <a:r>
              <a:rPr lang="nl-NL" dirty="0"/>
              <a:t> CSS</a:t>
            </a:r>
          </a:p>
          <a:p>
            <a:r>
              <a:rPr lang="nl-NL" dirty="0"/>
              <a:t>Hands-on</a:t>
            </a:r>
          </a:p>
          <a:p>
            <a:endParaRPr lang="nl-NL" dirty="0"/>
          </a:p>
          <a:p>
            <a:endParaRPr lang="en-NL" dirty="0"/>
          </a:p>
        </p:txBody>
      </p:sp>
    </p:spTree>
    <p:extLst>
      <p:ext uri="{BB962C8B-B14F-4D97-AF65-F5344CB8AC3E}">
        <p14:creationId xmlns:p14="http://schemas.microsoft.com/office/powerpoint/2010/main" val="97013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1253-DDEE-41F2-921A-EA61B7547DE5}"/>
              </a:ext>
            </a:extLst>
          </p:cNvPr>
          <p:cNvSpPr>
            <a:spLocks noGrp="1"/>
          </p:cNvSpPr>
          <p:nvPr>
            <p:ph type="title"/>
          </p:nvPr>
        </p:nvSpPr>
        <p:spPr/>
        <p:txBody>
          <a:bodyPr/>
          <a:lstStyle/>
          <a:p>
            <a:r>
              <a:rPr lang="nl-NL" dirty="0" err="1"/>
              <a:t>Separation</a:t>
            </a:r>
            <a:r>
              <a:rPr lang="nl-NL" dirty="0"/>
              <a:t> of Skin &amp; </a:t>
            </a:r>
            <a:r>
              <a:rPr lang="nl-NL" dirty="0" err="1"/>
              <a:t>Structure</a:t>
            </a:r>
            <a:endParaRPr lang="en-NL" dirty="0"/>
          </a:p>
        </p:txBody>
      </p:sp>
      <p:sp>
        <p:nvSpPr>
          <p:cNvPr id="3" name="Content Placeholder 2">
            <a:extLst>
              <a:ext uri="{FF2B5EF4-FFF2-40B4-BE49-F238E27FC236}">
                <a16:creationId xmlns:a16="http://schemas.microsoft.com/office/drawing/2014/main" id="{B6D399A0-3D41-421D-8838-1699E2F3B24E}"/>
              </a:ext>
            </a:extLst>
          </p:cNvPr>
          <p:cNvSpPr>
            <a:spLocks noGrp="1"/>
          </p:cNvSpPr>
          <p:nvPr>
            <p:ph sz="half" idx="1"/>
          </p:nvPr>
        </p:nvSpPr>
        <p:spPr/>
        <p:txBody>
          <a:bodyPr/>
          <a:lstStyle/>
          <a:p>
            <a:r>
              <a:rPr lang="nl-NL" dirty="0"/>
              <a:t>Skin:</a:t>
            </a:r>
          </a:p>
          <a:p>
            <a:r>
              <a:rPr lang="nl-NL" dirty="0"/>
              <a:t>Font, </a:t>
            </a:r>
            <a:r>
              <a:rPr lang="nl-NL" dirty="0" err="1"/>
              <a:t>Color</a:t>
            </a:r>
            <a:r>
              <a:rPr lang="nl-NL" dirty="0"/>
              <a:t>, </a:t>
            </a:r>
            <a:r>
              <a:rPr lang="nl-NL" dirty="0" err="1"/>
              <a:t>Shadows</a:t>
            </a:r>
            <a:r>
              <a:rPr lang="nl-NL" dirty="0"/>
              <a:t>, </a:t>
            </a:r>
            <a:r>
              <a:rPr lang="nl-NL" dirty="0" err="1"/>
              <a:t>Gradients</a:t>
            </a:r>
            <a:endParaRPr lang="en-NL" dirty="0"/>
          </a:p>
          <a:p>
            <a:endParaRPr lang="en-NL" dirty="0"/>
          </a:p>
        </p:txBody>
      </p:sp>
      <p:sp>
        <p:nvSpPr>
          <p:cNvPr id="4" name="Content Placeholder 3">
            <a:extLst>
              <a:ext uri="{FF2B5EF4-FFF2-40B4-BE49-F238E27FC236}">
                <a16:creationId xmlns:a16="http://schemas.microsoft.com/office/drawing/2014/main" id="{52C4B782-1A20-46CA-80E1-2FCD51DB7D4A}"/>
              </a:ext>
            </a:extLst>
          </p:cNvPr>
          <p:cNvSpPr>
            <a:spLocks noGrp="1"/>
          </p:cNvSpPr>
          <p:nvPr>
            <p:ph sz="half" idx="2"/>
          </p:nvPr>
        </p:nvSpPr>
        <p:spPr/>
        <p:txBody>
          <a:bodyPr/>
          <a:lstStyle/>
          <a:p>
            <a:r>
              <a:rPr lang="nl-NL" dirty="0" err="1"/>
              <a:t>Structure</a:t>
            </a:r>
            <a:r>
              <a:rPr lang="nl-NL" dirty="0"/>
              <a:t>:</a:t>
            </a:r>
          </a:p>
          <a:p>
            <a:r>
              <a:rPr lang="nl-NL" dirty="0" err="1"/>
              <a:t>Width</a:t>
            </a:r>
            <a:r>
              <a:rPr lang="nl-NL" dirty="0"/>
              <a:t>, </a:t>
            </a:r>
            <a:r>
              <a:rPr lang="nl-NL" dirty="0" err="1"/>
              <a:t>Height</a:t>
            </a:r>
            <a:r>
              <a:rPr lang="nl-NL" dirty="0"/>
              <a:t>, </a:t>
            </a:r>
            <a:r>
              <a:rPr lang="nl-NL" dirty="0" err="1"/>
              <a:t>Margin</a:t>
            </a:r>
            <a:r>
              <a:rPr lang="nl-NL" dirty="0"/>
              <a:t>, Padding, Overflow</a:t>
            </a:r>
          </a:p>
          <a:p>
            <a:endParaRPr lang="en-NL" dirty="0"/>
          </a:p>
        </p:txBody>
      </p:sp>
    </p:spTree>
    <p:extLst>
      <p:ext uri="{BB962C8B-B14F-4D97-AF65-F5344CB8AC3E}">
        <p14:creationId xmlns:p14="http://schemas.microsoft.com/office/powerpoint/2010/main" val="72813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Separation</a:t>
            </a:r>
            <a:r>
              <a:rPr lang="nl-NL" dirty="0"/>
              <a:t> of Skin &amp; </a:t>
            </a:r>
            <a:r>
              <a:rPr lang="nl-NL" dirty="0" err="1"/>
              <a:t>Structure</a:t>
            </a:r>
            <a:endParaRPr lang="en-NL" dirty="0"/>
          </a:p>
        </p:txBody>
      </p:sp>
      <p:pic>
        <p:nvPicPr>
          <p:cNvPr id="7" name="Content Placeholder 6" descr="A screenshot of a cell phone&#10;&#10;Description automatically generated">
            <a:extLst>
              <a:ext uri="{FF2B5EF4-FFF2-40B4-BE49-F238E27FC236}">
                <a16:creationId xmlns:a16="http://schemas.microsoft.com/office/drawing/2014/main" id="{A624BA6A-A02F-4423-9639-475EC3F54CA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4261061" cy="4351338"/>
          </a:xfrm>
        </p:spPr>
      </p:pic>
      <p:pic>
        <p:nvPicPr>
          <p:cNvPr id="9" name="Content Placeholder 8" descr="A screenshot of text&#10;&#10;Description automatically generated">
            <a:extLst>
              <a:ext uri="{FF2B5EF4-FFF2-40B4-BE49-F238E27FC236}">
                <a16:creationId xmlns:a16="http://schemas.microsoft.com/office/drawing/2014/main" id="{9AB48D51-7489-4AD1-A75B-E92DDDCD669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6000" y="1825625"/>
            <a:ext cx="4467225" cy="3924300"/>
          </a:xfrm>
        </p:spPr>
      </p:pic>
    </p:spTree>
    <p:extLst>
      <p:ext uri="{BB962C8B-B14F-4D97-AF65-F5344CB8AC3E}">
        <p14:creationId xmlns:p14="http://schemas.microsoft.com/office/powerpoint/2010/main" val="200334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BCED-6FD2-40A9-918C-E317F339E8BB}"/>
              </a:ext>
            </a:extLst>
          </p:cNvPr>
          <p:cNvSpPr>
            <a:spLocks noGrp="1"/>
          </p:cNvSpPr>
          <p:nvPr>
            <p:ph type="title"/>
          </p:nvPr>
        </p:nvSpPr>
        <p:spPr/>
        <p:txBody>
          <a:bodyPr/>
          <a:lstStyle/>
          <a:p>
            <a:r>
              <a:rPr lang="nl-NL" dirty="0" err="1"/>
              <a:t>Separation</a:t>
            </a:r>
            <a:r>
              <a:rPr lang="nl-NL" dirty="0"/>
              <a:t> of Context &amp; Content</a:t>
            </a:r>
            <a:endParaRPr lang="en-NL" dirty="0"/>
          </a:p>
        </p:txBody>
      </p:sp>
      <p:sp>
        <p:nvSpPr>
          <p:cNvPr id="3" name="Content Placeholder 2">
            <a:extLst>
              <a:ext uri="{FF2B5EF4-FFF2-40B4-BE49-F238E27FC236}">
                <a16:creationId xmlns:a16="http://schemas.microsoft.com/office/drawing/2014/main" id="{70B4EE31-1A05-4C5B-9DA2-E70DB5CC35A2}"/>
              </a:ext>
            </a:extLst>
          </p:cNvPr>
          <p:cNvSpPr>
            <a:spLocks noGrp="1"/>
          </p:cNvSpPr>
          <p:nvPr>
            <p:ph sz="half" idx="1"/>
          </p:nvPr>
        </p:nvSpPr>
        <p:spPr>
          <a:xfrm>
            <a:off x="838200" y="1825625"/>
            <a:ext cx="10515600" cy="4351338"/>
          </a:xfrm>
        </p:spPr>
        <p:txBody>
          <a:bodyPr>
            <a:normAutofit/>
          </a:bodyPr>
          <a:lstStyle/>
          <a:p>
            <a:r>
              <a:rPr lang="en-US" dirty="0"/>
              <a:t>Never mimic the structure of your HTML in CSS.</a:t>
            </a:r>
          </a:p>
          <a:p>
            <a:r>
              <a:rPr lang="en-US" dirty="0"/>
              <a:t>Avoiding child selectors</a:t>
            </a:r>
          </a:p>
          <a:p>
            <a:r>
              <a:rPr lang="en-US" dirty="0"/>
              <a:t>As a general rule, styles should never be scoped to particular containers.</a:t>
            </a:r>
            <a:endParaRPr lang="en-NL" dirty="0"/>
          </a:p>
        </p:txBody>
      </p:sp>
    </p:spTree>
    <p:extLst>
      <p:ext uri="{BB962C8B-B14F-4D97-AF65-F5344CB8AC3E}">
        <p14:creationId xmlns:p14="http://schemas.microsoft.com/office/powerpoint/2010/main" val="308050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Separation</a:t>
            </a:r>
            <a:r>
              <a:rPr lang="nl-NL" dirty="0"/>
              <a:t> of Context &amp; Content</a:t>
            </a:r>
            <a:endParaRPr lang="en-NL" dirty="0"/>
          </a:p>
        </p:txBody>
      </p:sp>
      <p:pic>
        <p:nvPicPr>
          <p:cNvPr id="7" name="Content Placeholder 6" descr="A screenshot of text&#10;&#10;Description automatically generated">
            <a:extLst>
              <a:ext uri="{FF2B5EF4-FFF2-40B4-BE49-F238E27FC236}">
                <a16:creationId xmlns:a16="http://schemas.microsoft.com/office/drawing/2014/main" id="{65BCB32F-FAB0-43E9-AA0B-22A74561D9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2865078" cy="4351338"/>
          </a:xfrm>
        </p:spPr>
      </p:pic>
      <p:pic>
        <p:nvPicPr>
          <p:cNvPr id="9" name="Content Placeholder 8" descr="A close up of text on a black background&#10;&#10;Description automatically generated">
            <a:extLst>
              <a:ext uri="{FF2B5EF4-FFF2-40B4-BE49-F238E27FC236}">
                <a16:creationId xmlns:a16="http://schemas.microsoft.com/office/drawing/2014/main" id="{5BFE9185-B603-47D0-AF5C-EE1A74AB2D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690688"/>
            <a:ext cx="2952750" cy="4114800"/>
          </a:xfrm>
        </p:spPr>
      </p:pic>
    </p:spTree>
    <p:extLst>
      <p:ext uri="{BB962C8B-B14F-4D97-AF65-F5344CB8AC3E}">
        <p14:creationId xmlns:p14="http://schemas.microsoft.com/office/powerpoint/2010/main" val="356850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95F3-B8B0-489A-82B9-BC9B6ACC99E5}"/>
              </a:ext>
            </a:extLst>
          </p:cNvPr>
          <p:cNvSpPr>
            <a:spLocks noGrp="1"/>
          </p:cNvSpPr>
          <p:nvPr>
            <p:ph type="title"/>
          </p:nvPr>
        </p:nvSpPr>
        <p:spPr/>
        <p:txBody>
          <a:bodyPr/>
          <a:lstStyle/>
          <a:p>
            <a:r>
              <a:rPr lang="nl-NL" dirty="0"/>
              <a:t>Pros &amp; </a:t>
            </a:r>
            <a:r>
              <a:rPr lang="nl-NL" dirty="0" err="1"/>
              <a:t>Cons</a:t>
            </a:r>
            <a:endParaRPr lang="en-NL" dirty="0"/>
          </a:p>
        </p:txBody>
      </p:sp>
      <p:sp>
        <p:nvSpPr>
          <p:cNvPr id="3" name="Content Placeholder 2">
            <a:extLst>
              <a:ext uri="{FF2B5EF4-FFF2-40B4-BE49-F238E27FC236}">
                <a16:creationId xmlns:a16="http://schemas.microsoft.com/office/drawing/2014/main" id="{FE7817B6-0EA9-4CF5-98ED-13881DC4FF7B}"/>
              </a:ext>
            </a:extLst>
          </p:cNvPr>
          <p:cNvSpPr>
            <a:spLocks noGrp="1"/>
          </p:cNvSpPr>
          <p:nvPr>
            <p:ph sz="half" idx="1"/>
          </p:nvPr>
        </p:nvSpPr>
        <p:spPr/>
        <p:txBody>
          <a:bodyPr>
            <a:normAutofit/>
          </a:bodyPr>
          <a:lstStyle/>
          <a:p>
            <a:pPr marL="0" indent="0">
              <a:buNone/>
            </a:pPr>
            <a:r>
              <a:rPr lang="en-US" dirty="0"/>
              <a:t>✓ High reusability</a:t>
            </a:r>
          </a:p>
          <a:p>
            <a:pPr marL="0" indent="0">
              <a:buNone/>
            </a:pPr>
            <a:r>
              <a:rPr lang="en-US" dirty="0"/>
              <a:t>✓ Ease of maintainability</a:t>
            </a:r>
          </a:p>
          <a:p>
            <a:endParaRPr lang="en-NL" dirty="0"/>
          </a:p>
        </p:txBody>
      </p:sp>
      <p:sp>
        <p:nvSpPr>
          <p:cNvPr id="4" name="Content Placeholder 3">
            <a:extLst>
              <a:ext uri="{FF2B5EF4-FFF2-40B4-BE49-F238E27FC236}">
                <a16:creationId xmlns:a16="http://schemas.microsoft.com/office/drawing/2014/main" id="{0584546A-EECB-4E29-8E39-FC75B11B18BA}"/>
              </a:ext>
            </a:extLst>
          </p:cNvPr>
          <p:cNvSpPr>
            <a:spLocks noGrp="1"/>
          </p:cNvSpPr>
          <p:nvPr>
            <p:ph sz="half" idx="2"/>
          </p:nvPr>
        </p:nvSpPr>
        <p:spPr/>
        <p:txBody>
          <a:bodyPr>
            <a:normAutofit/>
          </a:bodyPr>
          <a:lstStyle/>
          <a:p>
            <a:r>
              <a:rPr lang="en-US" dirty="0"/>
              <a:t>You may need to add multiple classes to an element to account for all of the styling elements. </a:t>
            </a:r>
          </a:p>
          <a:p>
            <a:r>
              <a:rPr lang="en-US" dirty="0"/>
              <a:t>Without a fair amount of repeating visual patterns, separating structure and visual style codes seem unnecessary.</a:t>
            </a:r>
            <a:endParaRPr lang="en-NL" dirty="0"/>
          </a:p>
        </p:txBody>
      </p:sp>
    </p:spTree>
    <p:extLst>
      <p:ext uri="{BB962C8B-B14F-4D97-AF65-F5344CB8AC3E}">
        <p14:creationId xmlns:p14="http://schemas.microsoft.com/office/powerpoint/2010/main" val="2747821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3"/>
          </p:nvPr>
        </p:nvPicPr>
        <p:blipFill>
          <a:blip r:embed="rId3">
            <a:extLst>
              <a:ext uri="{28A0092B-C50C-407E-A947-70E740481C1C}">
                <a14:useLocalDpi xmlns:a14="http://schemas.microsoft.com/office/drawing/2010/main" val="0"/>
              </a:ext>
            </a:extLst>
          </a:blip>
          <a:srcRect t="71" b="71"/>
          <a:stretch>
            <a:fillRect/>
          </a:stretch>
        </p:blipFill>
        <p:spPr/>
      </p:pic>
      <p:sp>
        <p:nvSpPr>
          <p:cNvPr id="3" name="Title 2"/>
          <p:cNvSpPr>
            <a:spLocks noGrp="1"/>
          </p:cNvSpPr>
          <p:nvPr>
            <p:ph type="ctrTitle"/>
          </p:nvPr>
        </p:nvSpPr>
        <p:spPr>
          <a:xfrm>
            <a:off x="7248127" y="2064000"/>
            <a:ext cx="4032000" cy="4032000"/>
          </a:xfrm>
        </p:spPr>
        <p:txBody>
          <a:bodyPr/>
          <a:lstStyle/>
          <a:p>
            <a:r>
              <a:rPr lang="nl-NL" dirty="0" err="1"/>
              <a:t>Oxygen</a:t>
            </a:r>
            <a:r>
              <a:rPr lang="nl-NL" dirty="0"/>
              <a:t> CSS</a:t>
            </a:r>
          </a:p>
        </p:txBody>
      </p:sp>
      <p:pic>
        <p:nvPicPr>
          <p:cNvPr id="5" name="Graphic 4">
            <a:extLst>
              <a:ext uri="{FF2B5EF4-FFF2-40B4-BE49-F238E27FC236}">
                <a16:creationId xmlns:a16="http://schemas.microsoft.com/office/drawing/2014/main" id="{42039962-7873-450C-BCDD-00D001B802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5410" y="3385485"/>
            <a:ext cx="2141621" cy="2409324"/>
          </a:xfrm>
          <a:prstGeom prst="rect">
            <a:avLst/>
          </a:prstGeom>
        </p:spPr>
      </p:pic>
    </p:spTree>
    <p:extLst>
      <p:ext uri="{BB962C8B-B14F-4D97-AF65-F5344CB8AC3E}">
        <p14:creationId xmlns:p14="http://schemas.microsoft.com/office/powerpoint/2010/main" val="395254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Oxygen</a:t>
            </a:r>
            <a:r>
              <a:rPr lang="nl-NL" dirty="0"/>
              <a:t> CSS</a:t>
            </a:r>
            <a:endParaRPr lang="en-NL" dirty="0"/>
          </a:p>
        </p:txBody>
      </p:sp>
      <p:sp>
        <p:nvSpPr>
          <p:cNvPr id="3" name="Content Placeholder 2">
            <a:extLst>
              <a:ext uri="{FF2B5EF4-FFF2-40B4-BE49-F238E27FC236}">
                <a16:creationId xmlns:a16="http://schemas.microsoft.com/office/drawing/2014/main" id="{629F5954-EC10-40FA-9DEE-A7E9C742D70A}"/>
              </a:ext>
            </a:extLst>
          </p:cNvPr>
          <p:cNvSpPr>
            <a:spLocks noGrp="1"/>
          </p:cNvSpPr>
          <p:nvPr>
            <p:ph idx="1"/>
          </p:nvPr>
        </p:nvSpPr>
        <p:spPr/>
        <p:txBody>
          <a:bodyPr>
            <a:normAutofit/>
          </a:bodyPr>
          <a:lstStyle/>
          <a:p>
            <a:r>
              <a:rPr lang="nl-NL" dirty="0"/>
              <a:t>Object </a:t>
            </a:r>
            <a:r>
              <a:rPr lang="nl-NL" dirty="0" err="1"/>
              <a:t>Oriented</a:t>
            </a:r>
            <a:endParaRPr lang="nl-NL" dirty="0"/>
          </a:p>
          <a:p>
            <a:endParaRPr lang="nl-NL" dirty="0"/>
          </a:p>
          <a:p>
            <a:r>
              <a:rPr lang="nl-NL" dirty="0"/>
              <a:t>Object</a:t>
            </a:r>
          </a:p>
          <a:p>
            <a:r>
              <a:rPr lang="nl-NL" dirty="0"/>
              <a:t>Child-Object</a:t>
            </a:r>
          </a:p>
          <a:p>
            <a:r>
              <a:rPr lang="nl-NL" dirty="0" err="1"/>
              <a:t>Modifiers</a:t>
            </a:r>
            <a:endParaRPr lang="nl-NL" dirty="0"/>
          </a:p>
          <a:p>
            <a:r>
              <a:rPr lang="nl-NL" dirty="0" err="1"/>
              <a:t>Subclasses</a:t>
            </a:r>
            <a:endParaRPr lang="nl-NL" dirty="0"/>
          </a:p>
          <a:p>
            <a:endParaRPr lang="nl-NL" dirty="0"/>
          </a:p>
        </p:txBody>
      </p:sp>
    </p:spTree>
    <p:extLst>
      <p:ext uri="{BB962C8B-B14F-4D97-AF65-F5344CB8AC3E}">
        <p14:creationId xmlns:p14="http://schemas.microsoft.com/office/powerpoint/2010/main" val="954262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9F68-168D-4FF1-AAEE-BF03F5D102C2}"/>
              </a:ext>
            </a:extLst>
          </p:cNvPr>
          <p:cNvSpPr>
            <a:spLocks noGrp="1"/>
          </p:cNvSpPr>
          <p:nvPr>
            <p:ph type="title"/>
          </p:nvPr>
        </p:nvSpPr>
        <p:spPr/>
        <p:txBody>
          <a:bodyPr/>
          <a:lstStyle/>
          <a:p>
            <a:r>
              <a:rPr lang="nl-NL" dirty="0" err="1"/>
              <a:t>Oxygen</a:t>
            </a:r>
            <a:r>
              <a:rPr lang="nl-NL" dirty="0"/>
              <a:t> CSS</a:t>
            </a:r>
            <a:endParaRPr lang="en-NL" dirty="0"/>
          </a:p>
        </p:txBody>
      </p:sp>
      <p:sp>
        <p:nvSpPr>
          <p:cNvPr id="3" name="Content Placeholder 2">
            <a:extLst>
              <a:ext uri="{FF2B5EF4-FFF2-40B4-BE49-F238E27FC236}">
                <a16:creationId xmlns:a16="http://schemas.microsoft.com/office/drawing/2014/main" id="{6581473E-9C1B-4AA7-8887-BD1BF15BA676}"/>
              </a:ext>
            </a:extLst>
          </p:cNvPr>
          <p:cNvSpPr>
            <a:spLocks noGrp="1"/>
          </p:cNvSpPr>
          <p:nvPr>
            <p:ph idx="1"/>
          </p:nvPr>
        </p:nvSpPr>
        <p:spPr/>
        <p:txBody>
          <a:bodyPr/>
          <a:lstStyle/>
          <a:p>
            <a:r>
              <a:rPr lang="en-US" i="1" dirty="0"/>
              <a:t>Oxygen is an object-oriented approach to CSS. It is designed to give teams a simple and consistent way to communicate about stylesheets. </a:t>
            </a:r>
            <a:endParaRPr lang="en-US" dirty="0"/>
          </a:p>
          <a:p>
            <a:r>
              <a:rPr lang="en-US" dirty="0"/>
              <a:t>We naturally speak in terms of objects when talking about “buttons”, “menus”, and “controls.”</a:t>
            </a:r>
            <a:endParaRPr lang="en-NL" dirty="0"/>
          </a:p>
        </p:txBody>
      </p:sp>
    </p:spTree>
    <p:extLst>
      <p:ext uri="{BB962C8B-B14F-4D97-AF65-F5344CB8AC3E}">
        <p14:creationId xmlns:p14="http://schemas.microsoft.com/office/powerpoint/2010/main" val="1255628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Objects</a:t>
            </a:r>
            <a:endParaRPr lang="en-NL" dirty="0"/>
          </a:p>
        </p:txBody>
      </p:sp>
      <p:pic>
        <p:nvPicPr>
          <p:cNvPr id="5" name="Content Placeholder 4" descr="A close up of text on a black background&#10;&#10;Description automatically generated">
            <a:extLst>
              <a:ext uri="{FF2B5EF4-FFF2-40B4-BE49-F238E27FC236}">
                <a16:creationId xmlns:a16="http://schemas.microsoft.com/office/drawing/2014/main" id="{7DD83CC2-F91E-474F-A256-88D01D21D9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012" y="2767806"/>
            <a:ext cx="5133975" cy="2466975"/>
          </a:xfrm>
        </p:spPr>
      </p:pic>
      <p:sp>
        <p:nvSpPr>
          <p:cNvPr id="6" name="Content Placeholder 5">
            <a:extLst>
              <a:ext uri="{FF2B5EF4-FFF2-40B4-BE49-F238E27FC236}">
                <a16:creationId xmlns:a16="http://schemas.microsoft.com/office/drawing/2014/main" id="{B8932A61-49DB-47CB-9B4B-E9EE4568170E}"/>
              </a:ext>
            </a:extLst>
          </p:cNvPr>
          <p:cNvSpPr>
            <a:spLocks noGrp="1"/>
          </p:cNvSpPr>
          <p:nvPr>
            <p:ph sz="half" idx="2"/>
          </p:nvPr>
        </p:nvSpPr>
        <p:spPr/>
        <p:txBody>
          <a:bodyPr/>
          <a:lstStyle/>
          <a:p>
            <a:r>
              <a:rPr lang="nl-NL" dirty="0"/>
              <a:t>.</a:t>
            </a:r>
            <a:r>
              <a:rPr lang="nl-NL" dirty="0" err="1"/>
              <a:t>noun</a:t>
            </a:r>
            <a:endParaRPr lang="nl-NL" dirty="0"/>
          </a:p>
          <a:p>
            <a:r>
              <a:rPr lang="en-US" dirty="0"/>
              <a:t>are the individual parts that make up a web page or application.</a:t>
            </a:r>
            <a:endParaRPr lang="en-NL" dirty="0"/>
          </a:p>
        </p:txBody>
      </p:sp>
    </p:spTree>
    <p:extLst>
      <p:ext uri="{BB962C8B-B14F-4D97-AF65-F5344CB8AC3E}">
        <p14:creationId xmlns:p14="http://schemas.microsoft.com/office/powerpoint/2010/main" val="35518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Modifiers</a:t>
            </a:r>
            <a:endParaRPr lang="en-NL" dirty="0"/>
          </a:p>
        </p:txBody>
      </p:sp>
      <p:pic>
        <p:nvPicPr>
          <p:cNvPr id="10" name="Content Placeholder 9" descr="A screenshot of a cell phone&#10;&#10;Description automatically generated">
            <a:extLst>
              <a:ext uri="{FF2B5EF4-FFF2-40B4-BE49-F238E27FC236}">
                <a16:creationId xmlns:a16="http://schemas.microsoft.com/office/drawing/2014/main" id="{4E4EA915-7D0E-4371-A284-5E4F0EA4F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588" y="1776778"/>
            <a:ext cx="5181600" cy="1652222"/>
          </a:xfrm>
        </p:spPr>
      </p:pic>
      <p:sp>
        <p:nvSpPr>
          <p:cNvPr id="6" name="Content Placeholder 5">
            <a:extLst>
              <a:ext uri="{FF2B5EF4-FFF2-40B4-BE49-F238E27FC236}">
                <a16:creationId xmlns:a16="http://schemas.microsoft.com/office/drawing/2014/main" id="{6DBD8C83-E9A2-41B9-A98B-E7AD366BAA40}"/>
              </a:ext>
            </a:extLst>
          </p:cNvPr>
          <p:cNvSpPr>
            <a:spLocks noGrp="1"/>
          </p:cNvSpPr>
          <p:nvPr>
            <p:ph sz="half" idx="2"/>
          </p:nvPr>
        </p:nvSpPr>
        <p:spPr/>
        <p:txBody>
          <a:bodyPr/>
          <a:lstStyle/>
          <a:p>
            <a:r>
              <a:rPr lang="en-US" dirty="0"/>
              <a:t>.prefix-adjective / .adjective</a:t>
            </a:r>
          </a:p>
          <a:p>
            <a:r>
              <a:rPr lang="en-US" dirty="0"/>
              <a:t>state modifiers should almost always be bound directly to the object class name</a:t>
            </a:r>
            <a:endParaRPr lang="en-NL" dirty="0"/>
          </a:p>
        </p:txBody>
      </p:sp>
    </p:spTree>
    <p:extLst>
      <p:ext uri="{BB962C8B-B14F-4D97-AF65-F5344CB8AC3E}">
        <p14:creationId xmlns:p14="http://schemas.microsoft.com/office/powerpoint/2010/main" val="216719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93395D-BD94-4B91-896D-389C8558DCDB}"/>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789365E9-84F1-4B9B-A36C-B080D7F111DD}"/>
              </a:ext>
            </a:extLst>
          </p:cNvPr>
          <p:cNvSpPr>
            <a:spLocks noGrp="1"/>
          </p:cNvSpPr>
          <p:nvPr>
            <p:ph type="sldNum" sz="quarter" idx="12"/>
          </p:nvPr>
        </p:nvSpPr>
        <p:spPr/>
        <p:txBody>
          <a:bodyPr/>
          <a:lstStyle/>
          <a:p>
            <a:fld id="{B5E064B0-FB02-45DD-8F86-C9615D56BD8F}" type="slidenum">
              <a:rPr lang="nl-NL" smtClean="0"/>
              <a:t>3</a:t>
            </a:fld>
            <a:endParaRPr lang="nl-NL"/>
          </a:p>
        </p:txBody>
      </p:sp>
      <p:sp>
        <p:nvSpPr>
          <p:cNvPr id="2" name="Title 1">
            <a:extLst>
              <a:ext uri="{FF2B5EF4-FFF2-40B4-BE49-F238E27FC236}">
                <a16:creationId xmlns:a16="http://schemas.microsoft.com/office/drawing/2014/main" id="{6335872E-3B54-4039-85AD-B5CE322FBAF1}"/>
              </a:ext>
            </a:extLst>
          </p:cNvPr>
          <p:cNvSpPr>
            <a:spLocks noGrp="1"/>
          </p:cNvSpPr>
          <p:nvPr>
            <p:ph type="title"/>
          </p:nvPr>
        </p:nvSpPr>
        <p:spPr/>
        <p:txBody>
          <a:bodyPr/>
          <a:lstStyle/>
          <a:p>
            <a:r>
              <a:rPr lang="nl-NL" dirty="0" err="1"/>
              <a:t>Frameworks</a:t>
            </a:r>
            <a:r>
              <a:rPr lang="nl-NL" dirty="0"/>
              <a:t> </a:t>
            </a:r>
            <a:r>
              <a:rPr lang="nl-NL" dirty="0" err="1"/>
              <a:t>vs</a:t>
            </a:r>
            <a:r>
              <a:rPr lang="nl-NL" dirty="0"/>
              <a:t> </a:t>
            </a:r>
            <a:r>
              <a:rPr lang="nl-NL" dirty="0" err="1"/>
              <a:t>Methodologiëen</a:t>
            </a:r>
            <a:endParaRPr lang="en-NL" dirty="0"/>
          </a:p>
        </p:txBody>
      </p:sp>
      <p:sp>
        <p:nvSpPr>
          <p:cNvPr id="6" name="Content Placeholder 5">
            <a:extLst>
              <a:ext uri="{FF2B5EF4-FFF2-40B4-BE49-F238E27FC236}">
                <a16:creationId xmlns:a16="http://schemas.microsoft.com/office/drawing/2014/main" id="{3356A8EB-9AD8-497C-9A6E-F93EF79B299C}"/>
              </a:ext>
            </a:extLst>
          </p:cNvPr>
          <p:cNvSpPr>
            <a:spLocks noGrp="1"/>
          </p:cNvSpPr>
          <p:nvPr>
            <p:ph idx="1"/>
          </p:nvPr>
        </p:nvSpPr>
        <p:spPr/>
        <p:txBody>
          <a:bodyPr/>
          <a:lstStyle/>
          <a:p>
            <a:r>
              <a:rPr lang="nl-NL" dirty="0"/>
              <a:t>Een set van vooraf samengestelde standaard componenten</a:t>
            </a:r>
          </a:p>
          <a:p>
            <a:r>
              <a:rPr lang="nl-NL" dirty="0"/>
              <a:t>Groot</a:t>
            </a:r>
          </a:p>
          <a:p>
            <a:r>
              <a:rPr lang="nl-NL" dirty="0"/>
              <a:t>Veel mogelijkheden qua componenten</a:t>
            </a:r>
          </a:p>
          <a:p>
            <a:r>
              <a:rPr lang="nl-NL" dirty="0"/>
              <a:t>Veel (mogelijk) ongebruikte styling</a:t>
            </a:r>
            <a:endParaRPr lang="en-NL" dirty="0"/>
          </a:p>
        </p:txBody>
      </p:sp>
      <p:sp>
        <p:nvSpPr>
          <p:cNvPr id="7" name="Text Placeholder 6">
            <a:extLst>
              <a:ext uri="{FF2B5EF4-FFF2-40B4-BE49-F238E27FC236}">
                <a16:creationId xmlns:a16="http://schemas.microsoft.com/office/drawing/2014/main" id="{993D5EB5-74FA-4BDD-921D-F37554FB3FB4}"/>
              </a:ext>
            </a:extLst>
          </p:cNvPr>
          <p:cNvSpPr>
            <a:spLocks noGrp="1"/>
          </p:cNvSpPr>
          <p:nvPr>
            <p:ph type="body" idx="13"/>
          </p:nvPr>
        </p:nvSpPr>
        <p:spPr/>
        <p:txBody>
          <a:bodyPr/>
          <a:lstStyle/>
          <a:p>
            <a:r>
              <a:rPr lang="nl-NL" dirty="0"/>
              <a:t>Framework</a:t>
            </a:r>
            <a:endParaRPr lang="en-NL" dirty="0"/>
          </a:p>
        </p:txBody>
      </p:sp>
      <p:sp>
        <p:nvSpPr>
          <p:cNvPr id="8" name="Content Placeholder 7">
            <a:extLst>
              <a:ext uri="{FF2B5EF4-FFF2-40B4-BE49-F238E27FC236}">
                <a16:creationId xmlns:a16="http://schemas.microsoft.com/office/drawing/2014/main" id="{20BC650B-22DC-4A3E-97D7-62364574DF66}"/>
              </a:ext>
            </a:extLst>
          </p:cNvPr>
          <p:cNvSpPr>
            <a:spLocks noGrp="1"/>
          </p:cNvSpPr>
          <p:nvPr>
            <p:ph idx="14"/>
          </p:nvPr>
        </p:nvSpPr>
        <p:spPr/>
        <p:txBody>
          <a:bodyPr/>
          <a:lstStyle/>
          <a:p>
            <a:r>
              <a:rPr lang="nl-NL" dirty="0"/>
              <a:t>Een idee of gedachte om eigen styling te structureren</a:t>
            </a:r>
          </a:p>
          <a:p>
            <a:r>
              <a:rPr lang="nl-NL" dirty="0"/>
              <a:t>Schaalbaar</a:t>
            </a:r>
          </a:p>
          <a:p>
            <a:r>
              <a:rPr lang="nl-NL" dirty="0"/>
              <a:t>Eigen toepassing</a:t>
            </a:r>
          </a:p>
          <a:p>
            <a:endParaRPr lang="en-NL" dirty="0"/>
          </a:p>
        </p:txBody>
      </p:sp>
      <p:sp>
        <p:nvSpPr>
          <p:cNvPr id="9" name="Text Placeholder 8">
            <a:extLst>
              <a:ext uri="{FF2B5EF4-FFF2-40B4-BE49-F238E27FC236}">
                <a16:creationId xmlns:a16="http://schemas.microsoft.com/office/drawing/2014/main" id="{730D0C5D-673D-4306-A899-DFDDE6EE784C}"/>
              </a:ext>
            </a:extLst>
          </p:cNvPr>
          <p:cNvSpPr>
            <a:spLocks noGrp="1"/>
          </p:cNvSpPr>
          <p:nvPr>
            <p:ph type="body" idx="15"/>
          </p:nvPr>
        </p:nvSpPr>
        <p:spPr/>
        <p:txBody>
          <a:bodyPr/>
          <a:lstStyle/>
          <a:p>
            <a:r>
              <a:rPr lang="nl-NL" dirty="0"/>
              <a:t>Methodologie</a:t>
            </a:r>
            <a:endParaRPr lang="en-NL" dirty="0"/>
          </a:p>
        </p:txBody>
      </p:sp>
    </p:spTree>
    <p:extLst>
      <p:ext uri="{BB962C8B-B14F-4D97-AF65-F5344CB8AC3E}">
        <p14:creationId xmlns:p14="http://schemas.microsoft.com/office/powerpoint/2010/main" val="3918831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a:t>Child </a:t>
            </a:r>
            <a:r>
              <a:rPr lang="nl-NL" dirty="0" err="1"/>
              <a:t>objects</a:t>
            </a:r>
            <a:endParaRPr lang="en-NL" dirty="0"/>
          </a:p>
        </p:txBody>
      </p:sp>
      <p:pic>
        <p:nvPicPr>
          <p:cNvPr id="10" name="Content Placeholder 9" descr="A close up of text on a black background&#10;&#10;Description automatically generated">
            <a:extLst>
              <a:ext uri="{FF2B5EF4-FFF2-40B4-BE49-F238E27FC236}">
                <a16:creationId xmlns:a16="http://schemas.microsoft.com/office/drawing/2014/main" id="{6706648B-7F90-4B77-975D-12ED750BDD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3514754"/>
          </a:xfrm>
        </p:spPr>
      </p:pic>
      <p:sp>
        <p:nvSpPr>
          <p:cNvPr id="6" name="Content Placeholder 5">
            <a:extLst>
              <a:ext uri="{FF2B5EF4-FFF2-40B4-BE49-F238E27FC236}">
                <a16:creationId xmlns:a16="http://schemas.microsoft.com/office/drawing/2014/main" id="{19EBB53D-87C1-46E0-90CB-1D32F39023A3}"/>
              </a:ext>
            </a:extLst>
          </p:cNvPr>
          <p:cNvSpPr>
            <a:spLocks noGrp="1"/>
          </p:cNvSpPr>
          <p:nvPr>
            <p:ph sz="half" idx="2"/>
          </p:nvPr>
        </p:nvSpPr>
        <p:spPr/>
        <p:txBody>
          <a:bodyPr/>
          <a:lstStyle/>
          <a:p>
            <a:r>
              <a:rPr lang="nl-NL" dirty="0"/>
              <a:t>.</a:t>
            </a:r>
            <a:r>
              <a:rPr lang="nl-NL" dirty="0" err="1"/>
              <a:t>noun-noun</a:t>
            </a:r>
            <a:endParaRPr lang="nl-NL" dirty="0"/>
          </a:p>
          <a:p>
            <a:r>
              <a:rPr lang="en-US" dirty="0"/>
              <a:t>When an object should </a:t>
            </a:r>
            <a:r>
              <a:rPr lang="en-US" i="1" dirty="0"/>
              <a:t>only ever</a:t>
            </a:r>
            <a:r>
              <a:rPr lang="en-US" dirty="0"/>
              <a:t> be used inside of another object, the Oxygen naming convention is to include the name of the parent in the name of the child</a:t>
            </a:r>
            <a:endParaRPr lang="en-NL" dirty="0"/>
          </a:p>
        </p:txBody>
      </p:sp>
    </p:spTree>
    <p:extLst>
      <p:ext uri="{BB962C8B-B14F-4D97-AF65-F5344CB8AC3E}">
        <p14:creationId xmlns:p14="http://schemas.microsoft.com/office/powerpoint/2010/main" val="239561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Subclasses</a:t>
            </a:r>
            <a:endParaRPr lang="en-NL" dirty="0"/>
          </a:p>
        </p:txBody>
      </p:sp>
      <p:pic>
        <p:nvPicPr>
          <p:cNvPr id="10" name="Content Placeholder 9" descr="A close up of text on a black background&#10;&#10;Description automatically generated">
            <a:extLst>
              <a:ext uri="{FF2B5EF4-FFF2-40B4-BE49-F238E27FC236}">
                <a16:creationId xmlns:a16="http://schemas.microsoft.com/office/drawing/2014/main" id="{24ACA50D-99D0-462B-B856-CF6A3CF6E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3824703"/>
          </a:xfrm>
        </p:spPr>
      </p:pic>
      <p:sp>
        <p:nvSpPr>
          <p:cNvPr id="6" name="Content Placeholder 5">
            <a:extLst>
              <a:ext uri="{FF2B5EF4-FFF2-40B4-BE49-F238E27FC236}">
                <a16:creationId xmlns:a16="http://schemas.microsoft.com/office/drawing/2014/main" id="{DE9CAA05-F613-436F-83B0-0C0A6E0EDDDB}"/>
              </a:ext>
            </a:extLst>
          </p:cNvPr>
          <p:cNvSpPr>
            <a:spLocks noGrp="1"/>
          </p:cNvSpPr>
          <p:nvPr>
            <p:ph sz="half" idx="2"/>
          </p:nvPr>
        </p:nvSpPr>
        <p:spPr/>
        <p:txBody>
          <a:bodyPr/>
          <a:lstStyle/>
          <a:p>
            <a:r>
              <a:rPr lang="en-US" dirty="0"/>
              <a:t>.adjective-noun</a:t>
            </a:r>
          </a:p>
          <a:p>
            <a:r>
              <a:rPr lang="en-US" dirty="0"/>
              <a:t>when an object is a </a:t>
            </a:r>
            <a:r>
              <a:rPr lang="en-US" i="1" dirty="0"/>
              <a:t>kind of</a:t>
            </a:r>
            <a:r>
              <a:rPr lang="en-US" dirty="0"/>
              <a:t> another object it is called a </a:t>
            </a:r>
            <a:r>
              <a:rPr lang="en-US" i="1" dirty="0"/>
              <a:t>subclass</a:t>
            </a:r>
            <a:r>
              <a:rPr lang="en-US" dirty="0"/>
              <a:t>.</a:t>
            </a:r>
          </a:p>
        </p:txBody>
      </p:sp>
    </p:spTree>
    <p:extLst>
      <p:ext uri="{BB962C8B-B14F-4D97-AF65-F5344CB8AC3E}">
        <p14:creationId xmlns:p14="http://schemas.microsoft.com/office/powerpoint/2010/main" val="98342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008A-5A63-439B-BBF9-4066EA1FAD12}"/>
              </a:ext>
            </a:extLst>
          </p:cNvPr>
          <p:cNvSpPr>
            <a:spLocks noGrp="1"/>
          </p:cNvSpPr>
          <p:nvPr>
            <p:ph type="title"/>
          </p:nvPr>
        </p:nvSpPr>
        <p:spPr/>
        <p:txBody>
          <a:bodyPr/>
          <a:lstStyle/>
          <a:p>
            <a:r>
              <a:rPr lang="nl-NL" dirty="0"/>
              <a:t>Pros &amp; </a:t>
            </a:r>
            <a:r>
              <a:rPr lang="nl-NL" dirty="0" err="1"/>
              <a:t>Cons</a:t>
            </a:r>
            <a:endParaRPr lang="en-NL" dirty="0"/>
          </a:p>
        </p:txBody>
      </p:sp>
      <p:sp>
        <p:nvSpPr>
          <p:cNvPr id="3" name="Content Placeholder 2">
            <a:extLst>
              <a:ext uri="{FF2B5EF4-FFF2-40B4-BE49-F238E27FC236}">
                <a16:creationId xmlns:a16="http://schemas.microsoft.com/office/drawing/2014/main" id="{129EE8F9-7FE0-4BB6-89D5-A9D537FD06A9}"/>
              </a:ext>
            </a:extLst>
          </p:cNvPr>
          <p:cNvSpPr>
            <a:spLocks noGrp="1"/>
          </p:cNvSpPr>
          <p:nvPr>
            <p:ph sz="half" idx="1"/>
          </p:nvPr>
        </p:nvSpPr>
        <p:spPr/>
        <p:txBody>
          <a:bodyPr/>
          <a:lstStyle/>
          <a:p>
            <a:pPr marL="0" indent="0">
              <a:buNone/>
            </a:pPr>
            <a:r>
              <a:rPr lang="en-US" dirty="0"/>
              <a:t>✓ High reusability</a:t>
            </a:r>
          </a:p>
          <a:p>
            <a:pPr marL="0" indent="0">
              <a:buNone/>
            </a:pPr>
            <a:r>
              <a:rPr lang="en-US" dirty="0"/>
              <a:t>✓ Ease of maintainability</a:t>
            </a:r>
          </a:p>
          <a:p>
            <a:endParaRPr lang="en-NL" dirty="0"/>
          </a:p>
        </p:txBody>
      </p:sp>
      <p:sp>
        <p:nvSpPr>
          <p:cNvPr id="4" name="Content Placeholder 3">
            <a:extLst>
              <a:ext uri="{FF2B5EF4-FFF2-40B4-BE49-F238E27FC236}">
                <a16:creationId xmlns:a16="http://schemas.microsoft.com/office/drawing/2014/main" id="{5BB08023-451B-4B81-8F22-8D23148174C6}"/>
              </a:ext>
            </a:extLst>
          </p:cNvPr>
          <p:cNvSpPr>
            <a:spLocks noGrp="1"/>
          </p:cNvSpPr>
          <p:nvPr>
            <p:ph sz="half" idx="2"/>
          </p:nvPr>
        </p:nvSpPr>
        <p:spPr/>
        <p:txBody>
          <a:bodyPr/>
          <a:lstStyle/>
          <a:p>
            <a:r>
              <a:rPr lang="en-US" dirty="0"/>
              <a:t>Can be confusing for new developers. What is an object and what is not? This will force you to document things and introduce new dev to your codebase (which is good to do).</a:t>
            </a:r>
          </a:p>
          <a:p>
            <a:endParaRPr lang="en-NL" dirty="0"/>
          </a:p>
        </p:txBody>
      </p:sp>
    </p:spTree>
    <p:extLst>
      <p:ext uri="{BB962C8B-B14F-4D97-AF65-F5344CB8AC3E}">
        <p14:creationId xmlns:p14="http://schemas.microsoft.com/office/powerpoint/2010/main" val="3781455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C539D-62AB-4F20-8811-8B6D79268B76}"/>
              </a:ext>
            </a:extLst>
          </p:cNvPr>
          <p:cNvSpPr>
            <a:spLocks noGrp="1"/>
          </p:cNvSpPr>
          <p:nvPr>
            <p:ph type="title"/>
          </p:nvPr>
        </p:nvSpPr>
        <p:spPr/>
        <p:txBody>
          <a:bodyPr/>
          <a:lstStyle/>
          <a:p>
            <a:pPr algn="ctr"/>
            <a:r>
              <a:rPr lang="nl-NL" dirty="0"/>
              <a:t>Vragen?</a:t>
            </a:r>
            <a:endParaRPr lang="en-NL" dirty="0"/>
          </a:p>
        </p:txBody>
      </p:sp>
      <p:sp>
        <p:nvSpPr>
          <p:cNvPr id="3" name="Footer Placeholder 2"/>
          <p:cNvSpPr>
            <a:spLocks noGrp="1"/>
          </p:cNvSpPr>
          <p:nvPr>
            <p:ph type="ftr" sz="quarter" idx="11"/>
          </p:nvPr>
        </p:nvSpPr>
        <p:spPr/>
        <p:txBody>
          <a:bodyPr/>
          <a:lstStyle/>
          <a:p>
            <a:r>
              <a:rPr lang="nl-NL" noProof="0"/>
              <a:t>Titel van de presentatie</a:t>
            </a:r>
            <a:endParaRPr lang="nl-NL" noProof="0" dirty="0"/>
          </a:p>
        </p:txBody>
      </p:sp>
      <p:sp>
        <p:nvSpPr>
          <p:cNvPr id="4" name="Slide Number Placeholder 3"/>
          <p:cNvSpPr>
            <a:spLocks noGrp="1"/>
          </p:cNvSpPr>
          <p:nvPr>
            <p:ph type="sldNum" sz="quarter" idx="12"/>
          </p:nvPr>
        </p:nvSpPr>
        <p:spPr/>
        <p:txBody>
          <a:bodyPr/>
          <a:lstStyle/>
          <a:p>
            <a:fld id="{14F1411D-0280-154F-AEAC-4C20B7AA46B2}" type="slidenum">
              <a:rPr lang="nl-NL" noProof="0" smtClean="0"/>
              <a:t>33</a:t>
            </a:fld>
            <a:endParaRPr lang="nl-NL" noProof="0" dirty="0"/>
          </a:p>
        </p:txBody>
      </p:sp>
    </p:spTree>
    <p:extLst>
      <p:ext uri="{BB962C8B-B14F-4D97-AF65-F5344CB8AC3E}">
        <p14:creationId xmlns:p14="http://schemas.microsoft.com/office/powerpoint/2010/main" val="356475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C539D-62AB-4F20-8811-8B6D79268B76}"/>
              </a:ext>
            </a:extLst>
          </p:cNvPr>
          <p:cNvSpPr>
            <a:spLocks noGrp="1"/>
          </p:cNvSpPr>
          <p:nvPr>
            <p:ph type="title"/>
          </p:nvPr>
        </p:nvSpPr>
        <p:spPr/>
        <p:txBody>
          <a:bodyPr/>
          <a:lstStyle/>
          <a:p>
            <a:pPr algn="ctr"/>
            <a:r>
              <a:rPr lang="nl-NL" dirty="0"/>
              <a:t>Hands-on</a:t>
            </a:r>
            <a:br>
              <a:rPr lang="en-US" dirty="0">
                <a:hlinkClick r:id="rId2">
                  <a:extLst>
                    <a:ext uri="{A12FA001-AC4F-418D-AE19-62706E023703}">
                      <ahyp:hlinkClr xmlns:ahyp="http://schemas.microsoft.com/office/drawing/2018/hyperlinkcolor" val="tx"/>
                    </a:ext>
                  </a:extLst>
                </a:hlinkClick>
              </a:rPr>
            </a:br>
            <a:r>
              <a:rPr lang="en-US" dirty="0">
                <a:hlinkClick r:id="rId2">
                  <a:extLst>
                    <a:ext uri="{A12FA001-AC4F-418D-AE19-62706E023703}">
                      <ahyp:hlinkClr xmlns:ahyp="http://schemas.microsoft.com/office/drawing/2018/hyperlinkcolor" val="tx"/>
                    </a:ext>
                  </a:extLst>
                </a:hlinkClick>
              </a:rPr>
              <a:t>https://bit.ly/2SUypBF</a:t>
            </a:r>
            <a:endParaRPr lang="en-NL" dirty="0"/>
          </a:p>
        </p:txBody>
      </p:sp>
      <p:sp>
        <p:nvSpPr>
          <p:cNvPr id="3" name="Footer Placeholder 2"/>
          <p:cNvSpPr>
            <a:spLocks noGrp="1"/>
          </p:cNvSpPr>
          <p:nvPr>
            <p:ph type="ftr" sz="quarter" idx="11"/>
          </p:nvPr>
        </p:nvSpPr>
        <p:spPr/>
        <p:txBody>
          <a:bodyPr/>
          <a:lstStyle/>
          <a:p>
            <a:r>
              <a:rPr lang="nl-NL" noProof="0"/>
              <a:t>Titel van de presentatie</a:t>
            </a:r>
            <a:endParaRPr lang="nl-NL" noProof="0" dirty="0"/>
          </a:p>
        </p:txBody>
      </p:sp>
      <p:sp>
        <p:nvSpPr>
          <p:cNvPr id="4" name="Slide Number Placeholder 3"/>
          <p:cNvSpPr>
            <a:spLocks noGrp="1"/>
          </p:cNvSpPr>
          <p:nvPr>
            <p:ph type="sldNum" sz="quarter" idx="12"/>
          </p:nvPr>
        </p:nvSpPr>
        <p:spPr/>
        <p:txBody>
          <a:bodyPr/>
          <a:lstStyle/>
          <a:p>
            <a:fld id="{14F1411D-0280-154F-AEAC-4C20B7AA46B2}" type="slidenum">
              <a:rPr lang="nl-NL" noProof="0" smtClean="0"/>
              <a:t>34</a:t>
            </a:fld>
            <a:endParaRPr lang="nl-NL" noProof="0" dirty="0"/>
          </a:p>
        </p:txBody>
      </p:sp>
    </p:spTree>
    <p:extLst>
      <p:ext uri="{BB962C8B-B14F-4D97-AF65-F5344CB8AC3E}">
        <p14:creationId xmlns:p14="http://schemas.microsoft.com/office/powerpoint/2010/main" val="2021592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B6B2-8F7F-48D2-989D-0832E51A1A9E}"/>
              </a:ext>
            </a:extLst>
          </p:cNvPr>
          <p:cNvSpPr>
            <a:spLocks noGrp="1"/>
          </p:cNvSpPr>
          <p:nvPr>
            <p:ph type="title"/>
          </p:nvPr>
        </p:nvSpPr>
        <p:spPr/>
        <p:txBody>
          <a:bodyPr/>
          <a:lstStyle/>
          <a:p>
            <a:r>
              <a:rPr lang="nl-NL" dirty="0"/>
              <a:t>Tips!!</a:t>
            </a:r>
            <a:endParaRPr lang="en-NL" dirty="0"/>
          </a:p>
        </p:txBody>
      </p:sp>
      <p:sp>
        <p:nvSpPr>
          <p:cNvPr id="3" name="Content Placeholder 2">
            <a:extLst>
              <a:ext uri="{FF2B5EF4-FFF2-40B4-BE49-F238E27FC236}">
                <a16:creationId xmlns:a16="http://schemas.microsoft.com/office/drawing/2014/main" id="{DFB6051C-0D19-4914-9BDA-656A921058FD}"/>
              </a:ext>
            </a:extLst>
          </p:cNvPr>
          <p:cNvSpPr>
            <a:spLocks noGrp="1"/>
          </p:cNvSpPr>
          <p:nvPr>
            <p:ph idx="1"/>
          </p:nvPr>
        </p:nvSpPr>
        <p:spPr/>
        <p:txBody>
          <a:bodyPr/>
          <a:lstStyle/>
          <a:p>
            <a:r>
              <a:rPr lang="nl-NL" dirty="0"/>
              <a:t>Probeer typografie eenmalig neer te zetten</a:t>
            </a:r>
          </a:p>
          <a:p>
            <a:r>
              <a:rPr lang="nl-NL" dirty="0"/>
              <a:t>Gebruik </a:t>
            </a:r>
            <a:r>
              <a:rPr lang="nl-NL" dirty="0" err="1"/>
              <a:t>ems</a:t>
            </a:r>
            <a:r>
              <a:rPr lang="nl-NL" dirty="0"/>
              <a:t> over pixels voor </a:t>
            </a:r>
            <a:r>
              <a:rPr lang="nl-NL" dirty="0" err="1"/>
              <a:t>layout</a:t>
            </a:r>
            <a:endParaRPr lang="nl-NL" dirty="0"/>
          </a:p>
          <a:p>
            <a:r>
              <a:rPr lang="nl-NL" dirty="0" err="1"/>
              <a:t>Layout</a:t>
            </a:r>
            <a:r>
              <a:rPr lang="nl-NL" dirty="0"/>
              <a:t> voor componenten</a:t>
            </a:r>
          </a:p>
          <a:p>
            <a:endParaRPr lang="en-NL" dirty="0"/>
          </a:p>
        </p:txBody>
      </p:sp>
    </p:spTree>
    <p:extLst>
      <p:ext uri="{BB962C8B-B14F-4D97-AF65-F5344CB8AC3E}">
        <p14:creationId xmlns:p14="http://schemas.microsoft.com/office/powerpoint/2010/main" val="204157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BEM</a:t>
            </a:r>
          </a:p>
        </p:txBody>
      </p:sp>
      <p:sp>
        <p:nvSpPr>
          <p:cNvPr id="3" name="Content Placeholder 2"/>
          <p:cNvSpPr>
            <a:spLocks noGrp="1"/>
          </p:cNvSpPr>
          <p:nvPr>
            <p:ph idx="1"/>
          </p:nvPr>
        </p:nvSpPr>
        <p:spPr/>
        <p:txBody>
          <a:bodyPr/>
          <a:lstStyle/>
          <a:p>
            <a:r>
              <a:rPr lang="nl-NL" dirty="0"/>
              <a:t>Block – Element – Modifier</a:t>
            </a:r>
          </a:p>
          <a:p>
            <a:r>
              <a:rPr lang="nl-NL" dirty="0"/>
              <a:t>Divide layout into blocks</a:t>
            </a:r>
          </a:p>
          <a:p>
            <a:r>
              <a:rPr lang="nl-NL" dirty="0"/>
              <a:t>Blocks contain elements</a:t>
            </a:r>
          </a:p>
          <a:p>
            <a:r>
              <a:rPr lang="nl-NL" dirty="0"/>
              <a:t>Define state of block or element with modifiers</a:t>
            </a:r>
          </a:p>
          <a:p>
            <a:r>
              <a:rPr lang="nl-NL" dirty="0"/>
              <a:t>Naming convention: block__element--modifier</a:t>
            </a:r>
          </a:p>
        </p:txBody>
      </p:sp>
      <p:pic>
        <p:nvPicPr>
          <p:cNvPr id="1030" name="Picture 6" descr="https://i.gyazo.com/db4e69a16e725950213b5cc3e040aa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4320745"/>
            <a:ext cx="4353271" cy="185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8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pic>
        <p:nvPicPr>
          <p:cNvPr id="4" name="Picture 8" descr="http://getbem.com/assets/github_cap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631" y="365125"/>
            <a:ext cx="8858250" cy="59912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94704" y="6198417"/>
            <a:ext cx="6400800" cy="307777"/>
          </a:xfrm>
          <a:prstGeom prst="rect">
            <a:avLst/>
          </a:prstGeom>
          <a:noFill/>
        </p:spPr>
        <p:txBody>
          <a:bodyPr wrap="square" rtlCol="0">
            <a:spAutoFit/>
          </a:bodyPr>
          <a:lstStyle/>
          <a:p>
            <a:r>
              <a:rPr lang="nl-NL" sz="1400" i="1" dirty="0"/>
              <a:t>Source: </a:t>
            </a:r>
            <a:r>
              <a:rPr lang="nl-NL" sz="1400" i="1" dirty="0">
                <a:hlinkClick r:id="rId3"/>
              </a:rPr>
              <a:t>http://getbem.com/introduction/</a:t>
            </a:r>
            <a:r>
              <a:rPr lang="nl-NL" sz="1400" i="1" dirty="0"/>
              <a:t> </a:t>
            </a:r>
          </a:p>
        </p:txBody>
      </p:sp>
    </p:spTree>
    <p:extLst>
      <p:ext uri="{BB962C8B-B14F-4D97-AF65-F5344CB8AC3E}">
        <p14:creationId xmlns:p14="http://schemas.microsoft.com/office/powerpoint/2010/main" val="273030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Block</a:t>
            </a:r>
          </a:p>
        </p:txBody>
      </p:sp>
      <p:sp>
        <p:nvSpPr>
          <p:cNvPr id="3" name="Content Placeholder 2"/>
          <p:cNvSpPr>
            <a:spLocks noGrp="1"/>
          </p:cNvSpPr>
          <p:nvPr>
            <p:ph idx="1"/>
          </p:nvPr>
        </p:nvSpPr>
        <p:spPr/>
        <p:txBody>
          <a:bodyPr/>
          <a:lstStyle/>
          <a:p>
            <a:r>
              <a:rPr lang="nl-NL" dirty="0"/>
              <a:t>Independent components</a:t>
            </a:r>
          </a:p>
          <a:p>
            <a:r>
              <a:rPr lang="nl-NL" dirty="0"/>
              <a:t>Reusable</a:t>
            </a:r>
          </a:p>
          <a:p>
            <a:r>
              <a:rPr lang="nl-NL" dirty="0"/>
              <a:t>Defines the purpose</a:t>
            </a:r>
          </a:p>
        </p:txBody>
      </p:sp>
      <p:pic>
        <p:nvPicPr>
          <p:cNvPr id="2054" name="Picture 6" descr="https://i.gyazo.com/a6294b12d8b8145e16f84a6523681f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746" y="1690688"/>
            <a:ext cx="3223054" cy="36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42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Element</a:t>
            </a:r>
          </a:p>
        </p:txBody>
      </p:sp>
      <p:sp>
        <p:nvSpPr>
          <p:cNvPr id="3" name="Content Placeholder 2"/>
          <p:cNvSpPr>
            <a:spLocks noGrp="1"/>
          </p:cNvSpPr>
          <p:nvPr>
            <p:ph idx="1"/>
          </p:nvPr>
        </p:nvSpPr>
        <p:spPr/>
        <p:txBody>
          <a:bodyPr/>
          <a:lstStyle/>
          <a:p>
            <a:r>
              <a:rPr lang="nl-NL" dirty="0"/>
              <a:t>Child of a block</a:t>
            </a:r>
          </a:p>
          <a:p>
            <a:r>
              <a:rPr lang="nl-NL" dirty="0"/>
              <a:t>No meaning on its own</a:t>
            </a:r>
          </a:p>
          <a:p>
            <a:r>
              <a:rPr lang="nl-NL" dirty="0"/>
              <a:t>Never related to another element</a:t>
            </a:r>
          </a:p>
          <a:p>
            <a:r>
              <a:rPr lang="nl-NL" dirty="0"/>
              <a:t>Double underscore as prefix</a:t>
            </a:r>
          </a:p>
        </p:txBody>
      </p:sp>
      <p:pic>
        <p:nvPicPr>
          <p:cNvPr id="4098" name="Picture 2" descr="https://i.gyazo.com/399509cf03e9b9f9b2bd8891d022ef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575" y="1825625"/>
            <a:ext cx="2562225"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6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Modifier</a:t>
            </a:r>
          </a:p>
        </p:txBody>
      </p:sp>
      <p:sp>
        <p:nvSpPr>
          <p:cNvPr id="3" name="Content Placeholder 2"/>
          <p:cNvSpPr>
            <a:spLocks noGrp="1"/>
          </p:cNvSpPr>
          <p:nvPr>
            <p:ph idx="1"/>
          </p:nvPr>
        </p:nvSpPr>
        <p:spPr/>
        <p:txBody>
          <a:bodyPr/>
          <a:lstStyle/>
          <a:p>
            <a:r>
              <a:rPr lang="nl-NL" dirty="0"/>
              <a:t>Defines state or appearance</a:t>
            </a:r>
          </a:p>
          <a:p>
            <a:r>
              <a:rPr lang="nl-NL" dirty="0"/>
              <a:t>Prefix: double hyphen</a:t>
            </a:r>
          </a:p>
          <a:p>
            <a:r>
              <a:rPr lang="nl-NL" dirty="0"/>
              <a:t>Modifying element based on block-level modifier</a:t>
            </a:r>
            <a:br>
              <a:rPr lang="nl-NL" dirty="0"/>
            </a:br>
            <a:r>
              <a:rPr lang="nl-NL" dirty="0"/>
              <a:t>is allowed:</a:t>
            </a:r>
            <a:br>
              <a:rPr lang="nl-NL" dirty="0"/>
            </a:br>
            <a:endParaRPr lang="nl-NL" dirty="0"/>
          </a:p>
          <a:p>
            <a:pPr marL="0" indent="0">
              <a:buNone/>
            </a:pPr>
            <a:endParaRPr lang="nl-NL" dirty="0"/>
          </a:p>
          <a:p>
            <a:endParaRPr lang="nl-NL" dirty="0"/>
          </a:p>
        </p:txBody>
      </p:sp>
      <p:pic>
        <p:nvPicPr>
          <p:cNvPr id="5122" name="Picture 2" descr="https://i.gyazo.com/77346fc59a8f89b9776535e68bd18e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748" y="837041"/>
            <a:ext cx="2703052" cy="5571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gyazo.com/b088505b826b24a9d24714367e88cc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590" y="3677444"/>
            <a:ext cx="3362795" cy="88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16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Pros &amp; Cons</a:t>
            </a:r>
          </a:p>
        </p:txBody>
      </p:sp>
      <p:sp>
        <p:nvSpPr>
          <p:cNvPr id="3" name="Content Placeholder 2"/>
          <p:cNvSpPr>
            <a:spLocks noGrp="1"/>
          </p:cNvSpPr>
          <p:nvPr>
            <p:ph sz="half" idx="1"/>
          </p:nvPr>
        </p:nvSpPr>
        <p:spPr/>
        <p:txBody>
          <a:bodyPr/>
          <a:lstStyle/>
          <a:p>
            <a:pPr>
              <a:buFont typeface="Wingdings" panose="05000000000000000000" pitchFamily="2" charset="2"/>
              <a:buChar char="ü"/>
            </a:pPr>
            <a:r>
              <a:rPr lang="nl-NL" dirty="0"/>
              <a:t>Easy to use</a:t>
            </a:r>
          </a:p>
          <a:p>
            <a:pPr>
              <a:buFont typeface="Wingdings" panose="05000000000000000000" pitchFamily="2" charset="2"/>
              <a:buChar char="ü"/>
            </a:pPr>
            <a:r>
              <a:rPr lang="nl-NL" dirty="0"/>
              <a:t>Reusable styles</a:t>
            </a:r>
          </a:p>
          <a:p>
            <a:endParaRPr lang="nl-NL" dirty="0"/>
          </a:p>
        </p:txBody>
      </p:sp>
      <p:sp>
        <p:nvSpPr>
          <p:cNvPr id="4" name="Content Placeholder 3"/>
          <p:cNvSpPr>
            <a:spLocks noGrp="1"/>
          </p:cNvSpPr>
          <p:nvPr>
            <p:ph sz="half" idx="2"/>
          </p:nvPr>
        </p:nvSpPr>
        <p:spPr/>
        <p:txBody>
          <a:bodyPr/>
          <a:lstStyle/>
          <a:p>
            <a:r>
              <a:rPr lang="nl-NL" dirty="0"/>
              <a:t>Bloated HTML</a:t>
            </a:r>
          </a:p>
          <a:p>
            <a:r>
              <a:rPr lang="nl-NL" dirty="0"/>
              <a:t>Components cannot share styles</a:t>
            </a:r>
          </a:p>
          <a:p>
            <a:endParaRPr lang="nl-NL" dirty="0"/>
          </a:p>
        </p:txBody>
      </p:sp>
    </p:spTree>
    <p:extLst>
      <p:ext uri="{BB962C8B-B14F-4D97-AF65-F5344CB8AC3E}">
        <p14:creationId xmlns:p14="http://schemas.microsoft.com/office/powerpoint/2010/main" val="1031138050"/>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Amis_presentatie_v1" id="{AF9A2038-56EF-1448-BC8A-E6B1BBA70741}" vid="{7B36D259-0CD2-0844-A47A-FD3E3D794B9B}"/>
    </a:ext>
  </a:extLst>
</a:theme>
</file>

<file path=ppt/theme/theme2.xml><?xml version="1.0" encoding="utf-8"?>
<a:theme xmlns:a="http://schemas.openxmlformats.org/drawingml/2006/main" name="1_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amis template.pptx" id="{36929742-730C-4023-96D2-8C6CFF035E76}" vid="{9A930589-0BCC-497A-ABC7-15B87B7434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4301</TotalTime>
  <Words>732</Words>
  <Application>Microsoft Office PowerPoint</Application>
  <PresentationFormat>Widescreen</PresentationFormat>
  <Paragraphs>155</Paragraphs>
  <Slides>35</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Arial</vt:lpstr>
      <vt:lpstr>Calibri</vt:lpstr>
      <vt:lpstr>Wingdings</vt:lpstr>
      <vt:lpstr>Office-thema</vt:lpstr>
      <vt:lpstr>1_Office-thema</vt:lpstr>
      <vt:lpstr>CSS architectuur</vt:lpstr>
      <vt:lpstr>Agenda</vt:lpstr>
      <vt:lpstr>Frameworks vs Methodologiëen</vt:lpstr>
      <vt:lpstr>BEM</vt:lpstr>
      <vt:lpstr>PowerPoint Presentation</vt:lpstr>
      <vt:lpstr>Block</vt:lpstr>
      <vt:lpstr>Element</vt:lpstr>
      <vt:lpstr>Modifier</vt:lpstr>
      <vt:lpstr>Pros &amp; Cons</vt:lpstr>
      <vt:lpstr>SMACSS</vt:lpstr>
      <vt:lpstr>Base Rules</vt:lpstr>
      <vt:lpstr>Layout Rules</vt:lpstr>
      <vt:lpstr>Module Rules</vt:lpstr>
      <vt:lpstr>State</vt:lpstr>
      <vt:lpstr>Theme</vt:lpstr>
      <vt:lpstr>Pros &amp; Cons</vt:lpstr>
      <vt:lpstr>OOCSS</vt:lpstr>
      <vt:lpstr>Object Oriented CSS</vt:lpstr>
      <vt:lpstr>Object Oriented CSS</vt:lpstr>
      <vt:lpstr>Separation of Skin &amp; Structure</vt:lpstr>
      <vt:lpstr>Separation of Skin &amp; Structure</vt:lpstr>
      <vt:lpstr>Separation of Context &amp; Content</vt:lpstr>
      <vt:lpstr>Separation of Context &amp; Content</vt:lpstr>
      <vt:lpstr>Pros &amp; Cons</vt:lpstr>
      <vt:lpstr>Oxygen CSS</vt:lpstr>
      <vt:lpstr>Oxygen CSS</vt:lpstr>
      <vt:lpstr>Oxygen CSS</vt:lpstr>
      <vt:lpstr>Objects</vt:lpstr>
      <vt:lpstr>Modifiers</vt:lpstr>
      <vt:lpstr>Child objects</vt:lpstr>
      <vt:lpstr>Subclasses</vt:lpstr>
      <vt:lpstr>Pros &amp; Cons</vt:lpstr>
      <vt:lpstr>Vragen?</vt:lpstr>
      <vt:lpstr>Hands-on https://bit.ly/2SUypBF</vt:lpstr>
      <vt:lpstr>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OOCSS &amp; Oxygen CSS</dc:title>
  <dc:creator>Kjettil Hennis</dc:creator>
  <cp:lastModifiedBy>Kjettil Hennis</cp:lastModifiedBy>
  <cp:revision>28</cp:revision>
  <dcterms:created xsi:type="dcterms:W3CDTF">2020-02-09T11:47:45Z</dcterms:created>
  <dcterms:modified xsi:type="dcterms:W3CDTF">2020-02-18T18:16:57Z</dcterms:modified>
</cp:coreProperties>
</file>