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73" r:id="rId3"/>
    <p:sldId id="274" r:id="rId4"/>
    <p:sldId id="269" r:id="rId5"/>
    <p:sldId id="267" r:id="rId6"/>
    <p:sldId id="258" r:id="rId7"/>
    <p:sldId id="268" r:id="rId8"/>
    <p:sldId id="259" r:id="rId9"/>
    <p:sldId id="266" r:id="rId10"/>
    <p:sldId id="260" r:id="rId11"/>
    <p:sldId id="270" r:id="rId12"/>
    <p:sldId id="261" r:id="rId13"/>
    <p:sldId id="262" r:id="rId14"/>
    <p:sldId id="263" r:id="rId15"/>
    <p:sldId id="264" r:id="rId16"/>
    <p:sldId id="265" r:id="rId1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5899" autoAdjust="0"/>
  </p:normalViewPr>
  <p:slideViewPr>
    <p:cSldViewPr snapToGrid="0">
      <p:cViewPr varScale="1">
        <p:scale>
          <a:sx n="98" d="100"/>
          <a:sy n="98" d="100"/>
        </p:scale>
        <p:origin x="10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4108-0C1B-43E7-90A5-5095241C0D4B}" type="datetimeFigureOut">
              <a:rPr lang="en-NL" smtClean="0"/>
              <a:t>09/02/2020</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C1388-5806-4682-935F-40A544AE6D98}" type="slidenum">
              <a:rPr lang="en-NL" smtClean="0"/>
              <a:t>‹#›</a:t>
            </a:fld>
            <a:endParaRPr lang="en-NL"/>
          </a:p>
        </p:txBody>
      </p:sp>
    </p:spTree>
    <p:extLst>
      <p:ext uri="{BB962C8B-B14F-4D97-AF65-F5344CB8AC3E}">
        <p14:creationId xmlns:p14="http://schemas.microsoft.com/office/powerpoint/2010/main" val="417381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0CC1388-5806-4682-935F-40A544AE6D98}" type="slidenum">
              <a:rPr lang="en-NL" smtClean="0"/>
              <a:t>5</a:t>
            </a:fld>
            <a:endParaRPr lang="en-NL"/>
          </a:p>
        </p:txBody>
      </p:sp>
    </p:spTree>
    <p:extLst>
      <p:ext uri="{BB962C8B-B14F-4D97-AF65-F5344CB8AC3E}">
        <p14:creationId xmlns:p14="http://schemas.microsoft.com/office/powerpoint/2010/main" val="15890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4FCD-D712-4404-B1AE-34615D472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7CBB98EA-53FF-43B3-BFE8-2DAF4CC6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C91E890F-027C-4DF4-8884-136338CACFBA}"/>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5" name="Footer Placeholder 4">
            <a:extLst>
              <a:ext uri="{FF2B5EF4-FFF2-40B4-BE49-F238E27FC236}">
                <a16:creationId xmlns:a16="http://schemas.microsoft.com/office/drawing/2014/main" id="{8185D9A0-4A67-4D08-8AFC-C7988EF94CE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0C47C94-A08E-4675-91B5-2B58B9655C9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414460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3083-D60B-4445-9A3C-6491149ABE46}"/>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33F7E17F-6AF4-4EE3-BCEC-4BE2E7695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2F5BE19E-D49C-4B89-8AA3-B565E9CE26E5}"/>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5" name="Footer Placeholder 4">
            <a:extLst>
              <a:ext uri="{FF2B5EF4-FFF2-40B4-BE49-F238E27FC236}">
                <a16:creationId xmlns:a16="http://schemas.microsoft.com/office/drawing/2014/main" id="{09840A22-6054-4550-899B-03F940A2BDF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C87897C-22C8-435A-A6F1-B9E490EF19FB}"/>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15043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1136F-35D3-492E-91A1-DE3035E96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0259EB39-0120-4080-B2CD-021CA981DD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55DB42D3-3B0A-424C-994B-03630AA726DE}"/>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5" name="Footer Placeholder 4">
            <a:extLst>
              <a:ext uri="{FF2B5EF4-FFF2-40B4-BE49-F238E27FC236}">
                <a16:creationId xmlns:a16="http://schemas.microsoft.com/office/drawing/2014/main" id="{C1423B96-63A2-48D7-BC98-691572AAE5C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B7B7751-360F-495C-BE86-0ADA5E9CA728}"/>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223649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2067032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9" name="Picture Placeholder 2"/>
          <p:cNvSpPr>
            <a:spLocks noGrp="1"/>
          </p:cNvSpPr>
          <p:nvPr>
            <p:ph type="pic" idx="13"/>
          </p:nvPr>
        </p:nvSpPr>
        <p:spPr>
          <a:xfrm>
            <a:off x="0" y="1080001"/>
            <a:ext cx="12192000" cy="4464000"/>
          </a:xfrm>
          <a:solidFill>
            <a:schemeClr val="bg1">
              <a:lumMod val="85000"/>
            </a:schemeClr>
          </a:solidFill>
        </p:spPr>
        <p:txBody>
          <a:bodyPr lIns="360000" tIns="251999" rIns="3960000" bIns="1080000" anchor="b" anchorCtr="0"/>
          <a:lstStyle>
            <a:lvl1pPr marL="0" indent="0" algn="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
        <p:nvSpPr>
          <p:cNvPr id="14" name="Text Placeholder 2"/>
          <p:cNvSpPr>
            <a:spLocks noGrp="1"/>
          </p:cNvSpPr>
          <p:nvPr>
            <p:ph type="body" idx="14" hasCustomPrompt="1"/>
          </p:nvPr>
        </p:nvSpPr>
        <p:spPr>
          <a:xfrm>
            <a:off x="959997" y="1440000"/>
            <a:ext cx="5952000" cy="2016000"/>
          </a:xfrm>
        </p:spPr>
        <p:txBody>
          <a:bodyPr anchor="t" anchorCtr="0"/>
          <a:lstStyle>
            <a:lvl1pPr marL="0" indent="0">
              <a:lnSpc>
                <a:spcPct val="85000"/>
              </a:lnSpc>
              <a:buNone/>
              <a:defRPr sz="53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Tree>
    <p:extLst>
      <p:ext uri="{BB962C8B-B14F-4D97-AF65-F5344CB8AC3E}">
        <p14:creationId xmlns:p14="http://schemas.microsoft.com/office/powerpoint/2010/main" val="2815295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2" y="1080001"/>
            <a:ext cx="12191999" cy="4464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ctrTitle" hasCustomPrompt="1"/>
          </p:nvPr>
        </p:nvSpPr>
        <p:spPr>
          <a:xfrm>
            <a:off x="7200000" y="2064000"/>
            <a:ext cx="4032000" cy="4032000"/>
          </a:xfrm>
          <a:solidFill>
            <a:schemeClr val="tx2"/>
          </a:solidFill>
        </p:spPr>
        <p:txBody>
          <a:bodyPr lIns="90000" tIns="90000" rIns="72000" bIns="72000" anchor="t" anchorCtr="0"/>
          <a:lstStyle>
            <a:lvl1pPr algn="l">
              <a:defRPr sz="37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
        <p:nvSpPr>
          <p:cNvPr id="12" name="Picture Placeholder 2"/>
          <p:cNvSpPr>
            <a:spLocks noGrp="1"/>
          </p:cNvSpPr>
          <p:nvPr>
            <p:ph type="pic" idx="14" hasCustomPrompt="1"/>
          </p:nvPr>
        </p:nvSpPr>
        <p:spPr>
          <a:xfrm>
            <a:off x="7320000" y="4583997"/>
            <a:ext cx="960000" cy="960000"/>
          </a:xfrm>
          <a:solidFill>
            <a:schemeClr val="bg1">
              <a:lumMod val="85000"/>
            </a:schemeClr>
          </a:solidFill>
        </p:spPr>
        <p:txBody>
          <a:bodyPr lIns="360000" tIns="251999" rIns="360000" anchor="t"/>
          <a:lstStyle>
            <a:lvl1pPr marL="0" indent="0" algn="ctr">
              <a:lnSpc>
                <a:spcPts val="2667"/>
              </a:lnSpc>
              <a:spcBef>
                <a:spcPts val="0"/>
              </a:spcBef>
              <a:buNone/>
              <a:defRPr sz="1867" baseline="0">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 </a:t>
            </a:r>
            <a:endParaRPr lang="en-US" dirty="0"/>
          </a:p>
        </p:txBody>
      </p:sp>
    </p:spTree>
    <p:extLst>
      <p:ext uri="{BB962C8B-B14F-4D97-AF65-F5344CB8AC3E}">
        <p14:creationId xmlns:p14="http://schemas.microsoft.com/office/powerpoint/2010/main" val="378608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632001"/>
            <a:ext cx="8831999"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2/10/2020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959998" y="1248000"/>
            <a:ext cx="8831999"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2099388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5" y="1248000"/>
            <a:ext cx="8831999" cy="50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2/10/2020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ext uri="{BB962C8B-B14F-4D97-AF65-F5344CB8AC3E}">
        <p14:creationId xmlns:p14="http://schemas.microsoft.com/office/powerpoint/2010/main" val="1319978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7198673" y="2064000"/>
            <a:ext cx="4032000" cy="4032000"/>
          </a:xfrm>
          <a:solidFill>
            <a:schemeClr val="tx2"/>
          </a:solidFill>
        </p:spPr>
        <p:txBody>
          <a:bodyPr lIns="90000" tIns="90000" rIns="72000" bIns="72000" anchor="t" anchorCtr="0"/>
          <a:lstStyle>
            <a:lvl1pPr marL="0" indent="0">
              <a:lnSpc>
                <a:spcPct val="85000"/>
              </a:lnSpc>
              <a:buNone/>
              <a:defRPr sz="3733"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960004" y="1248000"/>
            <a:ext cx="5952000" cy="50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2/10/2020</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7320000" y="5543999"/>
            <a:ext cx="3840000" cy="429356"/>
          </a:xfrm>
        </p:spPr>
        <p:txBody>
          <a:bodyPr anchor="b" anchorCtr="0"/>
          <a:lstStyle>
            <a:lvl1pPr marL="0" indent="0" algn="l">
              <a:lnSpc>
                <a:spcPct val="110000"/>
              </a:lnSpc>
              <a:buNone/>
              <a:defRPr sz="16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1356482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2/10/2020</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960005" y="1632001"/>
            <a:ext cx="4993324"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3"/>
          </p:nvPr>
        </p:nvSpPr>
        <p:spPr>
          <a:xfrm>
            <a:off x="959998"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
        <p:nvSpPr>
          <p:cNvPr id="13" name="Content Placeholder 2"/>
          <p:cNvSpPr>
            <a:spLocks noGrp="1"/>
          </p:cNvSpPr>
          <p:nvPr>
            <p:ph idx="14"/>
          </p:nvPr>
        </p:nvSpPr>
        <p:spPr>
          <a:xfrm>
            <a:off x="6238677" y="1632001"/>
            <a:ext cx="4993324" cy="465599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5"/>
          </p:nvPr>
        </p:nvSpPr>
        <p:spPr>
          <a:xfrm>
            <a:off x="6238673" y="1248000"/>
            <a:ext cx="4993327" cy="384000"/>
          </a:xfrm>
        </p:spPr>
        <p:txBody>
          <a:bodyPr anchor="t" anchorCtr="0"/>
          <a:lstStyle>
            <a:lvl1pPr marL="0" indent="0">
              <a:buNone/>
              <a:defRPr sz="2000"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1118228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6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2/10/2020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6240000" y="1056000"/>
            <a:ext cx="4992000" cy="2112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
        <p:nvSpPr>
          <p:cNvPr id="10" name="Content Placeholder 2"/>
          <p:cNvSpPr>
            <a:spLocks noGrp="1"/>
          </p:cNvSpPr>
          <p:nvPr>
            <p:ph idx="14"/>
          </p:nvPr>
        </p:nvSpPr>
        <p:spPr>
          <a:xfrm>
            <a:off x="960005" y="3600000"/>
            <a:ext cx="4991996" cy="2688000"/>
          </a:xfrm>
        </p:spPr>
        <p:txBody>
          <a:bodyPr/>
          <a:lstStyle>
            <a:lvl1pPr>
              <a:defRPr sz="1733"/>
            </a:lvl1pPr>
            <a:lvl2pPr>
              <a:defRPr sz="1733"/>
            </a:lvl2pPr>
            <a:lvl3pPr>
              <a:defRPr sz="1733"/>
            </a:lvl3pPr>
            <a:lvl4pPr>
              <a:defRPr sz="1733"/>
            </a:lvl4pPr>
            <a:lvl5pPr>
              <a:defRPr sz="1733"/>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2"/>
          <p:cNvSpPr>
            <a:spLocks noGrp="1"/>
          </p:cNvSpPr>
          <p:nvPr>
            <p:ph type="body" idx="16"/>
          </p:nvPr>
        </p:nvSpPr>
        <p:spPr>
          <a:xfrm>
            <a:off x="959997"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
        <p:nvSpPr>
          <p:cNvPr id="13" name="Content Placeholder 2"/>
          <p:cNvSpPr>
            <a:spLocks noGrp="1"/>
          </p:cNvSpPr>
          <p:nvPr>
            <p:ph idx="17"/>
          </p:nvPr>
        </p:nvSpPr>
        <p:spPr>
          <a:xfrm>
            <a:off x="6240007" y="3600000"/>
            <a:ext cx="4991996" cy="2688000"/>
          </a:xfrm>
        </p:spPr>
        <p:txBody>
          <a:bodyPr/>
          <a:lstStyle>
            <a:lvl1pPr>
              <a:defRPr sz="1733"/>
            </a:lvl1pPr>
            <a:lvl2pPr>
              <a:defRPr sz="1733"/>
            </a:lvl2pPr>
            <a:lvl3pPr>
              <a:defRPr sz="1733"/>
            </a:lvl3pPr>
            <a:lvl4pPr>
              <a:defRPr sz="1733"/>
            </a:lvl4pPr>
            <a:lvl5pPr>
              <a:defRPr sz="1733"/>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4" name="Text Placeholder 2"/>
          <p:cNvSpPr>
            <a:spLocks noGrp="1"/>
          </p:cNvSpPr>
          <p:nvPr>
            <p:ph type="body" idx="18"/>
          </p:nvPr>
        </p:nvSpPr>
        <p:spPr>
          <a:xfrm>
            <a:off x="6240000" y="3264000"/>
            <a:ext cx="4992000" cy="336000"/>
          </a:xfrm>
        </p:spPr>
        <p:txBody>
          <a:bodyPr anchor="t" anchorCtr="0"/>
          <a:lstStyle>
            <a:lvl1pPr marL="0" indent="0">
              <a:buNone/>
              <a:defRPr sz="1733" b="1">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nl-NL"/>
              <a:t>Tekststijl van het model bewerken</a:t>
            </a:r>
          </a:p>
        </p:txBody>
      </p:sp>
    </p:spTree>
    <p:extLst>
      <p:ext uri="{BB962C8B-B14F-4D97-AF65-F5344CB8AC3E}">
        <p14:creationId xmlns:p14="http://schemas.microsoft.com/office/powerpoint/2010/main" val="154196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3977-1828-47FB-8D65-E6151B29A313}"/>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4B7BEA47-61F5-45A5-A2E8-B532ACD59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5B13E28-DDBA-4DE2-A9D8-17DB9302FCDB}"/>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5" name="Footer Placeholder 4">
            <a:extLst>
              <a:ext uri="{FF2B5EF4-FFF2-40B4-BE49-F238E27FC236}">
                <a16:creationId xmlns:a16="http://schemas.microsoft.com/office/drawing/2014/main" id="{1F90EEBF-494C-4823-9C35-0E5C84D99DF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0FE4E1-5944-4F51-A0AD-73DD22312F36}"/>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568538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7"/>
            <a:ext cx="10271999" cy="3360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2/10/2020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2492217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1083733"/>
            <a:ext cx="12192000"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22288"/>
            <a:ext cx="12192000" cy="235712"/>
          </a:xfrm>
          <a:prstGeom prst="rect">
            <a:avLst/>
          </a:prstGeom>
        </p:spPr>
      </p:pic>
      <p:sp>
        <p:nvSpPr>
          <p:cNvPr id="2" name="Title 1"/>
          <p:cNvSpPr>
            <a:spLocks noGrp="1"/>
          </p:cNvSpPr>
          <p:nvPr>
            <p:ph type="title" hasCustomPrompt="1"/>
          </p:nvPr>
        </p:nvSpPr>
        <p:spPr>
          <a:xfrm>
            <a:off x="960002" y="1487999"/>
            <a:ext cx="10271999" cy="2592000"/>
          </a:xfrm>
        </p:spPr>
        <p:txBody>
          <a:bodyPr anchor="t" anchorCtr="0"/>
          <a:lstStyle>
            <a:lvl1pPr>
              <a:lnSpc>
                <a:spcPct val="105000"/>
              </a:lnSpc>
              <a:defRPr sz="4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2/10/2020</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9216000" y="4128051"/>
            <a:ext cx="2016000" cy="2016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noProof="0" dirty="0"/>
              <a:t>Foto</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4000" y="144000"/>
            <a:ext cx="3840480" cy="865632"/>
          </a:xfrm>
          <a:prstGeom prst="rect">
            <a:avLst/>
          </a:prstGeom>
        </p:spPr>
      </p:pic>
    </p:spTree>
    <p:extLst>
      <p:ext uri="{BB962C8B-B14F-4D97-AF65-F5344CB8AC3E}">
        <p14:creationId xmlns:p14="http://schemas.microsoft.com/office/powerpoint/2010/main" val="761938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1080000"/>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2/10/2020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192000" y="1080001"/>
            <a:ext cx="6000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4195483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6192000" y="1080000"/>
            <a:ext cx="6000000" cy="46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9" name="Rectangle 8"/>
          <p:cNvSpPr/>
          <p:nvPr userDrawn="1"/>
        </p:nvSpPr>
        <p:spPr>
          <a:xfrm>
            <a:off x="0" y="1080000"/>
            <a:ext cx="6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60000" y="1200002"/>
            <a:ext cx="4992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2/10/2020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192000" y="1080001"/>
            <a:ext cx="6000000" cy="4680000"/>
          </a:xfrm>
          <a:no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968087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1083731"/>
            <a:ext cx="12192000" cy="46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solidFill>
                <a:schemeClr val="bg1"/>
              </a:solidFill>
            </a:endParaRPr>
          </a:p>
        </p:txBody>
      </p:sp>
      <p:sp>
        <p:nvSpPr>
          <p:cNvPr id="2" name="Title 1"/>
          <p:cNvSpPr>
            <a:spLocks noGrp="1"/>
          </p:cNvSpPr>
          <p:nvPr>
            <p:ph type="title" hasCustomPrompt="1"/>
          </p:nvPr>
        </p:nvSpPr>
        <p:spPr>
          <a:xfrm>
            <a:off x="960001" y="384001"/>
            <a:ext cx="8831999" cy="671999"/>
          </a:xfrm>
        </p:spPr>
        <p:txBody>
          <a:bodyPr anchor="ctr" anchorCtr="0"/>
          <a:lstStyle>
            <a:lvl1pPr>
              <a:defRPr sz="2400"/>
            </a:lvl1pPr>
          </a:lstStyle>
          <a:p>
            <a:r>
              <a:rPr lang="nl-NL" dirty="0"/>
              <a:t>TITELSTIJL VAN MODEL BEWERKEN</a:t>
            </a:r>
            <a:endParaRPr lang="en-US" dirty="0"/>
          </a:p>
        </p:txBody>
      </p:sp>
      <p:sp>
        <p:nvSpPr>
          <p:cNvPr id="3" name="Content Placeholder 2"/>
          <p:cNvSpPr>
            <a:spLocks noGrp="1"/>
          </p:cNvSpPr>
          <p:nvPr>
            <p:ph idx="1"/>
          </p:nvPr>
        </p:nvSpPr>
        <p:spPr>
          <a:xfrm>
            <a:off x="959997" y="1200002"/>
            <a:ext cx="7920000" cy="4535999"/>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2/10/2020</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9120000" y="1080001"/>
            <a:ext cx="3072000" cy="4680000"/>
          </a:xfrm>
          <a:solidFill>
            <a:schemeClr val="bg1">
              <a:lumMod val="85000"/>
            </a:schemeClr>
          </a:solidFill>
        </p:spPr>
        <p:txBody>
          <a:bodyPr lIns="360000" tIns="360000"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830498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2/10/2020</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959999" y="384000"/>
            <a:ext cx="8832000" cy="672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1080001"/>
            <a:ext cx="12192000" cy="4680000"/>
          </a:xfrm>
          <a:solidFill>
            <a:schemeClr val="bg1">
              <a:lumMod val="85000"/>
            </a:schemeClr>
          </a:solidFill>
        </p:spPr>
        <p:txBody>
          <a:bodyPr lIns="360000" tIns="251999" rIns="360000" anchor="t"/>
          <a:lstStyle>
            <a:lvl1pPr marL="0" indent="0" algn="ctr">
              <a:lnSpc>
                <a:spcPts val="2667"/>
              </a:lnSpc>
              <a:spcBef>
                <a:spcPts val="0"/>
              </a:spcBef>
              <a:buNone/>
              <a:defRPr sz="1867">
                <a:solidFill>
                  <a:schemeClr val="tx1">
                    <a:lumMod val="50000"/>
                    <a:lumOff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322822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4F5C-64C0-4DB1-82A3-91D85DB42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DB057DFA-8F9A-492A-8BD5-61831548E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84239-C7E3-4365-8F7C-BEBA553D1455}"/>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5" name="Footer Placeholder 4">
            <a:extLst>
              <a:ext uri="{FF2B5EF4-FFF2-40B4-BE49-F238E27FC236}">
                <a16:creationId xmlns:a16="http://schemas.microsoft.com/office/drawing/2014/main" id="{EA1993A7-AEE2-4545-A3C3-599ED89DC95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170EDB-3EB5-4A96-B3E0-8B2E1B3AB6D7}"/>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76221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F8F0-609C-4D37-AED8-8702B6B2AD83}"/>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B80748A6-15EE-4585-B5F3-FBB31C537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1C9D6DA6-5E85-4804-BA20-7B7BBBBAF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5FF655F1-7E08-40A6-907A-BCA30C9ADAF9}"/>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6" name="Footer Placeholder 5">
            <a:extLst>
              <a:ext uri="{FF2B5EF4-FFF2-40B4-BE49-F238E27FC236}">
                <a16:creationId xmlns:a16="http://schemas.microsoft.com/office/drawing/2014/main" id="{9C53B599-E271-4EAC-8B08-E8113C5E33F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B3CD3F2-4A53-4175-BDF7-0ED0809D160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172318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CD82-2C42-45CC-8AD2-9667D7DA645E}"/>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46CA3DB1-DBF4-4CE6-AB49-0892FC86C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5C364-26B2-488D-80A7-D5B41C8F3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F33AD1AB-873B-482D-9E9A-9DAB963D3A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6B519-5BB8-4800-B66C-9D6530472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E0A039A8-29A3-4DAD-A94E-7AA4C1BE28D5}"/>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8" name="Footer Placeholder 7">
            <a:extLst>
              <a:ext uri="{FF2B5EF4-FFF2-40B4-BE49-F238E27FC236}">
                <a16:creationId xmlns:a16="http://schemas.microsoft.com/office/drawing/2014/main" id="{EA574248-2D7D-44F8-8EB1-EE0F5D7E765B}"/>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1978563A-B3E3-429D-BA16-ADEB2A9D0283}"/>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84930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15C3-9ED3-40FC-9457-B94267ABACC0}"/>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C26E8897-3CD2-4F7D-B553-786D1E8F01A3}"/>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4" name="Footer Placeholder 3">
            <a:extLst>
              <a:ext uri="{FF2B5EF4-FFF2-40B4-BE49-F238E27FC236}">
                <a16:creationId xmlns:a16="http://schemas.microsoft.com/office/drawing/2014/main" id="{9FC7A5E4-D60E-4407-A9B2-FBD975940E94}"/>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0DC8FECC-A13B-4952-8491-F0802B202799}"/>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79945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DDBD2-51BE-47AD-BAB1-32D3355B602A}"/>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3" name="Footer Placeholder 2">
            <a:extLst>
              <a:ext uri="{FF2B5EF4-FFF2-40B4-BE49-F238E27FC236}">
                <a16:creationId xmlns:a16="http://schemas.microsoft.com/office/drawing/2014/main" id="{54322BDB-4707-4B2A-82C3-AD2E10DDDE10}"/>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8EF57C8-EF87-464A-8476-2AC111338EF3}"/>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29402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C33-423D-467E-9DEA-4F6CC833D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76926396-0C4B-42F5-8663-188BC661E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10EFBC47-9F63-420C-A6D1-04A691AA3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78B77-D1F0-44EF-8741-31D7B48254EF}"/>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6" name="Footer Placeholder 5">
            <a:extLst>
              <a:ext uri="{FF2B5EF4-FFF2-40B4-BE49-F238E27FC236}">
                <a16:creationId xmlns:a16="http://schemas.microsoft.com/office/drawing/2014/main" id="{90270493-3E1D-4947-9F33-0E78801336B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3CA6347-B36E-4039-ACBE-B9EC085B7BCA}"/>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5912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59B3-FDD6-4F72-AFDD-F4BA69FA2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89D589B0-9E7A-43BC-B168-451DC01BA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A26B5CF-AC47-456B-AFB0-E25222639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A0684-AA6E-4514-9419-62879182E556}"/>
              </a:ext>
            </a:extLst>
          </p:cNvPr>
          <p:cNvSpPr>
            <a:spLocks noGrp="1"/>
          </p:cNvSpPr>
          <p:nvPr>
            <p:ph type="dt" sz="half" idx="10"/>
          </p:nvPr>
        </p:nvSpPr>
        <p:spPr/>
        <p:txBody>
          <a:bodyPr/>
          <a:lstStyle/>
          <a:p>
            <a:fld id="{72D047B4-46E0-4CAC-AB1A-1663497BA375}" type="datetimeFigureOut">
              <a:rPr lang="en-NL" smtClean="0"/>
              <a:t>09/02/2020</a:t>
            </a:fld>
            <a:endParaRPr lang="en-NL"/>
          </a:p>
        </p:txBody>
      </p:sp>
      <p:sp>
        <p:nvSpPr>
          <p:cNvPr id="6" name="Footer Placeholder 5">
            <a:extLst>
              <a:ext uri="{FF2B5EF4-FFF2-40B4-BE49-F238E27FC236}">
                <a16:creationId xmlns:a16="http://schemas.microsoft.com/office/drawing/2014/main" id="{AE4779B1-5092-4C0A-BBA1-12AD52BAF7C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C2FE76CE-E266-4286-8B18-ACEB7DB9BD72}"/>
              </a:ext>
            </a:extLst>
          </p:cNvPr>
          <p:cNvSpPr>
            <a:spLocks noGrp="1"/>
          </p:cNvSpPr>
          <p:nvPr>
            <p:ph type="sldNum" sz="quarter" idx="12"/>
          </p:nvPr>
        </p:nvSpPr>
        <p:spPr/>
        <p:txBody>
          <a:bodyPr/>
          <a:lstStyle/>
          <a:p>
            <a:fld id="{36A19CA2-7363-4F84-8743-A52EED03B6F7}" type="slidenum">
              <a:rPr lang="en-NL" smtClean="0"/>
              <a:t>‹#›</a:t>
            </a:fld>
            <a:endParaRPr lang="en-NL"/>
          </a:p>
        </p:txBody>
      </p:sp>
    </p:spTree>
    <p:extLst>
      <p:ext uri="{BB962C8B-B14F-4D97-AF65-F5344CB8AC3E}">
        <p14:creationId xmlns:p14="http://schemas.microsoft.com/office/powerpoint/2010/main" val="347728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9AF72-EECC-46E6-8CF4-07143D84C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6B0ED7C8-16A0-469F-9A96-6CB9205C0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38DBFE2-AF9F-416E-BE72-3D4F48868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047B4-46E0-4CAC-AB1A-1663497BA375}" type="datetimeFigureOut">
              <a:rPr lang="en-NL" smtClean="0"/>
              <a:t>09/02/2020</a:t>
            </a:fld>
            <a:endParaRPr lang="en-NL"/>
          </a:p>
        </p:txBody>
      </p:sp>
      <p:sp>
        <p:nvSpPr>
          <p:cNvPr id="5" name="Footer Placeholder 4">
            <a:extLst>
              <a:ext uri="{FF2B5EF4-FFF2-40B4-BE49-F238E27FC236}">
                <a16:creationId xmlns:a16="http://schemas.microsoft.com/office/drawing/2014/main" id="{9828DF7B-63F0-4CD4-B03F-7E08797F6D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797E4D76-7BCE-4870-AEB4-B63664811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19CA2-7363-4F84-8743-A52EED03B6F7}" type="slidenum">
              <a:rPr lang="en-NL" smtClean="0"/>
              <a:t>‹#›</a:t>
            </a:fld>
            <a:endParaRPr lang="en-NL"/>
          </a:p>
        </p:txBody>
      </p:sp>
    </p:spTree>
    <p:extLst>
      <p:ext uri="{BB962C8B-B14F-4D97-AF65-F5344CB8AC3E}">
        <p14:creationId xmlns:p14="http://schemas.microsoft.com/office/powerpoint/2010/main" val="118573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600000" y="480000"/>
            <a:ext cx="1678432" cy="382016"/>
          </a:xfrm>
          <a:prstGeom prst="rect">
            <a:avLst/>
          </a:prstGeom>
        </p:spPr>
      </p:pic>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622288"/>
            <a:ext cx="12192000" cy="235712"/>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959999" y="384000"/>
            <a:ext cx="8832000" cy="672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960005" y="1248000"/>
            <a:ext cx="8831999" cy="504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4992000" y="6672000"/>
            <a:ext cx="1632000" cy="144000"/>
          </a:xfrm>
          <a:prstGeom prst="rect">
            <a:avLst/>
          </a:prstGeom>
        </p:spPr>
        <p:txBody>
          <a:bodyPr vert="horz" lIns="0" tIns="0" rIns="0" bIns="0" rtlCol="0" anchor="t" anchorCtr="0">
            <a:noAutofit/>
          </a:bodyPr>
          <a:lstStyle>
            <a:lvl1pPr algn="l">
              <a:defRPr sz="800">
                <a:solidFill>
                  <a:schemeClr val="bg1"/>
                </a:solidFill>
              </a:defRPr>
            </a:lvl1pPr>
          </a:lstStyle>
          <a:p>
            <a:fld id="{E300D605-E2BB-8B4E-A2F3-5A64231C34A6}" type="datetime1">
              <a:rPr lang="en-US" smtClean="0"/>
              <a:t>2/10/2020</a:t>
            </a:fld>
            <a:endParaRPr lang="nl-NL"/>
          </a:p>
        </p:txBody>
      </p:sp>
      <p:sp>
        <p:nvSpPr>
          <p:cNvPr id="5" name="Footer Placeholder 4"/>
          <p:cNvSpPr>
            <a:spLocks noGrp="1"/>
          </p:cNvSpPr>
          <p:nvPr>
            <p:ph type="ftr" sz="quarter" idx="3"/>
          </p:nvPr>
        </p:nvSpPr>
        <p:spPr>
          <a:xfrm>
            <a:off x="6624000" y="6672000"/>
            <a:ext cx="4320000" cy="144000"/>
          </a:xfrm>
          <a:prstGeom prst="rect">
            <a:avLst/>
          </a:prstGeom>
        </p:spPr>
        <p:txBody>
          <a:bodyPr vert="horz" lIns="0" tIns="0" rIns="0" bIns="0" rtlCol="0" anchor="t" anchorCtr="0">
            <a:noAutofit/>
          </a:bodyPr>
          <a:lstStyle>
            <a:lvl1pPr algn="r">
              <a:defRPr sz="8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11040000" y="6672000"/>
            <a:ext cx="192000" cy="144000"/>
          </a:xfrm>
          <a:prstGeom prst="rect">
            <a:avLst/>
          </a:prstGeom>
        </p:spPr>
        <p:txBody>
          <a:bodyPr vert="horz" lIns="0" tIns="0" rIns="0" bIns="0" rtlCol="0" anchor="t" anchorCtr="0">
            <a:noAutofit/>
          </a:bodyPr>
          <a:lstStyle>
            <a:lvl1pPr algn="r">
              <a:defRPr sz="8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10992000" y="6672000"/>
            <a:ext cx="0" cy="12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162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914377" rtl="0" eaLnBrk="1" latinLnBrk="0" hangingPunct="1">
        <a:lnSpc>
          <a:spcPct val="85000"/>
        </a:lnSpc>
        <a:spcBef>
          <a:spcPct val="0"/>
        </a:spcBef>
        <a:buNone/>
        <a:defRPr sz="2400" b="1" kern="1200">
          <a:solidFill>
            <a:schemeClr val="tx2"/>
          </a:solidFill>
          <a:latin typeface="+mj-lt"/>
          <a:ea typeface="+mj-ea"/>
          <a:cs typeface="+mj-cs"/>
        </a:defRPr>
      </a:lvl1pPr>
    </p:titleStyle>
    <p:bodyStyle>
      <a:lvl1pPr marL="239994"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1pPr>
      <a:lvl2pPr marL="479988"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2pPr>
      <a:lvl3pPr marL="719982"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959976"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4pPr>
      <a:lvl5pPr marL="1199970" indent="-239994" algn="l" defTabSz="914377"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hyperlink" Target="http://www.stubbornella.org/content/2009/02/28/object-oriented-css-grids-on-githu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rcRect t="71" b="71"/>
          <a:stretch>
            <a:fillRect/>
          </a:stretch>
        </p:blipFill>
        <p:spPr/>
      </p:pic>
      <p:sp>
        <p:nvSpPr>
          <p:cNvPr id="3" name="Title 2"/>
          <p:cNvSpPr>
            <a:spLocks noGrp="1"/>
          </p:cNvSpPr>
          <p:nvPr>
            <p:ph type="ctrTitle"/>
          </p:nvPr>
        </p:nvSpPr>
        <p:spPr/>
        <p:txBody>
          <a:bodyPr/>
          <a:lstStyle/>
          <a:p>
            <a:r>
              <a:rPr lang="nl-NL" dirty="0"/>
              <a:t>OOCSS &amp; </a:t>
            </a:r>
            <a:r>
              <a:rPr lang="nl-NL" dirty="0" err="1"/>
              <a:t>Oxygen</a:t>
            </a:r>
            <a:r>
              <a:rPr lang="nl-NL" dirty="0"/>
              <a:t> CSS</a:t>
            </a:r>
          </a:p>
        </p:txBody>
      </p:sp>
    </p:spTree>
    <p:extLst>
      <p:ext uri="{BB962C8B-B14F-4D97-AF65-F5344CB8AC3E}">
        <p14:creationId xmlns:p14="http://schemas.microsoft.com/office/powerpoint/2010/main" val="1349376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9F68-168D-4FF1-AAEE-BF03F5D102C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581473E-9C1B-4AA7-8887-BD1BF15BA676}"/>
              </a:ext>
            </a:extLst>
          </p:cNvPr>
          <p:cNvSpPr>
            <a:spLocks noGrp="1"/>
          </p:cNvSpPr>
          <p:nvPr>
            <p:ph idx="1"/>
          </p:nvPr>
        </p:nvSpPr>
        <p:spPr/>
        <p:txBody>
          <a:bodyPr/>
          <a:lstStyle/>
          <a:p>
            <a:r>
              <a:rPr lang="en-US" i="1" dirty="0"/>
              <a:t>Oxygen is an object-oriented approach to CSS. It is designed to give teams a simple and consistent way to communicate about stylesheets. It is one part a set of naming conventions and one part a way of thinking about CSS. It seeks to take the best of Object-Oriented Programming and apply it to how we write CSS.</a:t>
            </a:r>
          </a:p>
          <a:p>
            <a:endParaRPr lang="en-US" dirty="0"/>
          </a:p>
          <a:p>
            <a:r>
              <a:rPr lang="en-US" dirty="0"/>
              <a:t>Object-Oriented code is a great fit for user interface design. We naturally speak in terms of objects when talking about “buttons”, “menus”, and “controls.” Oxygen encourages you to name these objects in your code.</a:t>
            </a:r>
            <a:endParaRPr lang="en-NL" dirty="0"/>
          </a:p>
        </p:txBody>
      </p:sp>
    </p:spTree>
    <p:extLst>
      <p:ext uri="{BB962C8B-B14F-4D97-AF65-F5344CB8AC3E}">
        <p14:creationId xmlns:p14="http://schemas.microsoft.com/office/powerpoint/2010/main" val="125562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Objects</a:t>
            </a:r>
            <a:endParaRPr lang="en-NL" dirty="0"/>
          </a:p>
        </p:txBody>
      </p:sp>
      <p:pic>
        <p:nvPicPr>
          <p:cNvPr id="5" name="Content Placeholder 4" descr="A close up of text on a black background&#10;&#10;Description automatically generated">
            <a:extLst>
              <a:ext uri="{FF2B5EF4-FFF2-40B4-BE49-F238E27FC236}">
                <a16:creationId xmlns:a16="http://schemas.microsoft.com/office/drawing/2014/main" id="{7DD83CC2-F91E-474F-A256-88D01D21D9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012" y="2767806"/>
            <a:ext cx="5133975" cy="2466975"/>
          </a:xfrm>
        </p:spPr>
      </p:pic>
      <p:sp>
        <p:nvSpPr>
          <p:cNvPr id="6" name="Content Placeholder 5">
            <a:extLst>
              <a:ext uri="{FF2B5EF4-FFF2-40B4-BE49-F238E27FC236}">
                <a16:creationId xmlns:a16="http://schemas.microsoft.com/office/drawing/2014/main" id="{B8932A61-49DB-47CB-9B4B-E9EE4568170E}"/>
              </a:ext>
            </a:extLst>
          </p:cNvPr>
          <p:cNvSpPr>
            <a:spLocks noGrp="1"/>
          </p:cNvSpPr>
          <p:nvPr>
            <p:ph sz="half" idx="2"/>
          </p:nvPr>
        </p:nvSpPr>
        <p:spPr/>
        <p:txBody>
          <a:bodyPr/>
          <a:lstStyle/>
          <a:p>
            <a:r>
              <a:rPr lang="nl-NL" dirty="0"/>
              <a:t>.</a:t>
            </a:r>
            <a:r>
              <a:rPr lang="nl-NL" dirty="0" err="1"/>
              <a:t>noun</a:t>
            </a:r>
            <a:endParaRPr lang="nl-NL" dirty="0"/>
          </a:p>
          <a:p>
            <a:r>
              <a:rPr lang="en-US" dirty="0"/>
              <a:t>are the individual parts that make up a web page or application.</a:t>
            </a:r>
            <a:endParaRPr lang="en-NL" dirty="0"/>
          </a:p>
        </p:txBody>
      </p:sp>
    </p:spTree>
    <p:extLst>
      <p:ext uri="{BB962C8B-B14F-4D97-AF65-F5344CB8AC3E}">
        <p14:creationId xmlns:p14="http://schemas.microsoft.com/office/powerpoint/2010/main" val="35518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Modifiers</a:t>
            </a:r>
            <a:endParaRPr lang="en-NL" dirty="0"/>
          </a:p>
        </p:txBody>
      </p:sp>
      <p:sp>
        <p:nvSpPr>
          <p:cNvPr id="6" name="Content Placeholder 5">
            <a:extLst>
              <a:ext uri="{FF2B5EF4-FFF2-40B4-BE49-F238E27FC236}">
                <a16:creationId xmlns:a16="http://schemas.microsoft.com/office/drawing/2014/main" id="{6DBD8C83-E9A2-41B9-A98B-E7AD366BAA40}"/>
              </a:ext>
            </a:extLst>
          </p:cNvPr>
          <p:cNvSpPr>
            <a:spLocks noGrp="1"/>
          </p:cNvSpPr>
          <p:nvPr>
            <p:ph sz="half" idx="2"/>
          </p:nvPr>
        </p:nvSpPr>
        <p:spPr/>
        <p:txBody>
          <a:bodyPr/>
          <a:lstStyle/>
          <a:p>
            <a:r>
              <a:rPr lang="en-US" dirty="0"/>
              <a:t>.prefix-adjective / .adjective</a:t>
            </a:r>
          </a:p>
          <a:p>
            <a:r>
              <a:rPr lang="en-US" dirty="0"/>
              <a:t>state modifiers should almost always be bound directly to the object class name</a:t>
            </a:r>
            <a:endParaRPr lang="en-NL" dirty="0"/>
          </a:p>
        </p:txBody>
      </p:sp>
      <p:pic>
        <p:nvPicPr>
          <p:cNvPr id="10" name="Content Placeholder 9" descr="A screenshot of a cell phone&#10;&#10;Description automatically generated">
            <a:extLst>
              <a:ext uri="{FF2B5EF4-FFF2-40B4-BE49-F238E27FC236}">
                <a16:creationId xmlns:a16="http://schemas.microsoft.com/office/drawing/2014/main" id="{4E4EA915-7D0E-4371-A284-5E4F0EA4F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1588" y="1776778"/>
            <a:ext cx="5181600" cy="1652222"/>
          </a:xfrm>
        </p:spPr>
      </p:pic>
    </p:spTree>
    <p:extLst>
      <p:ext uri="{BB962C8B-B14F-4D97-AF65-F5344CB8AC3E}">
        <p14:creationId xmlns:p14="http://schemas.microsoft.com/office/powerpoint/2010/main" val="216719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a:t>Child </a:t>
            </a:r>
            <a:r>
              <a:rPr lang="nl-NL" dirty="0" err="1"/>
              <a:t>objects</a:t>
            </a:r>
            <a:endParaRPr lang="en-NL" dirty="0"/>
          </a:p>
        </p:txBody>
      </p:sp>
      <p:sp>
        <p:nvSpPr>
          <p:cNvPr id="6" name="Content Placeholder 5">
            <a:extLst>
              <a:ext uri="{FF2B5EF4-FFF2-40B4-BE49-F238E27FC236}">
                <a16:creationId xmlns:a16="http://schemas.microsoft.com/office/drawing/2014/main" id="{19EBB53D-87C1-46E0-90CB-1D32F39023A3}"/>
              </a:ext>
            </a:extLst>
          </p:cNvPr>
          <p:cNvSpPr>
            <a:spLocks noGrp="1"/>
          </p:cNvSpPr>
          <p:nvPr>
            <p:ph sz="half" idx="2"/>
          </p:nvPr>
        </p:nvSpPr>
        <p:spPr/>
        <p:txBody>
          <a:bodyPr/>
          <a:lstStyle/>
          <a:p>
            <a:r>
              <a:rPr lang="nl-NL" dirty="0"/>
              <a:t>.</a:t>
            </a:r>
            <a:r>
              <a:rPr lang="nl-NL" dirty="0" err="1"/>
              <a:t>noun-noun</a:t>
            </a:r>
            <a:endParaRPr lang="nl-NL" dirty="0"/>
          </a:p>
          <a:p>
            <a:r>
              <a:rPr lang="en-US" dirty="0"/>
              <a:t>When an object should </a:t>
            </a:r>
            <a:r>
              <a:rPr lang="en-US" i="1" dirty="0"/>
              <a:t>only ever</a:t>
            </a:r>
            <a:r>
              <a:rPr lang="en-US" dirty="0"/>
              <a:t> be used inside of another object, the Oxygen naming convention is to include the name of the parent in the name of the child</a:t>
            </a:r>
            <a:endParaRPr lang="en-NL" dirty="0"/>
          </a:p>
        </p:txBody>
      </p:sp>
      <p:pic>
        <p:nvPicPr>
          <p:cNvPr id="10" name="Content Placeholder 9" descr="A close up of text on a black background&#10;&#10;Description automatically generated">
            <a:extLst>
              <a:ext uri="{FF2B5EF4-FFF2-40B4-BE49-F238E27FC236}">
                <a16:creationId xmlns:a16="http://schemas.microsoft.com/office/drawing/2014/main" id="{6706648B-7F90-4B77-975D-12ED750BDD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181600" cy="3514754"/>
          </a:xfrm>
        </p:spPr>
      </p:pic>
    </p:spTree>
    <p:extLst>
      <p:ext uri="{BB962C8B-B14F-4D97-AF65-F5344CB8AC3E}">
        <p14:creationId xmlns:p14="http://schemas.microsoft.com/office/powerpoint/2010/main" val="239561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Subclasses</a:t>
            </a:r>
            <a:endParaRPr lang="en-NL" dirty="0"/>
          </a:p>
        </p:txBody>
      </p:sp>
      <p:sp>
        <p:nvSpPr>
          <p:cNvPr id="6" name="Content Placeholder 5">
            <a:extLst>
              <a:ext uri="{FF2B5EF4-FFF2-40B4-BE49-F238E27FC236}">
                <a16:creationId xmlns:a16="http://schemas.microsoft.com/office/drawing/2014/main" id="{DE9CAA05-F613-436F-83B0-0C0A6E0EDDDB}"/>
              </a:ext>
            </a:extLst>
          </p:cNvPr>
          <p:cNvSpPr>
            <a:spLocks noGrp="1"/>
          </p:cNvSpPr>
          <p:nvPr>
            <p:ph sz="half" idx="2"/>
          </p:nvPr>
        </p:nvSpPr>
        <p:spPr/>
        <p:txBody>
          <a:bodyPr/>
          <a:lstStyle/>
          <a:p>
            <a:r>
              <a:rPr lang="en-US" dirty="0"/>
              <a:t>.adjective-noun</a:t>
            </a:r>
          </a:p>
          <a:p>
            <a:r>
              <a:rPr lang="en-US" dirty="0"/>
              <a:t>when an object is a </a:t>
            </a:r>
            <a:r>
              <a:rPr lang="en-US" i="1" dirty="0"/>
              <a:t>kind of</a:t>
            </a:r>
            <a:r>
              <a:rPr lang="en-US" dirty="0"/>
              <a:t> another object it is called a </a:t>
            </a:r>
            <a:r>
              <a:rPr lang="en-US" i="1" dirty="0"/>
              <a:t>subclass</a:t>
            </a:r>
            <a:r>
              <a:rPr lang="en-US" dirty="0"/>
              <a:t>.</a:t>
            </a:r>
          </a:p>
        </p:txBody>
      </p:sp>
      <p:pic>
        <p:nvPicPr>
          <p:cNvPr id="10" name="Content Placeholder 9" descr="A close up of text on a black background&#10;&#10;Description automatically generated">
            <a:extLst>
              <a:ext uri="{FF2B5EF4-FFF2-40B4-BE49-F238E27FC236}">
                <a16:creationId xmlns:a16="http://schemas.microsoft.com/office/drawing/2014/main" id="{24ACA50D-99D0-462B-B856-CF6A3CF6E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3824703"/>
          </a:xfrm>
        </p:spPr>
      </p:pic>
    </p:spTree>
    <p:extLst>
      <p:ext uri="{BB962C8B-B14F-4D97-AF65-F5344CB8AC3E}">
        <p14:creationId xmlns:p14="http://schemas.microsoft.com/office/powerpoint/2010/main" val="9834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008A-5A63-439B-BBF9-4066EA1FAD12}"/>
              </a:ext>
            </a:extLst>
          </p:cNvPr>
          <p:cNvSpPr>
            <a:spLocks noGrp="1"/>
          </p:cNvSpPr>
          <p:nvPr>
            <p:ph type="title"/>
          </p:nvPr>
        </p:nvSpPr>
        <p:spPr/>
        <p:txBody>
          <a:bodyPr/>
          <a:lstStyle/>
          <a:p>
            <a:r>
              <a:rPr lang="nl-NL" dirty="0"/>
              <a:t>Pros &amp; </a:t>
            </a:r>
            <a:r>
              <a:rPr lang="nl-NL" dirty="0" err="1"/>
              <a:t>Cons</a:t>
            </a:r>
            <a:endParaRPr lang="en-NL" dirty="0"/>
          </a:p>
        </p:txBody>
      </p:sp>
      <p:sp>
        <p:nvSpPr>
          <p:cNvPr id="3" name="Content Placeholder 2">
            <a:extLst>
              <a:ext uri="{FF2B5EF4-FFF2-40B4-BE49-F238E27FC236}">
                <a16:creationId xmlns:a16="http://schemas.microsoft.com/office/drawing/2014/main" id="{129EE8F9-7FE0-4BB6-89D5-A9D537FD06A9}"/>
              </a:ext>
            </a:extLst>
          </p:cNvPr>
          <p:cNvSpPr>
            <a:spLocks noGrp="1"/>
          </p:cNvSpPr>
          <p:nvPr>
            <p:ph sz="half" idx="1"/>
          </p:nvPr>
        </p:nvSpPr>
        <p:spPr/>
        <p:txBody>
          <a:bodyPr/>
          <a:lstStyle/>
          <a:p>
            <a:pPr marL="0" indent="0">
              <a:buNone/>
            </a:pPr>
            <a:r>
              <a:rPr lang="en-US" dirty="0"/>
              <a:t>✓ High reusability</a:t>
            </a:r>
          </a:p>
          <a:p>
            <a:pPr marL="0" indent="0">
              <a:buNone/>
            </a:pPr>
            <a:r>
              <a:rPr lang="en-US" dirty="0"/>
              <a:t>✓ Ease of maintainability</a:t>
            </a:r>
          </a:p>
          <a:p>
            <a:endParaRPr lang="en-NL" dirty="0"/>
          </a:p>
        </p:txBody>
      </p:sp>
      <p:sp>
        <p:nvSpPr>
          <p:cNvPr id="4" name="Content Placeholder 3">
            <a:extLst>
              <a:ext uri="{FF2B5EF4-FFF2-40B4-BE49-F238E27FC236}">
                <a16:creationId xmlns:a16="http://schemas.microsoft.com/office/drawing/2014/main" id="{5BB08023-451B-4B81-8F22-8D23148174C6}"/>
              </a:ext>
            </a:extLst>
          </p:cNvPr>
          <p:cNvSpPr>
            <a:spLocks noGrp="1"/>
          </p:cNvSpPr>
          <p:nvPr>
            <p:ph sz="half" idx="2"/>
          </p:nvPr>
        </p:nvSpPr>
        <p:spPr/>
        <p:txBody>
          <a:bodyPr/>
          <a:lstStyle/>
          <a:p>
            <a:r>
              <a:rPr lang="en-US" dirty="0"/>
              <a:t>Can be confusing for new developers. What is an object and what is not? This will force you to document things and introduce new dev to your codebase (which is good to do).</a:t>
            </a:r>
          </a:p>
          <a:p>
            <a:endParaRPr lang="en-NL" dirty="0"/>
          </a:p>
        </p:txBody>
      </p:sp>
    </p:spTree>
    <p:extLst>
      <p:ext uri="{BB962C8B-B14F-4D97-AF65-F5344CB8AC3E}">
        <p14:creationId xmlns:p14="http://schemas.microsoft.com/office/powerpoint/2010/main" val="378145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5"/>
          </p:nvPr>
        </p:nvSpPr>
        <p:spPr/>
        <p:txBody>
          <a:bodyPr/>
          <a:lstStyle/>
          <a:p>
            <a:endParaRPr lang="nl-NL" dirty="0"/>
          </a:p>
        </p:txBody>
      </p:sp>
      <p:sp>
        <p:nvSpPr>
          <p:cNvPr id="7" name="Title 6"/>
          <p:cNvSpPr>
            <a:spLocks noGrp="1"/>
          </p:cNvSpPr>
          <p:nvPr>
            <p:ph type="title"/>
          </p:nvPr>
        </p:nvSpPr>
        <p:spPr/>
        <p:txBody>
          <a:bodyPr/>
          <a:lstStyle/>
          <a:p>
            <a:r>
              <a:rPr lang="nl-NL" dirty="0"/>
              <a:t>OOCSS</a:t>
            </a:r>
          </a:p>
        </p:txBody>
      </p:sp>
      <p:sp>
        <p:nvSpPr>
          <p:cNvPr id="8" name="Content Placeholder 7"/>
          <p:cNvSpPr>
            <a:spLocks noGrp="1"/>
          </p:cNvSpPr>
          <p:nvPr>
            <p:ph idx="1"/>
          </p:nvPr>
        </p:nvSpPr>
        <p:spPr/>
        <p:txBody>
          <a:bodyPr/>
          <a:lstStyle/>
          <a:p>
            <a:r>
              <a:rPr lang="nl-NL" dirty="0" err="1"/>
              <a:t>Seperation</a:t>
            </a:r>
            <a:r>
              <a:rPr lang="nl-NL" dirty="0"/>
              <a:t> of skin </a:t>
            </a:r>
            <a:r>
              <a:rPr lang="nl-NL" dirty="0" err="1"/>
              <a:t>and</a:t>
            </a:r>
            <a:r>
              <a:rPr lang="nl-NL" dirty="0"/>
              <a:t> </a:t>
            </a:r>
            <a:r>
              <a:rPr lang="nl-NL" dirty="0" err="1"/>
              <a:t>structure</a:t>
            </a:r>
            <a:endParaRPr lang="nl-NL" dirty="0"/>
          </a:p>
          <a:p>
            <a:r>
              <a:rPr lang="nl-NL" dirty="0" err="1"/>
              <a:t>Seperation</a:t>
            </a:r>
            <a:r>
              <a:rPr lang="nl-NL" dirty="0"/>
              <a:t> of context </a:t>
            </a:r>
            <a:r>
              <a:rPr lang="nl-NL" dirty="0" err="1"/>
              <a:t>and</a:t>
            </a:r>
            <a:r>
              <a:rPr lang="nl-NL" dirty="0"/>
              <a:t> content</a:t>
            </a:r>
          </a:p>
          <a:p>
            <a:endParaRPr lang="nl-NL" dirty="0"/>
          </a:p>
        </p:txBody>
      </p:sp>
      <p:sp>
        <p:nvSpPr>
          <p:cNvPr id="4" name="Footer Placeholder 3"/>
          <p:cNvSpPr>
            <a:spLocks noGrp="1"/>
          </p:cNvSpPr>
          <p:nvPr>
            <p:ph type="ftr" sz="quarter" idx="11"/>
          </p:nvPr>
        </p:nvSpPr>
        <p:spPr/>
        <p:txBody>
          <a:bodyPr/>
          <a:lstStyle/>
          <a:p>
            <a:pPr defTabSz="914377"/>
            <a:r>
              <a:rPr lang="nl-NL" dirty="0">
                <a:solidFill>
                  <a:srgbClr val="FFFFFF"/>
                </a:solidFill>
                <a:latin typeface="Arial" panose="020B0604020202020204"/>
              </a:rPr>
              <a:t>CSS Architectuur</a:t>
            </a:r>
          </a:p>
        </p:txBody>
      </p:sp>
      <p:sp>
        <p:nvSpPr>
          <p:cNvPr id="5" name="Slide Number Placeholder 4"/>
          <p:cNvSpPr>
            <a:spLocks noGrp="1"/>
          </p:cNvSpPr>
          <p:nvPr>
            <p:ph type="sldNum" sz="quarter" idx="12"/>
          </p:nvPr>
        </p:nvSpPr>
        <p:spPr/>
        <p:txBody>
          <a:bodyPr/>
          <a:lstStyle/>
          <a:p>
            <a:pPr defTabSz="914377"/>
            <a:fld id="{14F1411D-0280-154F-AEAC-4C20B7AA46B2}" type="slidenum">
              <a:rPr lang="nl-NL">
                <a:solidFill>
                  <a:srgbClr val="FFFFFF"/>
                </a:solidFill>
                <a:latin typeface="Arial" panose="020B0604020202020204"/>
              </a:rPr>
              <a:pPr defTabSz="914377"/>
              <a:t>2</a:t>
            </a:fld>
            <a:endParaRPr lang="nl-NL">
              <a:solidFill>
                <a:srgbClr val="FFFFFF"/>
              </a:solidFill>
              <a:latin typeface="Arial" panose="020B0604020202020204"/>
            </a:endParaRPr>
          </a:p>
        </p:txBody>
      </p:sp>
      <p:sp>
        <p:nvSpPr>
          <p:cNvPr id="9" name="Subtitle 8"/>
          <p:cNvSpPr>
            <a:spLocks noGrp="1"/>
          </p:cNvSpPr>
          <p:nvPr>
            <p:ph type="subTitle" idx="13"/>
          </p:nvPr>
        </p:nvSpPr>
        <p:spPr/>
        <p:txBody>
          <a:bodyPr/>
          <a:lstStyle/>
          <a:p>
            <a:r>
              <a:rPr lang="nl-NL" dirty="0"/>
              <a:t>Object </a:t>
            </a:r>
            <a:r>
              <a:rPr lang="nl-NL" dirty="0" err="1"/>
              <a:t>Oriented</a:t>
            </a:r>
            <a:endParaRPr lang="nl-NL" dirty="0"/>
          </a:p>
          <a:p>
            <a:r>
              <a:rPr lang="nl-NL" dirty="0"/>
              <a:t>2009</a:t>
            </a:r>
          </a:p>
          <a:p>
            <a:endParaRPr lang="nl-NL" dirty="0"/>
          </a:p>
        </p:txBody>
      </p:sp>
      <p:grpSp>
        <p:nvGrpSpPr>
          <p:cNvPr id="12" name="Groep 11">
            <a:extLst>
              <a:ext uri="{FF2B5EF4-FFF2-40B4-BE49-F238E27FC236}">
                <a16:creationId xmlns:a16="http://schemas.microsoft.com/office/drawing/2014/main" id="{D77FBF16-F312-4424-AB71-986B05920B18}"/>
              </a:ext>
            </a:extLst>
          </p:cNvPr>
          <p:cNvGrpSpPr/>
          <p:nvPr/>
        </p:nvGrpSpPr>
        <p:grpSpPr>
          <a:xfrm>
            <a:off x="10456235" y="2155483"/>
            <a:ext cx="703765" cy="645459"/>
            <a:chOff x="7842176" y="1616612"/>
            <a:chExt cx="527824" cy="484094"/>
          </a:xfrm>
        </p:grpSpPr>
        <p:sp>
          <p:nvSpPr>
            <p:cNvPr id="13" name="Ovaal 12">
              <a:extLst>
                <a:ext uri="{FF2B5EF4-FFF2-40B4-BE49-F238E27FC236}">
                  <a16:creationId xmlns:a16="http://schemas.microsoft.com/office/drawing/2014/main" id="{E5DD3476-B3E5-4DF3-B362-215379394555}"/>
                </a:ext>
              </a:extLst>
            </p:cNvPr>
            <p:cNvSpPr/>
            <p:nvPr/>
          </p:nvSpPr>
          <p:spPr>
            <a:xfrm>
              <a:off x="7842176" y="1616612"/>
              <a:ext cx="527824" cy="484094"/>
            </a:xfrm>
            <a:prstGeom prst="ellipse">
              <a:avLst/>
            </a:prstGeom>
            <a:solidFill>
              <a:srgbClr val="FFD700"/>
            </a:solidFill>
            <a:ln>
              <a:solidFill>
                <a:srgbClr val="B39A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NL">
                <a:solidFill>
                  <a:srgbClr val="FFFFFF"/>
                </a:solidFill>
                <a:latin typeface="Arial" panose="020B0604020202020204"/>
              </a:endParaRPr>
            </a:p>
          </p:txBody>
        </p:sp>
        <p:sp>
          <p:nvSpPr>
            <p:cNvPr id="14" name="Tekstvak 13">
              <a:extLst>
                <a:ext uri="{FF2B5EF4-FFF2-40B4-BE49-F238E27FC236}">
                  <a16:creationId xmlns:a16="http://schemas.microsoft.com/office/drawing/2014/main" id="{3C9681E1-3F6F-4EE2-94FA-74B2D84F04C5}"/>
                </a:ext>
              </a:extLst>
            </p:cNvPr>
            <p:cNvSpPr txBox="1"/>
            <p:nvPr/>
          </p:nvSpPr>
          <p:spPr>
            <a:xfrm>
              <a:off x="7985779" y="1745151"/>
              <a:ext cx="240618" cy="200007"/>
            </a:xfrm>
            <a:prstGeom prst="rect">
              <a:avLst/>
            </a:prstGeom>
            <a:noFill/>
          </p:spPr>
          <p:txBody>
            <a:bodyPr wrap="square" lIns="0" tIns="0" rIns="0" bIns="0" rtlCol="0">
              <a:spAutoFit/>
            </a:bodyPr>
            <a:lstStyle/>
            <a:p>
              <a:pPr defTabSz="914377"/>
              <a:r>
                <a:rPr lang="nl-NL" sz="1733" dirty="0">
                  <a:solidFill>
                    <a:srgbClr val="000000"/>
                  </a:solidFill>
                  <a:latin typeface="Arial" panose="020B0604020202020204"/>
                </a:rPr>
                <a:t> ?</a:t>
              </a:r>
              <a:endParaRPr lang="en-NL" sz="1733" dirty="0" err="1">
                <a:solidFill>
                  <a:srgbClr val="000000"/>
                </a:solidFill>
                <a:latin typeface="Arial" panose="020B0604020202020204"/>
              </a:endParaRPr>
            </a:p>
          </p:txBody>
        </p:sp>
      </p:grpSp>
      <p:pic>
        <p:nvPicPr>
          <p:cNvPr id="15" name="Picture 14" descr="A close up of a computer screen&#10;&#10;Description automatically generated">
            <a:extLst>
              <a:ext uri="{FF2B5EF4-FFF2-40B4-BE49-F238E27FC236}">
                <a16:creationId xmlns:a16="http://schemas.microsoft.com/office/drawing/2014/main" id="{9A95D3F0-E0A5-4873-9E89-69D5E41AF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673" y="116591"/>
            <a:ext cx="3080028" cy="1878817"/>
          </a:xfrm>
          <a:prstGeom prst="rect">
            <a:avLst/>
          </a:prstGeom>
        </p:spPr>
      </p:pic>
    </p:spTree>
    <p:extLst>
      <p:ext uri="{BB962C8B-B14F-4D97-AF65-F5344CB8AC3E}">
        <p14:creationId xmlns:p14="http://schemas.microsoft.com/office/powerpoint/2010/main" val="122291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4946-CDEA-4FE7-812A-5ADF160CC42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018C4DE-EC9C-44A8-B315-5CBD7A701CE0}"/>
              </a:ext>
            </a:extLst>
          </p:cNvPr>
          <p:cNvSpPr>
            <a:spLocks noGrp="1"/>
          </p:cNvSpPr>
          <p:nvPr>
            <p:ph idx="1"/>
          </p:nvPr>
        </p:nvSpPr>
        <p:spPr/>
        <p:txBody>
          <a:bodyPr/>
          <a:lstStyle/>
          <a:p>
            <a:r>
              <a:rPr lang="en-US" dirty="0"/>
              <a:t>A </a:t>
            </a:r>
            <a:r>
              <a:rPr lang="en-US" dirty="0" err="1"/>
              <a:t>css</a:t>
            </a:r>
            <a:r>
              <a:rPr lang="en-US" dirty="0"/>
              <a:t> object is any repeating visual pattern, which can be abstracted into a snippet of html, </a:t>
            </a:r>
            <a:r>
              <a:rPr lang="en-US" dirty="0" err="1"/>
              <a:t>css</a:t>
            </a:r>
            <a:r>
              <a:rPr lang="en-US" dirty="0"/>
              <a:t>, and sometimes </a:t>
            </a:r>
            <a:r>
              <a:rPr lang="en-US" dirty="0" err="1"/>
              <a:t>javascript</a:t>
            </a:r>
            <a:r>
              <a:rPr lang="en-US" dirty="0"/>
              <a:t>.</a:t>
            </a:r>
          </a:p>
          <a:p>
            <a:r>
              <a:rPr lang="en-US" dirty="0"/>
              <a:t>The goal of </a:t>
            </a:r>
            <a:r>
              <a:rPr lang="en-US" dirty="0">
                <a:hlinkClick r:id="rId2"/>
              </a:rPr>
              <a:t>Object Oriented CSS</a:t>
            </a:r>
            <a:r>
              <a:rPr lang="en-US" dirty="0"/>
              <a:t> is to encourage code reuse for faster and more efficient stylesheets that are easier to maintain.</a:t>
            </a:r>
            <a:endParaRPr lang="en-NL" dirty="0"/>
          </a:p>
        </p:txBody>
      </p:sp>
    </p:spTree>
    <p:extLst>
      <p:ext uri="{BB962C8B-B14F-4D97-AF65-F5344CB8AC3E}">
        <p14:creationId xmlns:p14="http://schemas.microsoft.com/office/powerpoint/2010/main" val="139820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1253-DDEE-41F2-921A-EA61B7547DE5}"/>
              </a:ext>
            </a:extLst>
          </p:cNvPr>
          <p:cNvSpPr>
            <a:spLocks noGrp="1"/>
          </p:cNvSpPr>
          <p:nvPr>
            <p:ph type="title"/>
          </p:nvPr>
        </p:nvSpPr>
        <p:spPr/>
        <p:txBody>
          <a:bodyPr/>
          <a:lstStyle/>
          <a:p>
            <a:r>
              <a:rPr lang="nl-NL" dirty="0" err="1"/>
              <a:t>Separation</a:t>
            </a:r>
            <a:r>
              <a:rPr lang="nl-NL" dirty="0"/>
              <a:t> of Skin &amp; </a:t>
            </a:r>
            <a:r>
              <a:rPr lang="nl-NL" dirty="0" err="1"/>
              <a:t>Structure</a:t>
            </a:r>
            <a:endParaRPr lang="en-NL" dirty="0"/>
          </a:p>
        </p:txBody>
      </p:sp>
      <p:sp>
        <p:nvSpPr>
          <p:cNvPr id="3" name="Content Placeholder 2">
            <a:extLst>
              <a:ext uri="{FF2B5EF4-FFF2-40B4-BE49-F238E27FC236}">
                <a16:creationId xmlns:a16="http://schemas.microsoft.com/office/drawing/2014/main" id="{B6D399A0-3D41-421D-8838-1699E2F3B24E}"/>
              </a:ext>
            </a:extLst>
          </p:cNvPr>
          <p:cNvSpPr>
            <a:spLocks noGrp="1"/>
          </p:cNvSpPr>
          <p:nvPr>
            <p:ph sz="half" idx="1"/>
          </p:nvPr>
        </p:nvSpPr>
        <p:spPr/>
        <p:txBody>
          <a:bodyPr/>
          <a:lstStyle/>
          <a:p>
            <a:r>
              <a:rPr lang="nl-NL" dirty="0"/>
              <a:t>Skin:</a:t>
            </a:r>
          </a:p>
          <a:p>
            <a:r>
              <a:rPr lang="nl-NL" dirty="0"/>
              <a:t>Font, </a:t>
            </a:r>
            <a:r>
              <a:rPr lang="nl-NL" dirty="0" err="1"/>
              <a:t>color</a:t>
            </a:r>
            <a:r>
              <a:rPr lang="nl-NL" dirty="0"/>
              <a:t>, </a:t>
            </a:r>
            <a:r>
              <a:rPr lang="nl-NL" dirty="0" err="1"/>
              <a:t>Shadows</a:t>
            </a:r>
            <a:r>
              <a:rPr lang="nl-NL" dirty="0"/>
              <a:t>, </a:t>
            </a:r>
            <a:r>
              <a:rPr lang="nl-NL" dirty="0" err="1"/>
              <a:t>Gradients</a:t>
            </a:r>
            <a:endParaRPr lang="en-NL" dirty="0"/>
          </a:p>
          <a:p>
            <a:endParaRPr lang="en-NL" dirty="0"/>
          </a:p>
        </p:txBody>
      </p:sp>
      <p:sp>
        <p:nvSpPr>
          <p:cNvPr id="4" name="Content Placeholder 3">
            <a:extLst>
              <a:ext uri="{FF2B5EF4-FFF2-40B4-BE49-F238E27FC236}">
                <a16:creationId xmlns:a16="http://schemas.microsoft.com/office/drawing/2014/main" id="{52C4B782-1A20-46CA-80E1-2FCD51DB7D4A}"/>
              </a:ext>
            </a:extLst>
          </p:cNvPr>
          <p:cNvSpPr>
            <a:spLocks noGrp="1"/>
          </p:cNvSpPr>
          <p:nvPr>
            <p:ph sz="half" idx="2"/>
          </p:nvPr>
        </p:nvSpPr>
        <p:spPr/>
        <p:txBody>
          <a:bodyPr/>
          <a:lstStyle/>
          <a:p>
            <a:r>
              <a:rPr lang="nl-NL" dirty="0" err="1"/>
              <a:t>Structure</a:t>
            </a:r>
            <a:r>
              <a:rPr lang="nl-NL" dirty="0"/>
              <a:t>:</a:t>
            </a:r>
          </a:p>
          <a:p>
            <a:r>
              <a:rPr lang="nl-NL" dirty="0" err="1"/>
              <a:t>Width</a:t>
            </a:r>
            <a:r>
              <a:rPr lang="nl-NL" dirty="0"/>
              <a:t>, </a:t>
            </a:r>
            <a:r>
              <a:rPr lang="nl-NL" dirty="0" err="1"/>
              <a:t>Height</a:t>
            </a:r>
            <a:r>
              <a:rPr lang="nl-NL" dirty="0"/>
              <a:t>, </a:t>
            </a:r>
            <a:r>
              <a:rPr lang="nl-NL" dirty="0" err="1"/>
              <a:t>Margin</a:t>
            </a:r>
            <a:r>
              <a:rPr lang="nl-NL" dirty="0"/>
              <a:t>, Padding, Overflow</a:t>
            </a:r>
          </a:p>
          <a:p>
            <a:endParaRPr lang="en-NL" dirty="0"/>
          </a:p>
        </p:txBody>
      </p:sp>
    </p:spTree>
    <p:extLst>
      <p:ext uri="{BB962C8B-B14F-4D97-AF65-F5344CB8AC3E}">
        <p14:creationId xmlns:p14="http://schemas.microsoft.com/office/powerpoint/2010/main" val="72813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Separation</a:t>
            </a:r>
            <a:r>
              <a:rPr lang="nl-NL" dirty="0"/>
              <a:t> of Skin &amp; </a:t>
            </a:r>
            <a:r>
              <a:rPr lang="nl-NL" dirty="0" err="1"/>
              <a:t>Structure</a:t>
            </a:r>
            <a:endParaRPr lang="en-NL" dirty="0"/>
          </a:p>
        </p:txBody>
      </p:sp>
      <p:pic>
        <p:nvPicPr>
          <p:cNvPr id="7" name="Content Placeholder 6" descr="A screenshot of a cell phone&#10;&#10;Description automatically generated">
            <a:extLst>
              <a:ext uri="{FF2B5EF4-FFF2-40B4-BE49-F238E27FC236}">
                <a16:creationId xmlns:a16="http://schemas.microsoft.com/office/drawing/2014/main" id="{A624BA6A-A02F-4423-9639-475EC3F54CA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25625"/>
            <a:ext cx="4261061" cy="4351338"/>
          </a:xfrm>
        </p:spPr>
      </p:pic>
      <p:pic>
        <p:nvPicPr>
          <p:cNvPr id="9" name="Content Placeholder 8" descr="A screenshot of text&#10;&#10;Description automatically generated">
            <a:extLst>
              <a:ext uri="{FF2B5EF4-FFF2-40B4-BE49-F238E27FC236}">
                <a16:creationId xmlns:a16="http://schemas.microsoft.com/office/drawing/2014/main" id="{9AB48D51-7489-4AD1-A75B-E92DDDCD669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6000" y="1825625"/>
            <a:ext cx="4467225" cy="3924300"/>
          </a:xfrm>
        </p:spPr>
      </p:pic>
    </p:spTree>
    <p:extLst>
      <p:ext uri="{BB962C8B-B14F-4D97-AF65-F5344CB8AC3E}">
        <p14:creationId xmlns:p14="http://schemas.microsoft.com/office/powerpoint/2010/main" val="200334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BCED-6FD2-40A9-918C-E317F339E8BB}"/>
              </a:ext>
            </a:extLst>
          </p:cNvPr>
          <p:cNvSpPr>
            <a:spLocks noGrp="1"/>
          </p:cNvSpPr>
          <p:nvPr>
            <p:ph type="title"/>
          </p:nvPr>
        </p:nvSpPr>
        <p:spPr/>
        <p:txBody>
          <a:bodyPr/>
          <a:lstStyle/>
          <a:p>
            <a:r>
              <a:rPr lang="nl-NL" dirty="0" err="1"/>
              <a:t>Separation</a:t>
            </a:r>
            <a:r>
              <a:rPr lang="nl-NL" dirty="0"/>
              <a:t> of Context &amp; Content</a:t>
            </a:r>
            <a:endParaRPr lang="en-NL" dirty="0"/>
          </a:p>
        </p:txBody>
      </p:sp>
      <p:sp>
        <p:nvSpPr>
          <p:cNvPr id="3" name="Content Placeholder 2">
            <a:extLst>
              <a:ext uri="{FF2B5EF4-FFF2-40B4-BE49-F238E27FC236}">
                <a16:creationId xmlns:a16="http://schemas.microsoft.com/office/drawing/2014/main" id="{70B4EE31-1A05-4C5B-9DA2-E70DB5CC35A2}"/>
              </a:ext>
            </a:extLst>
          </p:cNvPr>
          <p:cNvSpPr>
            <a:spLocks noGrp="1"/>
          </p:cNvSpPr>
          <p:nvPr>
            <p:ph sz="half" idx="1"/>
          </p:nvPr>
        </p:nvSpPr>
        <p:spPr>
          <a:xfrm>
            <a:off x="838200" y="1825625"/>
            <a:ext cx="10515600" cy="4351338"/>
          </a:xfrm>
        </p:spPr>
        <p:txBody>
          <a:bodyPr>
            <a:normAutofit/>
          </a:bodyPr>
          <a:lstStyle/>
          <a:p>
            <a:r>
              <a:rPr lang="en-US" dirty="0"/>
              <a:t>Never mimic the structure of your HTML in CSS.</a:t>
            </a:r>
          </a:p>
          <a:p>
            <a:r>
              <a:rPr lang="en-US" dirty="0"/>
              <a:t>Avoiding child selectors</a:t>
            </a:r>
          </a:p>
          <a:p>
            <a:r>
              <a:rPr lang="en-US" dirty="0"/>
              <a:t>As a general rule, styles should never be scoped to particular containers.</a:t>
            </a:r>
            <a:endParaRPr lang="en-NL" dirty="0"/>
          </a:p>
        </p:txBody>
      </p:sp>
    </p:spTree>
    <p:extLst>
      <p:ext uri="{BB962C8B-B14F-4D97-AF65-F5344CB8AC3E}">
        <p14:creationId xmlns:p14="http://schemas.microsoft.com/office/powerpoint/2010/main" val="308050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Separation</a:t>
            </a:r>
            <a:r>
              <a:rPr lang="nl-NL" dirty="0"/>
              <a:t> of Context &amp; Content</a:t>
            </a:r>
            <a:endParaRPr lang="en-NL" dirty="0"/>
          </a:p>
        </p:txBody>
      </p:sp>
      <p:pic>
        <p:nvPicPr>
          <p:cNvPr id="7" name="Content Placeholder 6" descr="A screenshot of text&#10;&#10;Description automatically generated">
            <a:extLst>
              <a:ext uri="{FF2B5EF4-FFF2-40B4-BE49-F238E27FC236}">
                <a16:creationId xmlns:a16="http://schemas.microsoft.com/office/drawing/2014/main" id="{65BCB32F-FAB0-43E9-AA0B-22A74561D9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2865078" cy="4351338"/>
          </a:xfrm>
        </p:spPr>
      </p:pic>
      <p:pic>
        <p:nvPicPr>
          <p:cNvPr id="9" name="Content Placeholder 8" descr="A close up of text on a black background&#10;&#10;Description automatically generated">
            <a:extLst>
              <a:ext uri="{FF2B5EF4-FFF2-40B4-BE49-F238E27FC236}">
                <a16:creationId xmlns:a16="http://schemas.microsoft.com/office/drawing/2014/main" id="{5BFE9185-B603-47D0-AF5C-EE1A74AB2D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690688"/>
            <a:ext cx="2952750" cy="4114800"/>
          </a:xfrm>
        </p:spPr>
      </p:pic>
    </p:spTree>
    <p:extLst>
      <p:ext uri="{BB962C8B-B14F-4D97-AF65-F5344CB8AC3E}">
        <p14:creationId xmlns:p14="http://schemas.microsoft.com/office/powerpoint/2010/main" val="356850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95F3-B8B0-489A-82B9-BC9B6ACC99E5}"/>
              </a:ext>
            </a:extLst>
          </p:cNvPr>
          <p:cNvSpPr>
            <a:spLocks noGrp="1"/>
          </p:cNvSpPr>
          <p:nvPr>
            <p:ph type="title"/>
          </p:nvPr>
        </p:nvSpPr>
        <p:spPr/>
        <p:txBody>
          <a:bodyPr/>
          <a:lstStyle/>
          <a:p>
            <a:r>
              <a:rPr lang="nl-NL" dirty="0"/>
              <a:t>Pros &amp; </a:t>
            </a:r>
            <a:r>
              <a:rPr lang="nl-NL" dirty="0" err="1"/>
              <a:t>Cons</a:t>
            </a:r>
            <a:endParaRPr lang="en-NL" dirty="0"/>
          </a:p>
        </p:txBody>
      </p:sp>
      <p:sp>
        <p:nvSpPr>
          <p:cNvPr id="3" name="Content Placeholder 2">
            <a:extLst>
              <a:ext uri="{FF2B5EF4-FFF2-40B4-BE49-F238E27FC236}">
                <a16:creationId xmlns:a16="http://schemas.microsoft.com/office/drawing/2014/main" id="{FE7817B6-0EA9-4CF5-98ED-13881DC4FF7B}"/>
              </a:ext>
            </a:extLst>
          </p:cNvPr>
          <p:cNvSpPr>
            <a:spLocks noGrp="1"/>
          </p:cNvSpPr>
          <p:nvPr>
            <p:ph sz="half" idx="1"/>
          </p:nvPr>
        </p:nvSpPr>
        <p:spPr/>
        <p:txBody>
          <a:bodyPr>
            <a:normAutofit fontScale="85000" lnSpcReduction="20000"/>
          </a:bodyPr>
          <a:lstStyle/>
          <a:p>
            <a:pPr marL="0" indent="0">
              <a:buNone/>
            </a:pPr>
            <a:r>
              <a:rPr lang="en-US" dirty="0"/>
              <a:t>✓ High reusability</a:t>
            </a:r>
          </a:p>
          <a:p>
            <a:pPr marL="0" indent="0">
              <a:buNone/>
            </a:pPr>
            <a:r>
              <a:rPr lang="en-US" dirty="0"/>
              <a:t>✓ Ease of maintainability</a:t>
            </a:r>
          </a:p>
          <a:p>
            <a:endParaRPr lang="en-NL" dirty="0"/>
          </a:p>
        </p:txBody>
      </p:sp>
      <p:sp>
        <p:nvSpPr>
          <p:cNvPr id="4" name="Content Placeholder 3">
            <a:extLst>
              <a:ext uri="{FF2B5EF4-FFF2-40B4-BE49-F238E27FC236}">
                <a16:creationId xmlns:a16="http://schemas.microsoft.com/office/drawing/2014/main" id="{0584546A-EECB-4E29-8E39-FC75B11B18BA}"/>
              </a:ext>
            </a:extLst>
          </p:cNvPr>
          <p:cNvSpPr>
            <a:spLocks noGrp="1"/>
          </p:cNvSpPr>
          <p:nvPr>
            <p:ph sz="half" idx="2"/>
          </p:nvPr>
        </p:nvSpPr>
        <p:spPr/>
        <p:txBody>
          <a:bodyPr>
            <a:normAutofit fontScale="85000" lnSpcReduction="20000"/>
          </a:bodyPr>
          <a:lstStyle/>
          <a:p>
            <a:r>
              <a:rPr lang="en-US" dirty="0"/>
              <a:t>Can be confusing for new developers. What is an object and what is not? This will force you to document things and introduce new dev to your codebase (which is good to do).</a:t>
            </a:r>
          </a:p>
          <a:p>
            <a:endParaRPr lang="en-US" dirty="0"/>
          </a:p>
          <a:p>
            <a:r>
              <a:rPr lang="en-US" dirty="0"/>
              <a:t>As there is much more separation in the way classes are created, you may need to add multiple classes to an element to account for all of the styling elements. This can cause some confusion to those who aren’t familiar with OOCSS and can clutter your markup.</a:t>
            </a:r>
            <a:endParaRPr lang="en-NL" dirty="0"/>
          </a:p>
        </p:txBody>
      </p:sp>
    </p:spTree>
    <p:extLst>
      <p:ext uri="{BB962C8B-B14F-4D97-AF65-F5344CB8AC3E}">
        <p14:creationId xmlns:p14="http://schemas.microsoft.com/office/powerpoint/2010/main" val="274782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EF30-66E5-48BB-BAA4-AE0719D0F1A0}"/>
              </a:ext>
            </a:extLst>
          </p:cNvPr>
          <p:cNvSpPr>
            <a:spLocks noGrp="1"/>
          </p:cNvSpPr>
          <p:nvPr>
            <p:ph type="title"/>
          </p:nvPr>
        </p:nvSpPr>
        <p:spPr/>
        <p:txBody>
          <a:bodyPr/>
          <a:lstStyle/>
          <a:p>
            <a:r>
              <a:rPr lang="nl-NL" dirty="0" err="1"/>
              <a:t>Oxygen</a:t>
            </a:r>
            <a:r>
              <a:rPr lang="nl-NL" dirty="0"/>
              <a:t> CSS</a:t>
            </a:r>
            <a:endParaRPr lang="en-NL" dirty="0"/>
          </a:p>
        </p:txBody>
      </p:sp>
      <p:sp>
        <p:nvSpPr>
          <p:cNvPr id="3" name="Content Placeholder 2">
            <a:extLst>
              <a:ext uri="{FF2B5EF4-FFF2-40B4-BE49-F238E27FC236}">
                <a16:creationId xmlns:a16="http://schemas.microsoft.com/office/drawing/2014/main" id="{629F5954-EC10-40FA-9DEE-A7E9C742D70A}"/>
              </a:ext>
            </a:extLst>
          </p:cNvPr>
          <p:cNvSpPr>
            <a:spLocks noGrp="1"/>
          </p:cNvSpPr>
          <p:nvPr>
            <p:ph idx="1"/>
          </p:nvPr>
        </p:nvSpPr>
        <p:spPr/>
        <p:txBody>
          <a:bodyPr>
            <a:normAutofit lnSpcReduction="10000"/>
          </a:bodyPr>
          <a:lstStyle/>
          <a:p>
            <a:r>
              <a:rPr lang="nl-NL" dirty="0"/>
              <a:t>2014</a:t>
            </a:r>
          </a:p>
          <a:p>
            <a:r>
              <a:rPr lang="nl-NL" dirty="0"/>
              <a:t>Object </a:t>
            </a:r>
            <a:r>
              <a:rPr lang="nl-NL" dirty="0" err="1"/>
              <a:t>Oriented</a:t>
            </a:r>
            <a:endParaRPr lang="nl-NL" dirty="0"/>
          </a:p>
          <a:p>
            <a:endParaRPr lang="nl-NL" dirty="0"/>
          </a:p>
          <a:p>
            <a:r>
              <a:rPr lang="nl-NL" dirty="0"/>
              <a:t>Object</a:t>
            </a:r>
          </a:p>
          <a:p>
            <a:r>
              <a:rPr lang="nl-NL" dirty="0"/>
              <a:t>Child-Object</a:t>
            </a:r>
          </a:p>
          <a:p>
            <a:r>
              <a:rPr lang="nl-NL" dirty="0" err="1"/>
              <a:t>Modifiers</a:t>
            </a:r>
            <a:endParaRPr lang="nl-NL" dirty="0"/>
          </a:p>
          <a:p>
            <a:r>
              <a:rPr lang="nl-NL" dirty="0" err="1"/>
              <a:t>Subclasses</a:t>
            </a:r>
            <a:endParaRPr lang="nl-NL" dirty="0"/>
          </a:p>
          <a:p>
            <a:endParaRPr lang="nl-NL" dirty="0"/>
          </a:p>
          <a:p>
            <a:r>
              <a:rPr lang="nl-NL" dirty="0"/>
              <a:t>Voeg afbeelding toe</a:t>
            </a:r>
            <a:endParaRPr lang="en-NL" dirty="0"/>
          </a:p>
        </p:txBody>
      </p:sp>
    </p:spTree>
    <p:extLst>
      <p:ext uri="{BB962C8B-B14F-4D97-AF65-F5344CB8AC3E}">
        <p14:creationId xmlns:p14="http://schemas.microsoft.com/office/powerpoint/2010/main" val="954262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Amis_presentatie_v1" id="{AF9A2038-56EF-1448-BC8A-E6B1BBA70741}" vid="{7B36D259-0CD2-0844-A47A-FD3E3D794B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2589</TotalTime>
  <Words>486</Words>
  <Application>Microsoft Office PowerPoint</Application>
  <PresentationFormat>Widescreen</PresentationFormat>
  <Paragraphs>58</Paragraphs>
  <Slides>15</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Calibri Light</vt:lpstr>
      <vt:lpstr>Office Theme</vt:lpstr>
      <vt:lpstr>Office-thema</vt:lpstr>
      <vt:lpstr>OOCSS &amp; Oxygen CSS</vt:lpstr>
      <vt:lpstr>OOCSS</vt:lpstr>
      <vt:lpstr>PowerPoint Presentation</vt:lpstr>
      <vt:lpstr>Separation of Skin &amp; Structure</vt:lpstr>
      <vt:lpstr>Separation of Skin &amp; Structure</vt:lpstr>
      <vt:lpstr>Separation of Context &amp; Content</vt:lpstr>
      <vt:lpstr>Separation of Context &amp; Content</vt:lpstr>
      <vt:lpstr>Pros &amp; Cons</vt:lpstr>
      <vt:lpstr>Oxygen CSS</vt:lpstr>
      <vt:lpstr>PowerPoint Presentation</vt:lpstr>
      <vt:lpstr>Objects</vt:lpstr>
      <vt:lpstr>Modifiers</vt:lpstr>
      <vt:lpstr>Child objects</vt:lpstr>
      <vt:lpstr>Subclasses</vt:lpstr>
      <vt:lpstr>Pros &amp;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OOCSS &amp; Oxygen CSS</dc:title>
  <dc:creator>Kjettil Hennis</dc:creator>
  <cp:lastModifiedBy>Kjettil Hennis</cp:lastModifiedBy>
  <cp:revision>19</cp:revision>
  <dcterms:created xsi:type="dcterms:W3CDTF">2020-02-09T11:47:45Z</dcterms:created>
  <dcterms:modified xsi:type="dcterms:W3CDTF">2020-02-11T06:56:55Z</dcterms:modified>
</cp:coreProperties>
</file>