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8"/>
  </p:notesMasterIdLst>
  <p:sldIdLst>
    <p:sldId id="295" r:id="rId5"/>
    <p:sldId id="334" r:id="rId6"/>
    <p:sldId id="261" r:id="rId7"/>
    <p:sldId id="333" r:id="rId8"/>
    <p:sldId id="335" r:id="rId9"/>
    <p:sldId id="316" r:id="rId10"/>
    <p:sldId id="317" r:id="rId11"/>
    <p:sldId id="33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60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78" r:id="rId46"/>
    <p:sldId id="280" r:id="rId4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21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D916-ACBF-4FE0-8C69-93E6D8AAD662}" type="datetime1">
              <a:rPr lang="en-US" noProof="0" smtClean="0"/>
              <a:t>5/12/2020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D33-0607-4471-92AB-87D7B932E4F5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6E73-A7F2-48BA-9D14-CF574BEA09A4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4C7B-1C78-4EDC-8334-C910606A37E2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AED8-C3F5-4584-9499-D06298DD82AB}" type="datetime1">
              <a:rPr lang="en-US" smtClean="0"/>
              <a:t>5/12/2020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76D-BF8F-4FB0-BA3A-6118F3B97147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1770-EB6A-4A32-B824-DB612DA46BB3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19D9-11FC-4E4C-AB92-51D800F1B74D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672-96D6-4289-B17F-3AC03B64F325}" type="datetime1">
              <a:rPr lang="en-US" smtClean="0"/>
              <a:t>5/12/2020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D11-3D54-4121-84E2-40922414833D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890A-41A1-4C6B-A321-D1F668F5C54D}" type="datetime1">
              <a:rPr lang="en-US" noProof="0" smtClean="0"/>
              <a:t>5/12/2020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58384117-E61A-49E9-8E3E-01D33DE87B45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cip.es/" TargetMode="External"/><Relationship Id="rId2" Type="http://schemas.openxmlformats.org/officeDocument/2006/relationships/hyperlink" Target="https://github.com/AMIS-Services/sig-elasticsearch-may202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F4D75-D01A-4ACF-A510-C7B0B046155C}"/>
              </a:ext>
            </a:extLst>
          </p:cNvPr>
          <p:cNvSpPr txBox="1"/>
          <p:nvPr/>
        </p:nvSpPr>
        <p:spPr>
          <a:xfrm>
            <a:off x="5173734" y="2290424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type (deprecated)</a:t>
            </a:r>
            <a:endParaRPr lang="en-NL" sz="13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B22A6AD-2AFC-4AEE-9F70-7DE5FA965C69}"/>
              </a:ext>
            </a:extLst>
          </p:cNvPr>
          <p:cNvSpPr/>
          <p:nvPr/>
        </p:nvSpPr>
        <p:spPr>
          <a:xfrm rot="16200000">
            <a:off x="5163633" y="2688199"/>
            <a:ext cx="647442" cy="4145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 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3A07-A781-42D8-95AE-D2BDC20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3AEA-DEA8-46BF-938E-64CE264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85A-570D-4697-936D-2A5554F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Overview 14-05-2020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93D-C789-4CAF-976A-C15D0EA6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GB" dirty="0"/>
              <a:t>Cluster</a:t>
            </a:r>
          </a:p>
          <a:p>
            <a:pPr>
              <a:spcAft>
                <a:spcPts val="600"/>
              </a:spcAft>
            </a:pPr>
            <a:r>
              <a:rPr lang="en-GB" dirty="0"/>
              <a:t>Indexing</a:t>
            </a:r>
          </a:p>
          <a:p>
            <a:pPr>
              <a:spcAft>
                <a:spcPts val="600"/>
              </a:spcAft>
            </a:pPr>
            <a:r>
              <a:rPr lang="en-GB" dirty="0"/>
              <a:t>Queries </a:t>
            </a:r>
          </a:p>
          <a:p>
            <a:pPr>
              <a:spcAft>
                <a:spcPts val="600"/>
              </a:spcAft>
            </a:pPr>
            <a:r>
              <a:rPr lang="en-GB" dirty="0"/>
              <a:t>Scoring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609F21B-5B6B-42F9-BBFB-B4C1AF307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Presentation (16:30 – 17:30)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3029453-9DA4-4FAB-9A72-E8C838B385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Cluster info and Indexing</a:t>
            </a:r>
          </a:p>
          <a:p>
            <a:r>
              <a:rPr lang="en-US" dirty="0"/>
              <a:t>Queries and aggregations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Node.js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Spring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AF2F9-0043-46A1-BD25-070AB35BC9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Hands-on (19:00 – 20:00)</a:t>
            </a:r>
            <a:endParaRPr lang="en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http://localhost:9200/myindex/_bulk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query _string: has the same options and syntax as the q query param in URL-based requests</a:t>
            </a:r>
          </a:p>
          <a:p>
            <a:r>
              <a:rPr lang="en-GB" dirty="0" err="1"/>
              <a:t>simple_query_string</a:t>
            </a:r>
            <a:r>
              <a:rPr lang="en-GB" dirty="0"/>
              <a:t>: more limited but does not return errors for invalid syntax, ignores it instead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54A-EDB7-44AE-97EE-646026D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C0D-F4C4-46B6-AF11-CA923A9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match: standard query for full-text search</a:t>
            </a:r>
          </a:p>
          <a:p>
            <a:r>
              <a:rPr lang="en-GB" dirty="0" err="1"/>
              <a:t>multi_match</a:t>
            </a:r>
            <a:r>
              <a:rPr lang="en-GB" dirty="0"/>
              <a:t>: same as match, but for multiple fields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F0C6-33D6-4FAD-A977-FDF14DE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E974-B78D-4C27-8192-283CBF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5F8B144-1C72-4DBE-8A8C-1670247F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 r="45629" b="4880"/>
          <a:stretch/>
        </p:blipFill>
        <p:spPr>
          <a:xfrm>
            <a:off x="720003" y="1803935"/>
            <a:ext cx="3790950" cy="24035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BC8DA9-C115-4A6A-A64F-7B0CE1E0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862325" y="1803935"/>
            <a:ext cx="3345675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1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37-F2FB-4E69-95AD-7906C5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FA-08D2-48D3-B2FB-40E294C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match_phrase</a:t>
            </a:r>
            <a:r>
              <a:rPr lang="en-GB" dirty="0"/>
              <a:t>: match a phrase precisely or provide the “slop” parameter to allow some words in between.</a:t>
            </a:r>
          </a:p>
          <a:p>
            <a:r>
              <a:rPr lang="en-GB" dirty="0" err="1"/>
              <a:t>match_phrase_prefix</a:t>
            </a:r>
            <a:r>
              <a:rPr lang="en-GB" dirty="0"/>
              <a:t>: last term is treated as prefix, matching any word beginning with that term</a:t>
            </a:r>
          </a:p>
          <a:p>
            <a:r>
              <a:rPr lang="en-GB" dirty="0" err="1"/>
              <a:t>match_bool_prefix</a:t>
            </a:r>
            <a:r>
              <a:rPr lang="en-GB" dirty="0"/>
              <a:t>: match terms in any position, not in specific order</a:t>
            </a:r>
          </a:p>
          <a:p>
            <a:endParaRPr lang="en-GB" dirty="0"/>
          </a:p>
          <a:p>
            <a:r>
              <a:rPr lang="en-GB" dirty="0"/>
              <a:t>intervals: search documents based on order and proximity of terms</a:t>
            </a:r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BC2-3946-418E-9984-42AB33A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646A-BDCC-4ED3-B628-369F043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6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07420"/>
            <a:ext cx="6623999" cy="3808579"/>
          </a:xfrm>
        </p:spPr>
        <p:txBody>
          <a:bodyPr/>
          <a:lstStyle/>
          <a:p>
            <a:r>
              <a:rPr lang="nl-NL" dirty="0"/>
              <a:t>A noSQL search engine for: </a:t>
            </a:r>
          </a:p>
          <a:p>
            <a:pPr lvl="1"/>
            <a:r>
              <a:rPr lang="nl-NL" sz="1400" dirty="0"/>
              <a:t>Prioritizing data</a:t>
            </a:r>
          </a:p>
          <a:p>
            <a:pPr lvl="1"/>
            <a:r>
              <a:rPr lang="nl-NL" sz="1400" dirty="0"/>
              <a:t>Searching through (a lot of) data</a:t>
            </a:r>
          </a:p>
          <a:p>
            <a:pPr lvl="1"/>
            <a:r>
              <a:rPr lang="nl-NL" sz="1400" dirty="0"/>
              <a:t>Filtering data</a:t>
            </a:r>
          </a:p>
          <a:p>
            <a:pPr lvl="1"/>
            <a:endParaRPr lang="nl-NL" dirty="0"/>
          </a:p>
          <a:p>
            <a:r>
              <a:rPr lang="nl-NL" dirty="0"/>
              <a:t>Can be used as primary storage, but often a different noSQL or SQL database is used</a:t>
            </a:r>
          </a:p>
          <a:p>
            <a:endParaRPr lang="nl-NL" dirty="0"/>
          </a:p>
          <a:p>
            <a:r>
              <a:rPr lang="nl-NL" dirty="0"/>
              <a:t>Part of the ELK stack:</a:t>
            </a:r>
          </a:p>
          <a:p>
            <a:pPr lvl="1"/>
            <a:r>
              <a:rPr lang="nl-NL" sz="1400" dirty="0"/>
              <a:t>Logstash – for pushing data to elasticsearch</a:t>
            </a:r>
          </a:p>
          <a:p>
            <a:pPr lvl="1"/>
            <a:r>
              <a:rPr lang="nl-NL" sz="1400" dirty="0"/>
              <a:t>Kibana – webUI for visualizing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  <a:p>
            <a:pPr lvl="1"/>
            <a:r>
              <a:rPr lang="en-GB" dirty="0"/>
              <a:t>Add “rescore” to JSON body with </a:t>
            </a:r>
            <a:r>
              <a:rPr lang="en-GB" dirty="0" err="1"/>
              <a:t>window_size</a:t>
            </a:r>
            <a:r>
              <a:rPr lang="en-GB" dirty="0"/>
              <a:t>, query, </a:t>
            </a:r>
            <a:r>
              <a:rPr lang="en-GB" dirty="0" err="1"/>
              <a:t>query_weight</a:t>
            </a:r>
            <a:r>
              <a:rPr lang="en-GB" dirty="0"/>
              <a:t> and </a:t>
            </a:r>
            <a:r>
              <a:rPr lang="en-GB" dirty="0" err="1"/>
              <a:t>rescore_weight</a:t>
            </a:r>
            <a:endParaRPr lang="en-GB" dirty="0"/>
          </a:p>
          <a:p>
            <a:pPr lvl="2"/>
            <a:r>
              <a:rPr lang="en-GB" sz="1400" dirty="0"/>
              <a:t>Window size determines on how many of the top documents a rescore is applied</a:t>
            </a:r>
          </a:p>
          <a:p>
            <a:pPr lvl="2"/>
            <a:r>
              <a:rPr lang="en-GB" sz="1400" dirty="0"/>
              <a:t>The relative importance of the original score and rescore can be controller with </a:t>
            </a:r>
            <a:r>
              <a:rPr lang="en-GB" sz="1400" dirty="0" err="1"/>
              <a:t>query_weight</a:t>
            </a:r>
            <a:r>
              <a:rPr lang="en-GB" sz="1400" dirty="0"/>
              <a:t> and </a:t>
            </a:r>
            <a:r>
              <a:rPr lang="en-GB" sz="1400" dirty="0" err="1"/>
              <a:t>rescore_weight</a:t>
            </a:r>
            <a:endParaRPr lang="en-NL" sz="14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914442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</a:p>
          <a:p>
            <a:pPr lvl="1"/>
            <a:endParaRPr lang="en-GB" sz="1400" dirty="0"/>
          </a:p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64D8-9334-49DD-898B-79B5359B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5681791" y="936000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46854" cy="3780000"/>
          </a:xfrm>
        </p:spPr>
        <p:txBody>
          <a:bodyPr/>
          <a:lstStyle/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r>
              <a:rPr lang="en-GB" dirty="0"/>
              <a:t>The results are shown below the query results</a:t>
            </a:r>
          </a:p>
          <a:p>
            <a:pPr lvl="1"/>
            <a:r>
              <a:rPr lang="en-GB" sz="1400" dirty="0"/>
              <a:t>Set size to 0 to only get aggregation results</a:t>
            </a:r>
          </a:p>
          <a:p>
            <a:endParaRPr lang="en-GB" dirty="0"/>
          </a:p>
          <a:p>
            <a:r>
              <a:rPr lang="en-GB" dirty="0"/>
              <a:t>Results are approximate for values above 2^53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FDAD-6F16-4222-8572-6016A5A95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5"/>
          <a:stretch/>
        </p:blipFill>
        <p:spPr>
          <a:xfrm>
            <a:off x="821027" y="1471001"/>
            <a:ext cx="2210825" cy="311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9" r="38458" b="2712"/>
          <a:stretch/>
        </p:blipFill>
        <p:spPr>
          <a:xfrm>
            <a:off x="3320321" y="1383086"/>
            <a:ext cx="2791829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536D-8C0A-49D6-A955-75581063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995E-923F-4DB6-9ABB-F11BCF2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825D-FA67-4C25-82CD-0C50700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Advantages and disadvantages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A23D-AC0E-4F5C-AD50-F75A088F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Fast searching of big data sets</a:t>
            </a:r>
          </a:p>
          <a:p>
            <a:pPr>
              <a:spcAft>
                <a:spcPts val="600"/>
              </a:spcAft>
            </a:pPr>
            <a:r>
              <a:rPr lang="en-GB" dirty="0"/>
              <a:t>Full-text search</a:t>
            </a:r>
          </a:p>
          <a:p>
            <a:pPr>
              <a:spcAft>
                <a:spcPts val="600"/>
              </a:spcAft>
            </a:pPr>
            <a:r>
              <a:rPr lang="en-GB" dirty="0"/>
              <a:t>Fuzzy searching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 of data</a:t>
            </a:r>
          </a:p>
          <a:p>
            <a:pPr>
              <a:spcAft>
                <a:spcPts val="600"/>
              </a:spcAft>
            </a:pPr>
            <a:r>
              <a:rPr lang="en-GB" dirty="0"/>
              <a:t>Easy to index</a:t>
            </a:r>
          </a:p>
          <a:p>
            <a:pPr>
              <a:spcAft>
                <a:spcPts val="600"/>
              </a:spcAft>
            </a:pPr>
            <a:r>
              <a:rPr lang="en-GB" dirty="0"/>
              <a:t>Easily scalable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41C9D8-1DC1-464B-AAF3-DC82E2B25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0E28AF-E1E4-4D60-89A3-4EC60970E2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Relatively slow at adding new data</a:t>
            </a:r>
          </a:p>
          <a:p>
            <a:r>
              <a:rPr lang="en-US" dirty="0"/>
              <a:t>No “blocking” of transactions</a:t>
            </a:r>
          </a:p>
          <a:p>
            <a:r>
              <a:rPr lang="en-US" dirty="0"/>
              <a:t>No feature for authorization or authentication</a:t>
            </a:r>
          </a:p>
          <a:p>
            <a:r>
              <a:rPr lang="en-US" dirty="0"/>
              <a:t>Cluster can become irrecoverable after hardware failure or power outage resulting in data loss -&gt; use other database as primary</a:t>
            </a:r>
          </a:p>
          <a:p>
            <a:r>
              <a:rPr lang="en-US" dirty="0"/>
              <a:t>“Complex” query mechanism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B8CDAC-55A7-424C-BA47-2F6F425C29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929009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48" r="31051"/>
          <a:stretch/>
        </p:blipFill>
        <p:spPr>
          <a:xfrm>
            <a:off x="4409204" y="2743203"/>
            <a:ext cx="2836327" cy="10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 b="67223"/>
          <a:stretch/>
        </p:blipFill>
        <p:spPr>
          <a:xfrm>
            <a:off x="4409204" y="1208334"/>
            <a:ext cx="2836327" cy="15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(19:00 -20:00)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https://github.com/AMIS-Services/sig-elasticsearch-may2020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elasticsearch in docker</a:t>
            </a:r>
          </a:p>
          <a:p>
            <a:r>
              <a:rPr lang="nl-NL" dirty="0"/>
              <a:t>Use of recipes data from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https://openrecip.es/</a:t>
            </a:r>
            <a:endParaRPr lang="nl-NL" dirty="0"/>
          </a:p>
          <a:p>
            <a:endParaRPr lang="nl-NL" dirty="0"/>
          </a:p>
          <a:p>
            <a:r>
              <a:rPr lang="nl-NL" dirty="0"/>
              <a:t>Topics:</a:t>
            </a:r>
          </a:p>
          <a:p>
            <a:pPr lvl="1"/>
            <a:r>
              <a:rPr lang="en-US" sz="1400" dirty="0"/>
              <a:t>Cluster info and Indexing</a:t>
            </a:r>
          </a:p>
          <a:p>
            <a:pPr lvl="1"/>
            <a:r>
              <a:rPr lang="en-US" sz="1400" dirty="0"/>
              <a:t>Queries and aggregations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Node.js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spring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576-6FC4-4D3E-AC9B-406B68D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Elasticsearch use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384-7270-404E-949E-BF80DB4D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Textual search of large texts</a:t>
            </a:r>
          </a:p>
          <a:p>
            <a:r>
              <a:rPr lang="en-GB" dirty="0"/>
              <a:t>Fast property search</a:t>
            </a:r>
          </a:p>
          <a:p>
            <a:r>
              <a:rPr lang="en-GB" dirty="0"/>
              <a:t>Auto-suggest or auto-complete</a:t>
            </a:r>
          </a:p>
          <a:p>
            <a:r>
              <a:rPr lang="en-GB" dirty="0"/>
              <a:t>Saving and analysing logging of applications</a:t>
            </a:r>
          </a:p>
          <a:p>
            <a:r>
              <a:rPr lang="en-GB" dirty="0"/>
              <a:t>Metrics of events and real-time data</a:t>
            </a:r>
          </a:p>
          <a:p>
            <a:r>
              <a:rPr lang="en-GB" dirty="0"/>
              <a:t>Geo-searching</a:t>
            </a:r>
          </a:p>
          <a:p>
            <a:r>
              <a:rPr lang="en-GB" dirty="0"/>
              <a:t>Aggregate data</a:t>
            </a:r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0691-C6D6-4603-A029-FCB8188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CC1EE-E89F-4D28-83DD-55C7F7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  <a:p>
            <a:r>
              <a:rPr lang="nl-NL" dirty="0"/>
              <a:t>(Deprecated) Subdivided into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(deprecated)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9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2501</Words>
  <Application>Microsoft Office PowerPoint</Application>
  <PresentationFormat>On-screen Show (16:9)</PresentationFormat>
  <Paragraphs>530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Overview 14-05-2020</vt:lpstr>
      <vt:lpstr>Elasticsearch</vt:lpstr>
      <vt:lpstr>Advantages and disadvantages</vt:lpstr>
      <vt:lpstr>Elasticsearch use cases</vt:lpstr>
      <vt:lpstr>Document</vt:lpstr>
      <vt:lpstr>Index</vt:lpstr>
      <vt:lpstr>Types (deprecated)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Queries </vt:lpstr>
      <vt:lpstr>URL-based queries</vt:lpstr>
      <vt:lpstr>JSON-based queries</vt:lpstr>
      <vt:lpstr>JSON-based queries – term level queries</vt:lpstr>
      <vt:lpstr>JSON-based queries – full text queries(1)</vt:lpstr>
      <vt:lpstr>JSON-based queries – full text queries(2)</vt:lpstr>
      <vt:lpstr>JSON-based queries – full text queries(3)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Hands-on (19:00 -20:00)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 14-05-2020   Jeffrey Resodikromo Emmy Hermans</dc:title>
  <dc:creator>Emmy Hermans</dc:creator>
  <cp:lastModifiedBy>Emmy Hermans</cp:lastModifiedBy>
  <cp:revision>17</cp:revision>
  <dcterms:created xsi:type="dcterms:W3CDTF">2020-05-11T15:17:32Z</dcterms:created>
  <dcterms:modified xsi:type="dcterms:W3CDTF">2020-05-12T15:44:10Z</dcterms:modified>
</cp:coreProperties>
</file>