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19"/>
  </p:notesMasterIdLst>
  <p:sldIdLst>
    <p:sldId id="258" r:id="rId5"/>
    <p:sldId id="263" r:id="rId6"/>
    <p:sldId id="267" r:id="rId7"/>
    <p:sldId id="266" r:id="rId8"/>
    <p:sldId id="265" r:id="rId9"/>
    <p:sldId id="269" r:id="rId10"/>
    <p:sldId id="268" r:id="rId11"/>
    <p:sldId id="274" r:id="rId12"/>
    <p:sldId id="275" r:id="rId13"/>
    <p:sldId id="270" r:id="rId14"/>
    <p:sldId id="272" r:id="rId15"/>
    <p:sldId id="273" r:id="rId16"/>
    <p:sldId id="271" r:id="rId17"/>
    <p:sldId id="262" r:id="rId18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D3BDB6-14CB-4406-ABD0-00A2FAE5B857}" v="74" dt="2019-08-05T20:04:25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6156" autoAdjust="0"/>
  </p:normalViewPr>
  <p:slideViewPr>
    <p:cSldViewPr snapToGrid="0" snapToObjects="1">
      <p:cViewPr varScale="1">
        <p:scale>
          <a:sx n="129" d="100"/>
          <a:sy n="129" d="100"/>
        </p:scale>
        <p:origin x="318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6-8-2019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244BA5-AAE0-4A97-B511-BA37C6D2F9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62" y="220273"/>
            <a:ext cx="1865111" cy="42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8/6/2019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244BA5-AAE0-4A97-B511-BA37C6D2F9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62" y="220273"/>
            <a:ext cx="1865111" cy="420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8/6/2019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8/6/2019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8/6/2019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8/6/2019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PAYOFF ZW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199" y="4616634"/>
            <a:ext cx="1600066" cy="3287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609306" y="1806579"/>
            <a:ext cx="5925394" cy="59175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797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PAY OFF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1609306" y="2385420"/>
            <a:ext cx="5925394" cy="20368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3797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TWEE REGELS MAXIMAAL</a:t>
            </a:r>
          </a:p>
        </p:txBody>
      </p:sp>
    </p:spTree>
    <p:extLst>
      <p:ext uri="{BB962C8B-B14F-4D97-AF65-F5344CB8AC3E}">
        <p14:creationId xmlns:p14="http://schemas.microsoft.com/office/powerpoint/2010/main" val="269983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OTO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199" y="4616634"/>
            <a:ext cx="1600066" cy="3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51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199" y="4616634"/>
            <a:ext cx="1600066" cy="3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2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OTO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199" y="4616634"/>
            <a:ext cx="1600066" cy="3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57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OTO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199" y="4616634"/>
            <a:ext cx="1600066" cy="3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82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244BA5-AAE0-4A97-B511-BA37C6D2F9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62" y="220273"/>
            <a:ext cx="1865111" cy="420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74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244BA5-AAE0-4A97-B511-BA37C6D2F9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62" y="220273"/>
            <a:ext cx="1865111" cy="420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8/6/2019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t>8/6/2019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8/6/2019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5400000" y="1548000"/>
            <a:ext cx="3024000" cy="3024000"/>
          </a:xfrm>
          <a:prstGeom prst="rect">
            <a:avLst/>
          </a:prstGeom>
          <a:solidFill>
            <a:schemeClr val="tx2"/>
          </a:solidFill>
        </p:spPr>
        <p:txBody>
          <a:bodyPr vert="horz" lIns="90000" tIns="90000" rIns="72000" bIns="72000" rtlCol="0" anchor="t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/>
              <a:t>CLICK TO EDIT MASTER TITLE STYLE</a:t>
            </a:r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8/6/2019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8/6/2019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8/6/2019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244BA5-AAE0-4A97-B511-BA37C6D2F9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62" y="220273"/>
            <a:ext cx="1865111" cy="42039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24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8/6/2019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A244BA5-AAE0-4A97-B511-BA37C6D2F9F5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560" y="381945"/>
            <a:ext cx="1297614" cy="29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  <p:sldLayoutId id="2147483692" r:id="rId15"/>
    <p:sldLayoutId id="2147483695" r:id="rId16"/>
    <p:sldLayoutId id="2147483696" r:id="rId17"/>
    <p:sldLayoutId id="2147483697" r:id="rId18"/>
    <p:sldLayoutId id="2147483698" r:id="rId19"/>
    <p:sldLayoutId id="2147483699" r:id="rId20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Placeholder 3"/>
          <p:cNvPicPr/>
          <p:nvPr/>
        </p:nvPicPr>
        <p:blipFill>
          <a:blip r:embed="rId2"/>
          <a:srcRect t="75" b="75"/>
          <a:stretch/>
        </p:blipFill>
        <p:spPr>
          <a:xfrm>
            <a:off x="0" y="810000"/>
            <a:ext cx="9131760" cy="333576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74" name="CustomShape 1"/>
          <p:cNvSpPr/>
          <p:nvPr/>
        </p:nvSpPr>
        <p:spPr>
          <a:xfrm>
            <a:off x="5719680" y="3160705"/>
            <a:ext cx="2990520" cy="44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0000" rIns="72000" bIns="72000"/>
          <a:lstStyle/>
          <a:p>
            <a:pPr algn="ctr">
              <a:lnSpc>
                <a:spcPct val="85000"/>
              </a:lnSpc>
            </a:pPr>
            <a:r>
              <a:rPr lang="nl-NL" sz="2800" b="1" spc="-1" dirty="0">
                <a:solidFill>
                  <a:srgbClr val="FFFFFF"/>
                </a:solidFill>
                <a:latin typeface="Arial"/>
                <a:ea typeface="DejaVu Sans"/>
              </a:rPr>
              <a:t>15-08-2019</a:t>
            </a:r>
            <a:endParaRPr lang="en-US" sz="2800" spc="-1" dirty="0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DA5EC21F-3F41-497E-B341-4F021E9AEBCF}"/>
              </a:ext>
            </a:extLst>
          </p:cNvPr>
          <p:cNvSpPr/>
          <p:nvPr/>
        </p:nvSpPr>
        <p:spPr>
          <a:xfrm>
            <a:off x="4424766" y="1557580"/>
            <a:ext cx="4285434" cy="11055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0000" rIns="72000" bIns="72000"/>
          <a:lstStyle/>
          <a:p>
            <a:pPr algn="ctr">
              <a:lnSpc>
                <a:spcPct val="85000"/>
              </a:lnSpc>
            </a:pPr>
            <a:r>
              <a:rPr lang="en-US" sz="3200" spc="-1" dirty="0">
                <a:solidFill>
                  <a:schemeClr val="bg1"/>
                </a:solidFill>
                <a:latin typeface="Arial Black" panose="020B0A04020102020204" pitchFamily="34" charset="0"/>
                <a:ea typeface="DejaVu Sans"/>
              </a:rPr>
              <a:t>Microservices</a:t>
            </a:r>
            <a:r>
              <a:rPr lang="en-US" sz="3200" spc="-1" dirty="0">
                <a:solidFill>
                  <a:schemeClr val="bg1"/>
                </a:solidFill>
                <a:ea typeface="DejaVu Sans"/>
              </a:rPr>
              <a:t> with </a:t>
            </a:r>
            <a:r>
              <a:rPr lang="en-US" sz="3200" spc="-1" dirty="0" err="1">
                <a:solidFill>
                  <a:schemeClr val="bg1"/>
                </a:solidFill>
                <a:ea typeface="DejaVu Sans"/>
              </a:rPr>
              <a:t>GraalVM</a:t>
            </a:r>
            <a:r>
              <a:rPr lang="en-US" sz="3200" spc="-1" dirty="0">
                <a:solidFill>
                  <a:schemeClr val="bg1"/>
                </a:solidFill>
                <a:ea typeface="DejaVu Sans"/>
              </a:rPr>
              <a:t> &amp; </a:t>
            </a:r>
            <a:r>
              <a:rPr lang="en-US" sz="3200" spc="-1" dirty="0" err="1">
                <a:solidFill>
                  <a:schemeClr val="bg1"/>
                </a:solidFill>
                <a:ea typeface="DejaVu Sans"/>
              </a:rPr>
              <a:t>Quarkus</a:t>
            </a:r>
            <a:endParaRPr lang="en-US" sz="3200" spc="-1" dirty="0">
              <a:solidFill>
                <a:schemeClr val="bg1"/>
              </a:solidFill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0DEA0C24-18E6-451D-99ED-08963B3368B6}"/>
              </a:ext>
            </a:extLst>
          </p:cNvPr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spc="-1" dirty="0">
                <a:solidFill>
                  <a:srgbClr val="FFFFFF"/>
                </a:solidFill>
                <a:latin typeface="Arial"/>
                <a:ea typeface="DejaVu Sans"/>
              </a:rPr>
              <a:t>Microservices with </a:t>
            </a:r>
            <a:r>
              <a:rPr lang="en-US" sz="600" spc="-1" dirty="0" err="1">
                <a:solidFill>
                  <a:srgbClr val="FFFFFF"/>
                </a:solidFill>
                <a:latin typeface="Arial"/>
                <a:ea typeface="DejaVu Sans"/>
              </a:rPr>
              <a:t>GraalVM</a:t>
            </a:r>
            <a:r>
              <a:rPr lang="en-US" sz="600" spc="-1" dirty="0">
                <a:solidFill>
                  <a:srgbClr val="FFFFFF"/>
                </a:solidFill>
                <a:latin typeface="Arial"/>
                <a:ea typeface="DejaVu Sans"/>
              </a:rPr>
              <a:t> &amp; </a:t>
            </a:r>
            <a:r>
              <a:rPr lang="en-US" sz="600" spc="-1" dirty="0" err="1">
                <a:solidFill>
                  <a:srgbClr val="FFFFFF"/>
                </a:solidFill>
                <a:latin typeface="Arial"/>
                <a:ea typeface="DejaVu Sans"/>
              </a:rPr>
              <a:t>Quarkus</a:t>
            </a:r>
            <a:endParaRPr lang="en-US" sz="600" spc="-1" dirty="0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4298A53E-043B-4215-B300-29A43DD4C3A8}"/>
              </a:ext>
            </a:extLst>
          </p:cNvPr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600" spc="-1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lang="en-US" sz="600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B052B-AC79-4CFE-BE0A-E353BD07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Quarkus</a:t>
            </a:r>
            <a:r>
              <a:rPr lang="en-US" dirty="0"/>
              <a:t> configuration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34AF9-CCE7-4D98-8C19-A6A95C0AB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mvnw</a:t>
            </a:r>
            <a:r>
              <a:rPr lang="en-US" dirty="0"/>
              <a:t> </a:t>
            </a:r>
            <a:r>
              <a:rPr lang="en-US" dirty="0" err="1"/>
              <a:t>quarkus:generate-config</a:t>
            </a:r>
            <a:br>
              <a:rPr lang="en-US" dirty="0"/>
            </a:br>
            <a:r>
              <a:rPr lang="en-GB" sz="1200" dirty="0"/>
              <a:t>This will create a </a:t>
            </a:r>
            <a:r>
              <a:rPr lang="en-GB" sz="1200" dirty="0" err="1"/>
              <a:t>src</a:t>
            </a:r>
            <a:r>
              <a:rPr lang="en-GB" sz="1200" dirty="0"/>
              <a:t>/main/resources/</a:t>
            </a:r>
            <a:r>
              <a:rPr lang="en-GB" sz="1200" dirty="0" err="1"/>
              <a:t>application.properties.example</a:t>
            </a:r>
            <a:r>
              <a:rPr lang="en-GB" sz="1200" dirty="0"/>
              <a:t> file</a:t>
            </a:r>
            <a:br>
              <a:rPr lang="en-GB" sz="1200" dirty="0"/>
            </a:br>
            <a:r>
              <a:rPr lang="en-GB" sz="1200" dirty="0"/>
              <a:t>contains all the config options exposed via the installed extensions</a:t>
            </a:r>
          </a:p>
          <a:p>
            <a:endParaRPr lang="en-GB" sz="1200" dirty="0"/>
          </a:p>
          <a:p>
            <a:r>
              <a:rPr lang="en-US" dirty="0"/>
              <a:t>Accessing properties can be done like;</a:t>
            </a:r>
            <a:br>
              <a:rPr lang="en-US" dirty="0"/>
            </a:br>
            <a:r>
              <a:rPr lang="en-US" sz="1200" dirty="0"/>
              <a:t>@</a:t>
            </a:r>
            <a:r>
              <a:rPr lang="en-US" sz="1200" dirty="0" err="1"/>
              <a:t>ConfigProperty</a:t>
            </a:r>
            <a:r>
              <a:rPr lang="en-US" sz="1200" dirty="0"/>
              <a:t>(name = "</a:t>
            </a:r>
            <a:r>
              <a:rPr lang="en-US" sz="1200" dirty="0" err="1"/>
              <a:t>greeting.message</a:t>
            </a:r>
            <a:r>
              <a:rPr lang="en-US" sz="1200" dirty="0"/>
              <a:t>")</a:t>
            </a:r>
            <a:br>
              <a:rPr lang="en-US" sz="1200" dirty="0"/>
            </a:br>
            <a:r>
              <a:rPr lang="en-US" sz="1200" dirty="0"/>
              <a:t>String message;</a:t>
            </a:r>
          </a:p>
          <a:p>
            <a:endParaRPr lang="en-US" dirty="0"/>
          </a:p>
          <a:p>
            <a:r>
              <a:rPr lang="en-US" dirty="0"/>
              <a:t>Support for profiles</a:t>
            </a:r>
            <a:br>
              <a:rPr lang="en-US" dirty="0"/>
            </a:br>
            <a:r>
              <a:rPr lang="en-US" sz="1200" dirty="0" err="1"/>
              <a:t>quarkus.http.port</a:t>
            </a:r>
            <a:r>
              <a:rPr lang="en-US" sz="1200" dirty="0"/>
              <a:t>=9090</a:t>
            </a:r>
            <a:br>
              <a:rPr lang="en-US" sz="1200" dirty="0"/>
            </a:br>
            <a:r>
              <a:rPr lang="en-US" sz="1200" dirty="0"/>
              <a:t>%</a:t>
            </a:r>
            <a:r>
              <a:rPr lang="en-US" sz="1200" dirty="0" err="1"/>
              <a:t>dev.quarkus.http.port</a:t>
            </a:r>
            <a:r>
              <a:rPr lang="en-US" sz="1200" dirty="0"/>
              <a:t>=8181</a:t>
            </a:r>
            <a:br>
              <a:rPr lang="en-US" sz="1200" dirty="0"/>
            </a:br>
            <a:r>
              <a:rPr lang="en-US" sz="1200" dirty="0"/>
              <a:t>Uses 9090 unless the dev profile is chosen; </a:t>
            </a:r>
            <a:br>
              <a:rPr lang="en-US" sz="1200" dirty="0"/>
            </a:br>
            <a:r>
              <a:rPr lang="en-US" sz="1200" dirty="0"/>
              <a:t>QUARKUS_PROFILE environment variable or -</a:t>
            </a:r>
            <a:r>
              <a:rPr lang="en-US" sz="1200" dirty="0" err="1"/>
              <a:t>Dquarkus.profile</a:t>
            </a:r>
            <a:r>
              <a:rPr lang="en-US" sz="1200" dirty="0"/>
              <a:t>=dev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D8BC0-6F28-4294-A3B0-3E6DA0517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83C5F-758D-4AB7-A530-6EA2BC59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598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D12AAC5-3AB0-4BB3-AB8D-77446142185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16810" y="1868180"/>
            <a:ext cx="1213578" cy="7155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F2AE42-80FD-423E-8180-56B0AF3F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Quarkus</a:t>
            </a:r>
            <a:r>
              <a:rPr lang="en-US" dirty="0"/>
              <a:t> and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A6E72-261D-457A-A69E-5B4CE5BF3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Generate Kubernetes resource files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Kubernetes client</a:t>
            </a:r>
            <a:br>
              <a:rPr lang="en-US" dirty="0"/>
            </a:br>
            <a:r>
              <a:rPr lang="en-US" sz="1200" dirty="0"/>
              <a:t>Interact with the Kubernetes API from Java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Maven archetype creates ready to use </a:t>
            </a:r>
            <a:r>
              <a:rPr lang="en-US" dirty="0" err="1"/>
              <a:t>Dockerfiles</a:t>
            </a:r>
            <a:br>
              <a:rPr lang="en-US" dirty="0"/>
            </a:br>
            <a:r>
              <a:rPr lang="en-US" sz="1200" dirty="0"/>
              <a:t>For native and JVM deployment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Knative</a:t>
            </a:r>
            <a:r>
              <a:rPr lang="en-US" dirty="0"/>
              <a:t> </a:t>
            </a:r>
            <a:r>
              <a:rPr lang="en-US" dirty="0" err="1"/>
              <a:t>quickstart</a:t>
            </a:r>
            <a:r>
              <a:rPr lang="en-US" dirty="0"/>
              <a:t> available</a:t>
            </a:r>
            <a:br>
              <a:rPr lang="en-US" dirty="0"/>
            </a:br>
            <a:r>
              <a:rPr lang="en-GB" sz="1200" dirty="0"/>
              <a:t>Kubernetes-based platform to build, deploy, and manage modern serverless workload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5E2D5-79FF-469F-93B0-88B92201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D4E6F-B5CE-41BA-9CA2-6AE4EE45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11</a:t>
            </a:fld>
            <a:endParaRPr lang="nl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ABC2BC-0E9B-4C94-B1C8-E1C001A64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422" y="764664"/>
            <a:ext cx="1213578" cy="11035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80FF2B-0BBD-445C-9DDC-8C663143B4F3}"/>
              </a:ext>
            </a:extLst>
          </p:cNvPr>
          <p:cNvSpPr/>
          <p:nvPr/>
        </p:nvSpPr>
        <p:spPr>
          <a:xfrm>
            <a:off x="7437120" y="144000"/>
            <a:ext cx="986880" cy="61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mage result for docker">
            <a:extLst>
              <a:ext uri="{FF2B5EF4-FFF2-40B4-BE49-F238E27FC236}">
                <a16:creationId xmlns:a16="http://schemas.microsoft.com/office/drawing/2014/main" id="{1AE215B5-46EE-463B-9B40-2116B9391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734" y="2763733"/>
            <a:ext cx="2052588" cy="11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kubernetes api">
            <a:extLst>
              <a:ext uri="{FF2B5EF4-FFF2-40B4-BE49-F238E27FC236}">
                <a16:creationId xmlns:a16="http://schemas.microsoft.com/office/drawing/2014/main" id="{4B5A4277-7059-43CC-B979-95ED3CC4B1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6"/>
          <a:stretch/>
        </p:blipFill>
        <p:spPr bwMode="auto">
          <a:xfrm>
            <a:off x="7495567" y="1691266"/>
            <a:ext cx="1424865" cy="118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9F94D47-F540-4B2F-85C5-EAFA62D73595}"/>
              </a:ext>
            </a:extLst>
          </p:cNvPr>
          <p:cNvSpPr/>
          <p:nvPr/>
        </p:nvSpPr>
        <p:spPr>
          <a:xfrm>
            <a:off x="7696508" y="2264161"/>
            <a:ext cx="192517" cy="60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8" descr="Image result for knative">
            <a:extLst>
              <a:ext uri="{FF2B5EF4-FFF2-40B4-BE49-F238E27FC236}">
                <a16:creationId xmlns:a16="http://schemas.microsoft.com/office/drawing/2014/main" id="{8B0C4F80-E4E4-48C8-88A6-6690E1979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826" y="3817217"/>
            <a:ext cx="1299328" cy="105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636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AE42-80FD-423E-8180-56B0AF3F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Quarkus</a:t>
            </a:r>
            <a:r>
              <a:rPr lang="en-US" dirty="0"/>
              <a:t> and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A6E72-261D-457A-A69E-5B4CE5BF3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dependency:</a:t>
            </a:r>
            <a:br>
              <a:rPr lang="en-US" dirty="0"/>
            </a:br>
            <a:r>
              <a:rPr lang="en-US" dirty="0"/>
              <a:t> </a:t>
            </a:r>
            <a:r>
              <a:rPr lang="en-US" sz="1200" dirty="0"/>
              <a:t>&lt;dependency&gt;</a:t>
            </a:r>
            <a:br>
              <a:rPr lang="en-US" sz="1200" dirty="0"/>
            </a:br>
            <a:r>
              <a:rPr lang="en-US" sz="1200" dirty="0"/>
              <a:t>      &lt;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  <a:r>
              <a:rPr lang="en-US" sz="1200" dirty="0" err="1"/>
              <a:t>io.quarkus</a:t>
            </a:r>
            <a:r>
              <a:rPr lang="en-US" sz="1200" dirty="0"/>
              <a:t>&lt;/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&lt;</a:t>
            </a:r>
            <a:r>
              <a:rPr lang="en-US" sz="1200" dirty="0" err="1"/>
              <a:t>artifactId</a:t>
            </a:r>
            <a:r>
              <a:rPr lang="en-US" sz="1200" dirty="0"/>
              <a:t>&gt;</a:t>
            </a:r>
            <a:r>
              <a:rPr lang="en-US" sz="1200" dirty="0" err="1"/>
              <a:t>quarkus-kubernetes</a:t>
            </a:r>
            <a:r>
              <a:rPr lang="en-US" sz="1200" dirty="0"/>
              <a:t>&lt;/</a:t>
            </a:r>
            <a:r>
              <a:rPr lang="en-US" sz="1200" dirty="0" err="1"/>
              <a:t>artifactId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&lt;/dependency&gt;</a:t>
            </a:r>
          </a:p>
          <a:p>
            <a:endParaRPr lang="en-US" dirty="0"/>
          </a:p>
          <a:p>
            <a:r>
              <a:rPr lang="en-US" dirty="0" err="1"/>
              <a:t>mvn</a:t>
            </a:r>
            <a:r>
              <a:rPr lang="en-US" dirty="0"/>
              <a:t> package</a:t>
            </a:r>
            <a:br>
              <a:rPr lang="en-US" dirty="0"/>
            </a:br>
            <a:r>
              <a:rPr lang="en-US" sz="1200" dirty="0"/>
              <a:t>Generates </a:t>
            </a:r>
            <a:r>
              <a:rPr lang="en-US" sz="1200" dirty="0" err="1"/>
              <a:t>kubernetes.json</a:t>
            </a:r>
            <a:r>
              <a:rPr lang="en-US" sz="1200" dirty="0"/>
              <a:t> and </a:t>
            </a:r>
            <a:r>
              <a:rPr lang="en-US" sz="1200" dirty="0" err="1"/>
              <a:t>kubernetes.yaml</a:t>
            </a:r>
            <a:br>
              <a:rPr lang="en-US" sz="1200" dirty="0"/>
            </a:br>
            <a:r>
              <a:rPr lang="en-US" sz="1200" dirty="0"/>
              <a:t>Contains the Service and the Deployment</a:t>
            </a:r>
          </a:p>
          <a:p>
            <a:endParaRPr lang="en-US" dirty="0"/>
          </a:p>
          <a:p>
            <a:r>
              <a:rPr lang="en-US" dirty="0"/>
              <a:t>Details can be configured with properties</a:t>
            </a:r>
            <a:br>
              <a:rPr lang="en-US" dirty="0"/>
            </a:br>
            <a:r>
              <a:rPr lang="en-GB" sz="1200" dirty="0" err="1"/>
              <a:t>quarkus.kubernetes.group</a:t>
            </a:r>
            <a:r>
              <a:rPr lang="en-GB" sz="1200" dirty="0"/>
              <a:t>=</a:t>
            </a:r>
            <a:r>
              <a:rPr lang="en-GB" sz="1200" dirty="0" err="1"/>
              <a:t>yourDockerUsername</a:t>
            </a:r>
            <a:br>
              <a:rPr lang="en-GB" sz="1200" dirty="0"/>
            </a:br>
            <a:r>
              <a:rPr lang="en-GB" sz="1200" dirty="0"/>
              <a:t>quarkus.application.name=test-</a:t>
            </a:r>
            <a:r>
              <a:rPr lang="en-GB" sz="1200" dirty="0" err="1"/>
              <a:t>quarkus</a:t>
            </a:r>
            <a:r>
              <a:rPr lang="en-GB" sz="1200" dirty="0"/>
              <a:t>-app</a:t>
            </a:r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5E2D5-79FF-469F-93B0-88B92201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D4E6F-B5CE-41BA-9CA2-6AE4EE45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12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A82362-6475-429C-A5F8-25E932FF0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167"/>
          <a:stretch/>
        </p:blipFill>
        <p:spPr>
          <a:xfrm>
            <a:off x="5638797" y="76583"/>
            <a:ext cx="3185160" cy="47789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CA8C08-610E-4461-9A86-C1085015A7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250" r="1"/>
          <a:stretch/>
        </p:blipFill>
        <p:spPr>
          <a:xfrm>
            <a:off x="8823960" y="73462"/>
            <a:ext cx="160020" cy="47789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ABC2BC-0E9B-4C94-B1C8-E1C001A64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679" y="97784"/>
            <a:ext cx="972642" cy="88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79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6A48-50D0-437D-96FD-9C3F5FA5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Quarkus</a:t>
            </a:r>
            <a:r>
              <a:rPr lang="en-US" dirty="0"/>
              <a:t>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B2915-888D-460B-9CC5-F8B5342B1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7799157" cy="37800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No full set of EE standards support</a:t>
            </a:r>
            <a:br>
              <a:rPr lang="en-US" dirty="0"/>
            </a:br>
            <a:r>
              <a:rPr lang="en-US" sz="1200" dirty="0"/>
              <a:t>E.g. limited CDI, no EJBs</a:t>
            </a:r>
            <a:endParaRPr lang="en-US" dirty="0"/>
          </a:p>
          <a:p>
            <a:endParaRPr lang="en-GB" dirty="0"/>
          </a:p>
          <a:p>
            <a:r>
              <a:rPr lang="en-GB" dirty="0"/>
              <a:t>Caching in very early stages</a:t>
            </a:r>
            <a:br>
              <a:rPr lang="en-GB" dirty="0"/>
            </a:br>
            <a:r>
              <a:rPr lang="en-GB" sz="1200" dirty="0"/>
              <a:t>https://github.com/hibernate/quarkus-local-cache</a:t>
            </a:r>
            <a:endParaRPr lang="en-GB" dirty="0"/>
          </a:p>
          <a:p>
            <a:endParaRPr lang="en-GB" dirty="0"/>
          </a:p>
          <a:p>
            <a:r>
              <a:rPr lang="en-GB" dirty="0"/>
              <a:t>‘smells like Red Hat’</a:t>
            </a:r>
            <a:br>
              <a:rPr lang="en-GB" dirty="0"/>
            </a:br>
            <a:r>
              <a:rPr lang="en-GB" sz="1200" dirty="0"/>
              <a:t>Fedora Docker files, OpenShift</a:t>
            </a:r>
            <a:br>
              <a:rPr lang="en-GB" sz="1200" dirty="0"/>
            </a:br>
            <a:r>
              <a:rPr lang="en-GB" sz="1200" dirty="0"/>
              <a:t>JBoss/</a:t>
            </a:r>
            <a:r>
              <a:rPr lang="en-GB" sz="1200" dirty="0" err="1"/>
              <a:t>WildFly</a:t>
            </a:r>
            <a:r>
              <a:rPr lang="en-GB" sz="1200" dirty="0"/>
              <a:t> libraries: </a:t>
            </a:r>
            <a:r>
              <a:rPr lang="en-GB" sz="1200" dirty="0" err="1"/>
              <a:t>RESTEasy</a:t>
            </a:r>
            <a:r>
              <a:rPr lang="en-GB" sz="1200" dirty="0"/>
              <a:t>, </a:t>
            </a:r>
            <a:r>
              <a:rPr lang="en-GB" sz="1200" dirty="0" err="1"/>
              <a:t>Infinispan</a:t>
            </a:r>
            <a:r>
              <a:rPr lang="en-GB" sz="1200" dirty="0"/>
              <a:t>, Elytron security</a:t>
            </a:r>
          </a:p>
          <a:p>
            <a:endParaRPr lang="en-GB" dirty="0"/>
          </a:p>
          <a:p>
            <a:r>
              <a:rPr lang="en-GB" dirty="0"/>
              <a:t>No Oracle JDBC driver, no JMS support</a:t>
            </a:r>
            <a:br>
              <a:rPr lang="en-GB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E6452-0A38-4CEA-8B7E-F02E1F6D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312AE-165A-4472-B93B-7EA46EF6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335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6">
            <a:extLst>
              <a:ext uri="{FF2B5EF4-FFF2-40B4-BE49-F238E27FC236}">
                <a16:creationId xmlns:a16="http://schemas.microsoft.com/office/drawing/2014/main" id="{523AF2E7-F04C-4FDF-BC0D-08056D3DC6F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850930" y="816068"/>
            <a:ext cx="2293070" cy="349976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3" name="CustomShape 2">
            <a:extLst>
              <a:ext uri="{FF2B5EF4-FFF2-40B4-BE49-F238E27FC236}">
                <a16:creationId xmlns:a16="http://schemas.microsoft.com/office/drawing/2014/main" id="{FDFAB5C5-6731-42FB-BCB9-350B21D4E848}"/>
              </a:ext>
            </a:extLst>
          </p:cNvPr>
          <p:cNvSpPr/>
          <p:nvPr/>
        </p:nvSpPr>
        <p:spPr>
          <a:xfrm>
            <a:off x="2478389" y="2352335"/>
            <a:ext cx="2734290" cy="4388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sz="2400" spc="-1" dirty="0">
                <a:solidFill>
                  <a:srgbClr val="FFFFFF"/>
                </a:solidFill>
                <a:latin typeface="Arial"/>
                <a:ea typeface="DejaVu Sans"/>
              </a:rPr>
              <a:t>Hands-on</a:t>
            </a:r>
            <a:endParaRPr lang="en-US" sz="2400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18D08DDF-914D-407C-A188-1C78A87DC0B1}"/>
              </a:ext>
            </a:extLst>
          </p:cNvPr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/>
            <a:r>
              <a:rPr lang="en-US" sz="600" spc="-1" dirty="0">
                <a:solidFill>
                  <a:srgbClr val="FFFFFF"/>
                </a:solidFill>
                <a:ea typeface="DejaVu Sans"/>
              </a:rPr>
              <a:t>Microservices with </a:t>
            </a:r>
            <a:r>
              <a:rPr lang="en-US" sz="600" spc="-1" dirty="0" err="1">
                <a:solidFill>
                  <a:srgbClr val="FFFFFF"/>
                </a:solidFill>
                <a:ea typeface="DejaVu Sans"/>
              </a:rPr>
              <a:t>GraalVM</a:t>
            </a:r>
            <a:r>
              <a:rPr lang="en-US" sz="600" spc="-1" dirty="0">
                <a:solidFill>
                  <a:srgbClr val="FFFFFF"/>
                </a:solidFill>
                <a:ea typeface="DejaVu Sans"/>
              </a:rPr>
              <a:t> &amp; </a:t>
            </a:r>
            <a:r>
              <a:rPr lang="en-US" sz="600" spc="-1" dirty="0" err="1">
                <a:solidFill>
                  <a:srgbClr val="FFFFFF"/>
                </a:solidFill>
                <a:ea typeface="DejaVu Sans"/>
              </a:rPr>
              <a:t>Quarkus</a:t>
            </a:r>
            <a:endParaRPr lang="en-US" sz="600" spc="-1" dirty="0"/>
          </a:p>
          <a:p>
            <a:pPr algn="r">
              <a:lnSpc>
                <a:spcPct val="100000"/>
              </a:lnSpc>
            </a:pPr>
            <a:endParaRPr lang="en-US" sz="600" spc="-1" dirty="0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34694A8F-3DF8-4121-8C33-527DBF03A5EA}"/>
              </a:ext>
            </a:extLst>
          </p:cNvPr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600" spc="-1">
                <a:solidFill>
                  <a:srgbClr val="FFFFFF"/>
                </a:solidFill>
                <a:latin typeface="Arial"/>
                <a:ea typeface="DejaVu Sans"/>
              </a:rPr>
              <a:t>14</a:t>
            </a:fld>
            <a:endParaRPr lang="en-US" sz="6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608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9EC309-AE3C-4B78-972E-1D11F18FD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72" y="163552"/>
            <a:ext cx="3205101" cy="1889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613B9E-47BC-4FCC-9CF3-C9BAA8563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78" y="3044334"/>
            <a:ext cx="1717284" cy="1561540"/>
          </a:xfrm>
          <a:prstGeom prst="rect">
            <a:avLst/>
          </a:prstGeom>
        </p:spPr>
      </p:pic>
      <p:pic>
        <p:nvPicPr>
          <p:cNvPr id="1026" name="Picture 2" descr="Image result for graalvm">
            <a:extLst>
              <a:ext uri="{FF2B5EF4-FFF2-40B4-BE49-F238E27FC236}">
                <a16:creationId xmlns:a16="http://schemas.microsoft.com/office/drawing/2014/main" id="{8BC31669-E222-498B-9DD6-1E78A97F4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962" y="2213610"/>
            <a:ext cx="2792336" cy="125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40E8C5-8EF0-4212-8FC7-91D6E2CEE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3840" y="381556"/>
            <a:ext cx="1387960" cy="1453792"/>
          </a:xfrm>
          <a:prstGeom prst="rect">
            <a:avLst/>
          </a:prstGeom>
        </p:spPr>
      </p:pic>
      <p:pic>
        <p:nvPicPr>
          <p:cNvPr id="1028" name="Picture 4" descr="IBM">
            <a:extLst>
              <a:ext uri="{FF2B5EF4-FFF2-40B4-BE49-F238E27FC236}">
                <a16:creationId xmlns:a16="http://schemas.microsoft.com/office/drawing/2014/main" id="{01349DBA-B315-4B4B-96B8-02707B285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295372"/>
            <a:ext cx="1310640" cy="5957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5289EE-B661-48D6-891C-48674C4BD4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5177" y="3488853"/>
            <a:ext cx="3318003" cy="672501"/>
          </a:xfrm>
          <a:prstGeom prst="rect">
            <a:avLst/>
          </a:prstGeom>
        </p:spPr>
      </p:pic>
      <p:pic>
        <p:nvPicPr>
          <p:cNvPr id="1030" name="Picture 6" descr="Image result for openshift">
            <a:extLst>
              <a:ext uri="{FF2B5EF4-FFF2-40B4-BE49-F238E27FC236}">
                <a16:creationId xmlns:a16="http://schemas.microsoft.com/office/drawing/2014/main" id="{0FD628F5-9912-4FC7-AF12-934EC4FE8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999" y="1392487"/>
            <a:ext cx="1355302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knative">
            <a:extLst>
              <a:ext uri="{FF2B5EF4-FFF2-40B4-BE49-F238E27FC236}">
                <a16:creationId xmlns:a16="http://schemas.microsoft.com/office/drawing/2014/main" id="{42CC7413-A746-4D17-B9FA-EC120C8B7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760" y="3474158"/>
            <a:ext cx="1520190" cy="122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81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6CAE-E961-4C96-94A7-615F962F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stack best of breed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A3620-BD36-4594-B273-35B536CF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F55260-5700-4AD1-8596-BF6AC4102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34" y="906967"/>
            <a:ext cx="9172468" cy="35617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4875A6-A386-42EE-9CBC-21A0790CEDF4}"/>
              </a:ext>
            </a:extLst>
          </p:cNvPr>
          <p:cNvSpPr/>
          <p:nvPr/>
        </p:nvSpPr>
        <p:spPr>
          <a:xfrm>
            <a:off x="-14234" y="4408448"/>
            <a:ext cx="9172468" cy="5575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7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3871-3518-41E9-9ED1-73CE975A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8" y="288000"/>
            <a:ext cx="8073481" cy="5040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Container first</a:t>
            </a:r>
            <a:br>
              <a:rPr lang="en-US" dirty="0"/>
            </a:br>
            <a:r>
              <a:rPr lang="en-US" sz="1400" dirty="0"/>
              <a:t>Allows for native compilation </a:t>
            </a:r>
            <a:br>
              <a:rPr lang="en-US" sz="1400" dirty="0"/>
            </a:br>
            <a:r>
              <a:rPr lang="en-US" sz="1400" dirty="0"/>
              <a:t>Fast startup and small memory footprint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8E762-1584-4CA9-B87B-DE9C2D00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7F6801-36B9-4674-B414-782BAA1C5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98"/>
          <a:stretch/>
        </p:blipFill>
        <p:spPr>
          <a:xfrm>
            <a:off x="38771" y="1222657"/>
            <a:ext cx="9066457" cy="291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5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riting implement, stationary, pencil&#10;&#10;Description automatically generated">
            <a:extLst>
              <a:ext uri="{FF2B5EF4-FFF2-40B4-BE49-F238E27FC236}">
                <a16:creationId xmlns:a16="http://schemas.microsoft.com/office/drawing/2014/main" id="{DB6EA8A8-C8FA-4306-BF6A-B582907BB9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823"/>
          <a:stretch/>
        </p:blipFill>
        <p:spPr>
          <a:xfrm>
            <a:off x="0" y="631980"/>
            <a:ext cx="9144000" cy="43515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E6EADD2-573F-4509-82D0-34AE6D80F930}"/>
              </a:ext>
            </a:extLst>
          </p:cNvPr>
          <p:cNvSpPr txBox="1">
            <a:spLocks/>
          </p:cNvSpPr>
          <p:nvPr/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Short response times</a:t>
            </a:r>
          </a:p>
        </p:txBody>
      </p:sp>
    </p:spTree>
    <p:extLst>
      <p:ext uri="{BB962C8B-B14F-4D97-AF65-F5344CB8AC3E}">
        <p14:creationId xmlns:p14="http://schemas.microsoft.com/office/powerpoint/2010/main" val="325429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4EF6-23A4-470D-A735-B1D87CB4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developer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2E7C6-2C6D-4798-B258-4FFAC8992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" y="900001"/>
            <a:ext cx="4220160" cy="3401999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Unified configuration</a:t>
            </a:r>
          </a:p>
          <a:p>
            <a:endParaRPr lang="en-GB" dirty="0"/>
          </a:p>
          <a:p>
            <a:r>
              <a:rPr lang="en-GB" dirty="0"/>
              <a:t>Zero config Live reload in the blink of an eye</a:t>
            </a:r>
          </a:p>
          <a:p>
            <a:endParaRPr lang="en-GB" dirty="0"/>
          </a:p>
          <a:p>
            <a:r>
              <a:rPr lang="en-GB" dirty="0"/>
              <a:t>Streamlined code </a:t>
            </a:r>
            <a:br>
              <a:rPr lang="en-GB" dirty="0"/>
            </a:br>
            <a:r>
              <a:rPr lang="en-GB" dirty="0"/>
              <a:t>for the 80% common usages</a:t>
            </a:r>
            <a:br>
              <a:rPr lang="en-GB" dirty="0"/>
            </a:br>
            <a:r>
              <a:rPr lang="en-GB" dirty="0"/>
              <a:t>flexible for the 20%</a:t>
            </a:r>
          </a:p>
          <a:p>
            <a:endParaRPr lang="en-GB" dirty="0"/>
          </a:p>
          <a:p>
            <a:r>
              <a:rPr lang="en-GB" dirty="0"/>
              <a:t>No hassle native executable generation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9345D-38C6-4239-AED0-E59E0D9A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5A39D-DC10-4CD2-9873-D7EC000A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D327D8-F0F8-49D2-8CFD-91FB77432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50" y="838275"/>
            <a:ext cx="3466950" cy="34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0C97-A9BC-4DDB-BD93-B6A67570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Unifies Imperative and Reactive</a:t>
            </a:r>
            <a:br>
              <a:rPr lang="en-US" dirty="0"/>
            </a:br>
            <a:r>
              <a:rPr lang="en-US" sz="1400" dirty="0"/>
              <a:t>Similar syntax. Easy to migrate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DCC87A-DE75-41C5-89F3-B073BC3F9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99" y="2231955"/>
            <a:ext cx="3138323" cy="15067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D501E5-90C4-4C5B-BF8E-5AC556196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824" y="2231341"/>
            <a:ext cx="3884304" cy="15073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3276B4-1A47-456A-BC71-75C186011367}"/>
              </a:ext>
            </a:extLst>
          </p:cNvPr>
          <p:cNvSpPr txBox="1"/>
          <p:nvPr/>
        </p:nvSpPr>
        <p:spPr>
          <a:xfrm>
            <a:off x="719999" y="1628745"/>
            <a:ext cx="78066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Imperative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1F5A97-D843-4D6F-A711-96D08733A495}"/>
              </a:ext>
            </a:extLst>
          </p:cNvPr>
          <p:cNvSpPr txBox="1"/>
          <p:nvPr/>
        </p:nvSpPr>
        <p:spPr>
          <a:xfrm>
            <a:off x="5099824" y="1628744"/>
            <a:ext cx="649217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Reactive</a:t>
            </a:r>
          </a:p>
        </p:txBody>
      </p:sp>
    </p:spTree>
    <p:extLst>
      <p:ext uri="{BB962C8B-B14F-4D97-AF65-F5344CB8AC3E}">
        <p14:creationId xmlns:p14="http://schemas.microsoft.com/office/powerpoint/2010/main" val="195324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5CB8-A884-4292-9E63-7C6C99FD0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Quarkus</a:t>
            </a:r>
            <a:r>
              <a:rPr lang="en-US" dirty="0"/>
              <a:t>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3E17-38CF-4B2B-8BFB-B5F0CB010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Extensions are like project dependencies</a:t>
            </a:r>
          </a:p>
          <a:p>
            <a:endParaRPr lang="en-GB" dirty="0"/>
          </a:p>
          <a:p>
            <a:r>
              <a:rPr lang="en-GB" dirty="0"/>
              <a:t>Configure, boot and integrate a framework or technology </a:t>
            </a:r>
            <a:br>
              <a:rPr lang="en-GB" dirty="0"/>
            </a:br>
            <a:r>
              <a:rPr lang="en-GB" sz="1200" dirty="0"/>
              <a:t>into your </a:t>
            </a:r>
            <a:r>
              <a:rPr lang="en-GB" sz="1200" dirty="0" err="1"/>
              <a:t>Quarkus</a:t>
            </a:r>
            <a:r>
              <a:rPr lang="en-GB" sz="1200" dirty="0"/>
              <a:t> application</a:t>
            </a:r>
          </a:p>
          <a:p>
            <a:endParaRPr lang="en-GB" dirty="0"/>
          </a:p>
          <a:p>
            <a:r>
              <a:rPr lang="en-GB" dirty="0"/>
              <a:t>Providing the right information to </a:t>
            </a:r>
            <a:r>
              <a:rPr lang="en-GB" dirty="0" err="1"/>
              <a:t>GraalVM</a:t>
            </a:r>
            <a:r>
              <a:rPr lang="en-GB" dirty="0"/>
              <a:t> </a:t>
            </a:r>
            <a:br>
              <a:rPr lang="en-GB" dirty="0"/>
            </a:br>
            <a:r>
              <a:rPr lang="en-GB" sz="1200" dirty="0"/>
              <a:t>for your application to compile natively</a:t>
            </a:r>
          </a:p>
          <a:p>
            <a:endParaRPr lang="en-GB" dirty="0"/>
          </a:p>
          <a:p>
            <a:r>
              <a:rPr lang="fr-FR" dirty="0"/>
              <a:t>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configured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Quarkus</a:t>
            </a:r>
            <a:r>
              <a:rPr lang="fr-FR" dirty="0"/>
              <a:t> Maven plugin</a:t>
            </a:r>
            <a:br>
              <a:rPr lang="fr-FR" dirty="0"/>
            </a:br>
            <a:r>
              <a:rPr lang="fr-FR" sz="1200" dirty="0" err="1"/>
              <a:t>mvn</a:t>
            </a:r>
            <a:r>
              <a:rPr lang="fr-FR" sz="1200" dirty="0"/>
              <a:t> </a:t>
            </a:r>
            <a:r>
              <a:rPr lang="fr-FR" sz="1200" dirty="0" err="1"/>
              <a:t>quarkus:list-extensions</a:t>
            </a:r>
            <a:br>
              <a:rPr lang="fr-FR" sz="1200" dirty="0"/>
            </a:br>
            <a:r>
              <a:rPr lang="fr-FR" sz="1200" dirty="0" err="1"/>
              <a:t>mvn</a:t>
            </a:r>
            <a:r>
              <a:rPr lang="fr-FR" sz="1200" dirty="0"/>
              <a:t> </a:t>
            </a:r>
            <a:r>
              <a:rPr lang="fr-FR" sz="1200" dirty="0" err="1"/>
              <a:t>quarkus:add-extension</a:t>
            </a:r>
            <a:r>
              <a:rPr lang="fr-FR" sz="1200" dirty="0"/>
              <a:t> -</a:t>
            </a:r>
            <a:r>
              <a:rPr lang="fr-FR" sz="1200" dirty="0" err="1"/>
              <a:t>Dextensions</a:t>
            </a:r>
            <a:r>
              <a:rPr lang="fr-FR" sz="1200" dirty="0"/>
              <a:t>="</a:t>
            </a:r>
            <a:r>
              <a:rPr lang="fr-FR" sz="1200" dirty="0" err="1"/>
              <a:t>groupId:artifactId</a:t>
            </a:r>
            <a:r>
              <a:rPr lang="fr-FR" sz="1200" dirty="0"/>
              <a:t>"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5EAEA-9C36-4A30-BC65-5570BAA3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35546-D9FC-44E4-870B-A45BAF07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3353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3466-304E-497F-A03C-9A30FD919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2979"/>
            <a:ext cx="6624000" cy="504000"/>
          </a:xfrm>
        </p:spPr>
        <p:txBody>
          <a:bodyPr/>
          <a:lstStyle/>
          <a:p>
            <a:r>
              <a:rPr lang="en-US" dirty="0" err="1"/>
              <a:t>Quarkus</a:t>
            </a:r>
            <a:r>
              <a:rPr lang="en-US" dirty="0"/>
              <a:t> available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B7EC7-D3A2-45FA-B11B-C64DAD50A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96587"/>
            <a:ext cx="7075257" cy="3674100"/>
          </a:xfrm>
        </p:spPr>
        <p:txBody>
          <a:bodyPr numCol="2"/>
          <a:lstStyle/>
          <a:p>
            <a:r>
              <a:rPr lang="en-US" u="sng" dirty="0" err="1"/>
              <a:t>Netty</a:t>
            </a:r>
            <a:r>
              <a:rPr lang="en-US" u="sng" dirty="0"/>
              <a:t>, Undertow</a:t>
            </a:r>
            <a:br>
              <a:rPr lang="en-US" dirty="0"/>
            </a:br>
            <a:r>
              <a:rPr lang="en-US" sz="1200" dirty="0"/>
              <a:t>Servlet engines</a:t>
            </a:r>
          </a:p>
          <a:p>
            <a:endParaRPr lang="en-US" dirty="0"/>
          </a:p>
          <a:p>
            <a:r>
              <a:rPr lang="en-US" u="sng" dirty="0" err="1"/>
              <a:t>RESTEasy</a:t>
            </a:r>
            <a:br>
              <a:rPr lang="en-US" dirty="0"/>
            </a:br>
            <a:r>
              <a:rPr lang="en-US" sz="1200" dirty="0"/>
              <a:t>REST services</a:t>
            </a:r>
          </a:p>
          <a:p>
            <a:endParaRPr lang="en-US" dirty="0"/>
          </a:p>
          <a:p>
            <a:r>
              <a:rPr lang="en-US" u="sng" dirty="0" err="1"/>
              <a:t>SmallRye</a:t>
            </a:r>
            <a:br>
              <a:rPr lang="en-US" dirty="0"/>
            </a:br>
            <a:r>
              <a:rPr lang="en-US" sz="1200" dirty="0"/>
              <a:t>REST client</a:t>
            </a:r>
          </a:p>
          <a:p>
            <a:endParaRPr lang="en-US" dirty="0"/>
          </a:p>
          <a:p>
            <a:r>
              <a:rPr lang="en-US" u="sng" dirty="0"/>
              <a:t>Database</a:t>
            </a:r>
            <a:br>
              <a:rPr lang="en-US" dirty="0"/>
            </a:br>
            <a:r>
              <a:rPr lang="en-US" sz="1200" dirty="0"/>
              <a:t>MariaDB, Postgres, Microsoft SQL server, H2, MongoDB, Neo4J, Flyway, </a:t>
            </a:r>
            <a:r>
              <a:rPr lang="en-US" sz="1200" dirty="0" err="1"/>
              <a:t>Infinispan</a:t>
            </a:r>
            <a:br>
              <a:rPr lang="en-US" sz="1200" dirty="0"/>
            </a:br>
            <a:r>
              <a:rPr lang="en-US" sz="1200" b="1" dirty="0"/>
              <a:t>No Oracle </a:t>
            </a:r>
            <a:r>
              <a:rPr lang="en-US" sz="1200" dirty="0"/>
              <a:t>(license/distribution issue?)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Messaging</a:t>
            </a:r>
            <a:br>
              <a:rPr lang="en-US" dirty="0"/>
            </a:br>
            <a:r>
              <a:rPr lang="en-US" sz="1200" dirty="0"/>
              <a:t>Kafka, MQTT, AMQP</a:t>
            </a:r>
            <a:br>
              <a:rPr lang="en-US" sz="1200" dirty="0"/>
            </a:br>
            <a:r>
              <a:rPr lang="en-US" sz="1200" b="1" dirty="0"/>
              <a:t>No JMS</a:t>
            </a:r>
          </a:p>
          <a:p>
            <a:endParaRPr lang="en-US" dirty="0"/>
          </a:p>
          <a:p>
            <a:r>
              <a:rPr lang="en-US" u="sng" dirty="0"/>
              <a:t>Cloud</a:t>
            </a:r>
            <a:br>
              <a:rPr lang="en-US" dirty="0"/>
            </a:br>
            <a:r>
              <a:rPr lang="en-US" sz="1200" dirty="0"/>
              <a:t>Kubernetes, K8s client</a:t>
            </a:r>
          </a:p>
          <a:p>
            <a:endParaRPr lang="en-US" dirty="0"/>
          </a:p>
          <a:p>
            <a:r>
              <a:rPr lang="en-US" u="sng" dirty="0"/>
              <a:t>Observability</a:t>
            </a:r>
            <a:br>
              <a:rPr lang="en-US" dirty="0"/>
            </a:br>
            <a:r>
              <a:rPr lang="en-US" sz="1200" dirty="0" err="1"/>
              <a:t>OpenTracing</a:t>
            </a:r>
            <a:r>
              <a:rPr lang="en-US" sz="1200" dirty="0"/>
              <a:t>, </a:t>
            </a:r>
            <a:r>
              <a:rPr lang="en-US" sz="1200" dirty="0" err="1"/>
              <a:t>MicroProfile</a:t>
            </a:r>
            <a:r>
              <a:rPr lang="en-US" sz="1200" dirty="0"/>
              <a:t> metrics</a:t>
            </a:r>
            <a:endParaRPr lang="en-US" dirty="0"/>
          </a:p>
          <a:p>
            <a:endParaRPr lang="en-US" dirty="0"/>
          </a:p>
          <a:p>
            <a:r>
              <a:rPr lang="en-US" u="sng" dirty="0"/>
              <a:t>Security</a:t>
            </a:r>
            <a:br>
              <a:rPr lang="en-US" dirty="0"/>
            </a:br>
            <a:r>
              <a:rPr lang="en-US" sz="1200" dirty="0" err="1"/>
              <a:t>Keycloak</a:t>
            </a:r>
            <a:r>
              <a:rPr lang="en-US" sz="1200" dirty="0"/>
              <a:t>, Elytron, </a:t>
            </a:r>
            <a:r>
              <a:rPr lang="en-US" sz="1200" dirty="0" err="1"/>
              <a:t>SmallRye</a:t>
            </a:r>
            <a:r>
              <a:rPr lang="en-US" sz="1200" dirty="0"/>
              <a:t> JWT</a:t>
            </a:r>
          </a:p>
          <a:p>
            <a:endParaRPr lang="en-US" dirty="0"/>
          </a:p>
          <a:p>
            <a:r>
              <a:rPr lang="en-US" u="sng" dirty="0" err="1"/>
              <a:t>Miscelaneous</a:t>
            </a:r>
            <a:br>
              <a:rPr lang="en-US" dirty="0"/>
            </a:br>
            <a:r>
              <a:rPr lang="en-US" sz="1200" dirty="0"/>
              <a:t>Scheduler, Mailer, Apache </a:t>
            </a:r>
            <a:r>
              <a:rPr lang="en-US" sz="1200" dirty="0" err="1"/>
              <a:t>Tika</a:t>
            </a:r>
            <a:r>
              <a:rPr lang="en-US" sz="1200" dirty="0"/>
              <a:t>, Kotlin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D7BF7-2386-486D-92F9-C0417B6B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9E366-A812-44C4-BC32-6840AB21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3901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nclusion_presentatie_v1" id="{63523A67-E9AE-C042-B69D-21F7ED4E4386}" vid="{0B1A04EB-3E24-5C48-AA52-37779D8ED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E89E73C3FDB0459BD38376ADEE0890" ma:contentTypeVersion="0" ma:contentTypeDescription="Create a new document." ma:contentTypeScope="" ma:versionID="421a6a08894b3b75684f906de57a320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98D3BE-EED3-483D-8008-3171986277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4D90A0-9B82-4F8E-8ADE-39CE56864A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36CD6E7-E353-4E7F-94A5-EC98CDECD98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Conclusion_presentatie_v1</Template>
  <TotalTime>1097</TotalTime>
  <Words>143</Words>
  <Application>Microsoft Office PowerPoint</Application>
  <PresentationFormat>On-screen Show (16:9)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Calibri</vt:lpstr>
      <vt:lpstr>Office-thema</vt:lpstr>
      <vt:lpstr>PowerPoint Presentation</vt:lpstr>
      <vt:lpstr>PowerPoint Presentation</vt:lpstr>
      <vt:lpstr>Full stack best of breed</vt:lpstr>
      <vt:lpstr>Container first Allows for native compilation  Fast startup and small memory footprint</vt:lpstr>
      <vt:lpstr>PowerPoint Presentation</vt:lpstr>
      <vt:lpstr>Focus on developer experience</vt:lpstr>
      <vt:lpstr>Unifies Imperative and Reactive Similar syntax. Easy to migrate</vt:lpstr>
      <vt:lpstr>Quarkus extensions</vt:lpstr>
      <vt:lpstr>Quarkus available extensions</vt:lpstr>
      <vt:lpstr>Quarkus configuration </vt:lpstr>
      <vt:lpstr>Quarkus and Kubernetes</vt:lpstr>
      <vt:lpstr>Quarkus and Kubernetes</vt:lpstr>
      <vt:lpstr>Quarkus limitations</vt:lpstr>
      <vt:lpstr>PowerPoint Presentation</vt:lpstr>
    </vt:vector>
  </TitlesOfParts>
  <Company>Conclusion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IOT</dc:title>
  <dc:creator>Robbrecht Amerongen</dc:creator>
  <cp:keywords>internet of things</cp:keywords>
  <dc:description>Conclusion - versie 1 - juni 2017
Ontwerp: Humming
Template: Ton Persoon</dc:description>
  <cp:lastModifiedBy>Maarten Smeets</cp:lastModifiedBy>
  <cp:revision>224</cp:revision>
  <dcterms:created xsi:type="dcterms:W3CDTF">2017-07-05T06:19:11Z</dcterms:created>
  <dcterms:modified xsi:type="dcterms:W3CDTF">2019-08-06T14:05:13Z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0x0101008FE89E73C3FDB0459BD38376ADEE0890</vt:lpwstr>
  </property>
</Properties>
</file>