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5"/>
  </p:notesMasterIdLst>
  <p:sldIdLst>
    <p:sldId id="258" r:id="rId5"/>
    <p:sldId id="263" r:id="rId6"/>
    <p:sldId id="276" r:id="rId7"/>
    <p:sldId id="267" r:id="rId8"/>
    <p:sldId id="266" r:id="rId9"/>
    <p:sldId id="265" r:id="rId10"/>
    <p:sldId id="269" r:id="rId11"/>
    <p:sldId id="277" r:id="rId12"/>
    <p:sldId id="280" r:id="rId13"/>
    <p:sldId id="279" r:id="rId14"/>
    <p:sldId id="268" r:id="rId15"/>
    <p:sldId id="274" r:id="rId16"/>
    <p:sldId id="275" r:id="rId17"/>
    <p:sldId id="270" r:id="rId18"/>
    <p:sldId id="282" r:id="rId19"/>
    <p:sldId id="272" r:id="rId20"/>
    <p:sldId id="273" r:id="rId21"/>
    <p:sldId id="281" r:id="rId22"/>
    <p:sldId id="271" r:id="rId23"/>
    <p:sldId id="262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156" autoAdjust="0"/>
  </p:normalViewPr>
  <p:slideViewPr>
    <p:cSldViewPr snapToGrid="0" snapToObjects="1">
      <p:cViewPr varScale="1">
        <p:scale>
          <a:sx n="131" d="100"/>
          <a:sy n="131" d="100"/>
        </p:scale>
        <p:origin x="14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15-8-2019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8/15/2019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8/15/2019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6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797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6" y="2385420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797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</p:spTree>
    <p:extLst>
      <p:ext uri="{BB962C8B-B14F-4D97-AF65-F5344CB8AC3E}">
        <p14:creationId xmlns:p14="http://schemas.microsoft.com/office/powerpoint/2010/main" val="2699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8/15/2019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8/15/2019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4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60" y="381945"/>
            <a:ext cx="1297614" cy="2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iciumadev/serverless-native-java-functions-using-graalvm-and-fn-project-c9b10a4a4859" TargetMode="External"/><Relationship Id="rId2" Type="http://schemas.openxmlformats.org/officeDocument/2006/relationships/hyperlink" Target="https://medium.com/@biancanhinojosa/running-executables-in-aws-lambda-dc79b8f33ec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zure.microsoft.com/nl-nl/resources/samples/functions-dotnet-migrating-console-app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4185424" y="3040171"/>
            <a:ext cx="5067468" cy="1105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2800" spc="-1" dirty="0">
                <a:solidFill>
                  <a:schemeClr val="bg1"/>
                </a:solidFill>
                <a:latin typeface="+mj-lt"/>
                <a:ea typeface="DejaVu Sans"/>
              </a:rPr>
              <a:t>Supersonic Subatomic Java</a:t>
            </a:r>
          </a:p>
          <a:p>
            <a:pPr algn="ctr">
              <a:lnSpc>
                <a:spcPct val="85000"/>
              </a:lnSpc>
            </a:pPr>
            <a:r>
              <a:rPr lang="en-US" sz="3200" spc="-1" dirty="0" err="1">
                <a:solidFill>
                  <a:schemeClr val="bg1"/>
                </a:solidFill>
                <a:latin typeface="Arial Black" panose="020B0A04020102020204" pitchFamily="34" charset="0"/>
              </a:rPr>
              <a:t>Quarkus</a:t>
            </a:r>
            <a:endParaRPr lang="en-US" sz="3200" spc="-1" dirty="0">
              <a:solidFill>
                <a:schemeClr val="bg1"/>
              </a:solidFill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Quarkus</a:t>
            </a:r>
            <a:endParaRPr lang="en-US" sz="6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6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44A-CE5F-46F0-9840-8DC347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B2F8-D3DE-4F78-B59E-81FAD4D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F18BC-6703-4B4B-8203-800E5B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E88BF-5231-49B4-A588-F62AAAC67F4D}"/>
              </a:ext>
            </a:extLst>
          </p:cNvPr>
          <p:cNvSpPr/>
          <p:nvPr/>
        </p:nvSpPr>
        <p:spPr>
          <a:xfrm>
            <a:off x="520390" y="1418706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897-1AA5-40F0-9E14-D43CEE552471}"/>
              </a:ext>
            </a:extLst>
          </p:cNvPr>
          <p:cNvSpPr/>
          <p:nvPr/>
        </p:nvSpPr>
        <p:spPr>
          <a:xfrm>
            <a:off x="520389" y="2980644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57D4-72D2-4A6A-AC03-1A837387CDAE}"/>
              </a:ext>
            </a:extLst>
          </p:cNvPr>
          <p:cNvSpPr txBox="1"/>
          <p:nvPr/>
        </p:nvSpPr>
        <p:spPr>
          <a:xfrm>
            <a:off x="6705600" y="1962339"/>
            <a:ext cx="97462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1110-0BE5-4CEA-B097-8171515D4642}"/>
              </a:ext>
            </a:extLst>
          </p:cNvPr>
          <p:cNvSpPr txBox="1"/>
          <p:nvPr/>
        </p:nvSpPr>
        <p:spPr>
          <a:xfrm>
            <a:off x="6705600" y="3524277"/>
            <a:ext cx="105798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Asynchronous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5E912-7096-4DF3-811C-92586D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460" y="1479964"/>
            <a:ext cx="4530667" cy="2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C97-A9BC-4DDB-BD93-B6A67570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unifies Imperative and Reactive</a:t>
            </a:r>
            <a:br>
              <a:rPr lang="en-US" dirty="0"/>
            </a:br>
            <a:r>
              <a:rPr lang="en-US" sz="1400" dirty="0"/>
              <a:t>Similar syntax. Easy to migrate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CC87A-DE75-41C5-89F3-B073BC3F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2231955"/>
            <a:ext cx="3138323" cy="1506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501E5-90C4-4C5B-BF8E-5AC55619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24" y="2231341"/>
            <a:ext cx="3884304" cy="150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276B4-1A47-456A-BC71-75C186011367}"/>
              </a:ext>
            </a:extLst>
          </p:cNvPr>
          <p:cNvSpPr txBox="1"/>
          <p:nvPr/>
        </p:nvSpPr>
        <p:spPr>
          <a:xfrm>
            <a:off x="719999" y="1628745"/>
            <a:ext cx="78066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F5A97-D843-4D6F-A711-96D08733A495}"/>
              </a:ext>
            </a:extLst>
          </p:cNvPr>
          <p:cNvSpPr txBox="1"/>
          <p:nvPr/>
        </p:nvSpPr>
        <p:spPr>
          <a:xfrm>
            <a:off x="5099824" y="1628744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195324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5CB8-A884-4292-9E63-7C6C99FD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3E17-38CF-4B2B-8BFB-B5F0CB01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Extensions are like project dependencies</a:t>
            </a:r>
          </a:p>
          <a:p>
            <a:endParaRPr lang="en-GB" dirty="0"/>
          </a:p>
          <a:p>
            <a:r>
              <a:rPr lang="en-GB" dirty="0"/>
              <a:t>Configure, boot and integrate a framework or technology </a:t>
            </a:r>
            <a:br>
              <a:rPr lang="en-GB" dirty="0"/>
            </a:br>
            <a:r>
              <a:rPr lang="en-GB" sz="1200" dirty="0"/>
              <a:t>into your </a:t>
            </a:r>
            <a:r>
              <a:rPr lang="en-GB" sz="1200" dirty="0" err="1"/>
              <a:t>Quarkus</a:t>
            </a:r>
            <a:r>
              <a:rPr lang="en-GB" sz="1200" dirty="0"/>
              <a:t> application</a:t>
            </a:r>
          </a:p>
          <a:p>
            <a:endParaRPr lang="en-GB" dirty="0"/>
          </a:p>
          <a:p>
            <a:r>
              <a:rPr lang="en-GB" dirty="0"/>
              <a:t>Providing the right information to </a:t>
            </a:r>
            <a:r>
              <a:rPr lang="en-GB" dirty="0" err="1"/>
              <a:t>GraalVM</a:t>
            </a:r>
            <a:r>
              <a:rPr lang="en-GB" dirty="0"/>
              <a:t> </a:t>
            </a:r>
            <a:br>
              <a:rPr lang="en-GB" dirty="0"/>
            </a:br>
            <a:r>
              <a:rPr lang="en-GB" sz="1200" dirty="0"/>
              <a:t>for your application to compile natively</a:t>
            </a:r>
          </a:p>
          <a:p>
            <a:endParaRPr lang="en-GB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Quarkus</a:t>
            </a:r>
            <a:r>
              <a:rPr lang="fr-FR" dirty="0"/>
              <a:t> Maven plugin</a:t>
            </a:r>
            <a:br>
              <a:rPr lang="fr-FR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quarkus:list-extensions</a:t>
            </a:r>
            <a:br>
              <a:rPr lang="fr-FR" sz="1200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quarkus:add-extension</a:t>
            </a:r>
            <a:r>
              <a:rPr lang="fr-FR" sz="1200" dirty="0"/>
              <a:t> -</a:t>
            </a:r>
            <a:r>
              <a:rPr lang="fr-FR" sz="1200" dirty="0" err="1"/>
              <a:t>Dextensions</a:t>
            </a:r>
            <a:r>
              <a:rPr lang="fr-FR" sz="1200" dirty="0"/>
              <a:t>="</a:t>
            </a:r>
            <a:r>
              <a:rPr lang="fr-FR" sz="1200" dirty="0" err="1"/>
              <a:t>groupId:artifactId</a:t>
            </a:r>
            <a:r>
              <a:rPr lang="fr-FR" sz="1200" dirty="0"/>
              <a:t>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5EAEA-9C36-4A30-BC65-5570BAA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5546-D9FC-44E4-870B-A45BAF0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35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466-304E-497F-A03C-9A30FD91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2979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available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7EC7-D3A2-45FA-B11B-C64DAD50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96585"/>
            <a:ext cx="8116759" cy="3750979"/>
          </a:xfrm>
        </p:spPr>
        <p:txBody>
          <a:bodyPr numCol="3"/>
          <a:lstStyle/>
          <a:p>
            <a:r>
              <a:rPr lang="en-US" u="sng" dirty="0" err="1"/>
              <a:t>Netty</a:t>
            </a:r>
            <a:r>
              <a:rPr lang="en-US" u="sng" dirty="0"/>
              <a:t>, Undertow</a:t>
            </a:r>
            <a:br>
              <a:rPr lang="en-US" dirty="0"/>
            </a:br>
            <a:r>
              <a:rPr lang="en-US" sz="1200" dirty="0"/>
              <a:t>Servlet engines</a:t>
            </a:r>
          </a:p>
          <a:p>
            <a:endParaRPr lang="en-US" u="sng" dirty="0"/>
          </a:p>
          <a:p>
            <a:r>
              <a:rPr lang="en-US" u="sng" dirty="0" err="1"/>
              <a:t>RESTEasy</a:t>
            </a:r>
            <a:br>
              <a:rPr lang="en-US" dirty="0"/>
            </a:br>
            <a:r>
              <a:rPr lang="en-US" sz="1200" dirty="0"/>
              <a:t>REST services</a:t>
            </a:r>
          </a:p>
          <a:p>
            <a:endParaRPr lang="en-US" u="sng" dirty="0"/>
          </a:p>
          <a:p>
            <a:r>
              <a:rPr lang="en-US" u="sng" dirty="0" err="1"/>
              <a:t>SmallRye</a:t>
            </a:r>
            <a:br>
              <a:rPr lang="en-US" dirty="0"/>
            </a:br>
            <a:r>
              <a:rPr lang="en-US" sz="1200" dirty="0"/>
              <a:t>REST client</a:t>
            </a:r>
          </a:p>
          <a:p>
            <a:endParaRPr lang="en-US" dirty="0"/>
          </a:p>
          <a:p>
            <a:r>
              <a:rPr lang="en-US" u="sng" dirty="0"/>
              <a:t>Database</a:t>
            </a:r>
            <a:br>
              <a:rPr lang="en-US" dirty="0"/>
            </a:br>
            <a:r>
              <a:rPr lang="en-US" sz="1200" dirty="0"/>
              <a:t>MariaDB, Postgres, Microsoft SQL server, H2, MongoDB, Neo4J, Flyway, </a:t>
            </a:r>
            <a:r>
              <a:rPr lang="en-US" sz="1200" dirty="0" err="1"/>
              <a:t>Infinispan</a:t>
            </a:r>
            <a:br>
              <a:rPr lang="en-US" sz="1200" dirty="0"/>
            </a:br>
            <a:r>
              <a:rPr lang="en-US" sz="1200" b="1" dirty="0"/>
              <a:t>No Oracle </a:t>
            </a:r>
            <a:r>
              <a:rPr lang="en-US" sz="1200" dirty="0"/>
              <a:t>(license/distribution issue?)</a:t>
            </a:r>
            <a:endParaRPr lang="en-US" dirty="0"/>
          </a:p>
          <a:p>
            <a:r>
              <a:rPr lang="en-US" u="sng" dirty="0"/>
              <a:t>Messaging</a:t>
            </a:r>
            <a:br>
              <a:rPr lang="en-US" dirty="0"/>
            </a:br>
            <a:r>
              <a:rPr lang="en-US" sz="1200" dirty="0"/>
              <a:t>Kafka, MQTT, AMQP</a:t>
            </a:r>
            <a:br>
              <a:rPr lang="en-US" sz="1200" dirty="0"/>
            </a:br>
            <a:r>
              <a:rPr lang="en-US" sz="1200" b="1" dirty="0"/>
              <a:t>No JMS</a:t>
            </a:r>
          </a:p>
          <a:p>
            <a:endParaRPr lang="en-US" u="sng" dirty="0"/>
          </a:p>
          <a:p>
            <a:r>
              <a:rPr lang="en-US" u="sng" dirty="0"/>
              <a:t>Cloud</a:t>
            </a:r>
            <a:br>
              <a:rPr lang="en-US" dirty="0"/>
            </a:br>
            <a:r>
              <a:rPr lang="en-US" sz="1200" dirty="0"/>
              <a:t>Kubernetes, K8s client</a:t>
            </a:r>
          </a:p>
          <a:p>
            <a:endParaRPr lang="en-US" u="sng" dirty="0"/>
          </a:p>
          <a:p>
            <a:r>
              <a:rPr lang="en-US" u="sng" dirty="0"/>
              <a:t>Observability</a:t>
            </a:r>
            <a:br>
              <a:rPr lang="en-US" dirty="0"/>
            </a:br>
            <a:r>
              <a:rPr lang="en-US" sz="1200" dirty="0" err="1"/>
              <a:t>OpenTracing</a:t>
            </a:r>
            <a:r>
              <a:rPr lang="en-US" sz="1200" dirty="0"/>
              <a:t>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Security</a:t>
            </a:r>
            <a:br>
              <a:rPr lang="en-US" dirty="0"/>
            </a:br>
            <a:r>
              <a:rPr lang="en-US" sz="1200" dirty="0" err="1"/>
              <a:t>Keycloak</a:t>
            </a:r>
            <a:r>
              <a:rPr lang="en-US" sz="1200" dirty="0"/>
              <a:t>, Elytron, </a:t>
            </a:r>
            <a:r>
              <a:rPr lang="en-US" sz="1200" dirty="0" err="1"/>
              <a:t>SmallRye</a:t>
            </a:r>
            <a:r>
              <a:rPr lang="en-US" sz="1200" dirty="0"/>
              <a:t> JWT</a:t>
            </a:r>
          </a:p>
          <a:p>
            <a:endParaRPr lang="en-US" dirty="0"/>
          </a:p>
          <a:p>
            <a:endParaRPr lang="en-US" u="sng" dirty="0"/>
          </a:p>
          <a:p>
            <a:r>
              <a:rPr lang="en-US" u="sng" dirty="0" err="1"/>
              <a:t>Miscelaneous</a:t>
            </a:r>
            <a:br>
              <a:rPr lang="en-US" dirty="0"/>
            </a:br>
            <a:r>
              <a:rPr lang="en-US" sz="1200" dirty="0"/>
              <a:t>Scheduler, Mailer, Apache </a:t>
            </a:r>
            <a:r>
              <a:rPr lang="en-US" sz="1200" dirty="0" err="1"/>
              <a:t>Tika</a:t>
            </a:r>
            <a:r>
              <a:rPr lang="en-US" sz="1200" dirty="0"/>
              <a:t>, Kotlin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D7BF7-2386-486D-92F9-C0417B6B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9E366-A812-44C4-BC32-6840AB21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3E48-3FC5-4D7D-980A-74FEF4F5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768" y="2114091"/>
            <a:ext cx="2618842" cy="23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052B-AC79-4CFE-BE0A-E353BD0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4AF9-CCE7-4D98-8C19-A6A95C0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mvnw</a:t>
            </a:r>
            <a:r>
              <a:rPr lang="en-US" dirty="0"/>
              <a:t> </a:t>
            </a:r>
            <a:r>
              <a:rPr lang="en-US" dirty="0" err="1"/>
              <a:t>quarkus:generate-config</a:t>
            </a:r>
            <a:br>
              <a:rPr lang="en-US" dirty="0"/>
            </a:br>
            <a:r>
              <a:rPr lang="en-GB" sz="1200" dirty="0"/>
              <a:t>This will create a </a:t>
            </a:r>
            <a:r>
              <a:rPr lang="en-GB" sz="1200" dirty="0" err="1"/>
              <a:t>src</a:t>
            </a:r>
            <a:r>
              <a:rPr lang="en-GB" sz="1200" dirty="0"/>
              <a:t>/main/resources/</a:t>
            </a:r>
            <a:r>
              <a:rPr lang="en-GB" sz="1200" dirty="0" err="1"/>
              <a:t>application.properties.example</a:t>
            </a:r>
            <a:r>
              <a:rPr lang="en-GB" sz="1200" dirty="0"/>
              <a:t> file</a:t>
            </a:r>
            <a:br>
              <a:rPr lang="en-GB" sz="1200" dirty="0"/>
            </a:br>
            <a:r>
              <a:rPr lang="en-GB" sz="1200" dirty="0"/>
              <a:t>contains all the config options exposed via the installed extensions</a:t>
            </a:r>
          </a:p>
          <a:p>
            <a:endParaRPr lang="en-GB" sz="1200" dirty="0"/>
          </a:p>
          <a:p>
            <a:r>
              <a:rPr lang="en-US" dirty="0"/>
              <a:t>Accessing properties can be done like;</a:t>
            </a:r>
            <a:br>
              <a:rPr lang="en-US" dirty="0"/>
            </a:br>
            <a:r>
              <a:rPr lang="en-US" sz="1200" dirty="0"/>
              <a:t>@</a:t>
            </a:r>
            <a:r>
              <a:rPr lang="en-US" sz="1200" dirty="0" err="1"/>
              <a:t>ConfigProperty</a:t>
            </a:r>
            <a:r>
              <a:rPr lang="en-US" sz="1200" dirty="0"/>
              <a:t>(name = "</a:t>
            </a:r>
            <a:r>
              <a:rPr lang="en-US" sz="1200" dirty="0" err="1"/>
              <a:t>greeting.message</a:t>
            </a:r>
            <a:r>
              <a:rPr lang="en-US" sz="1200" dirty="0"/>
              <a:t>")</a:t>
            </a:r>
            <a:br>
              <a:rPr lang="en-US" sz="1200" dirty="0"/>
            </a:br>
            <a:r>
              <a:rPr lang="en-US" sz="1200" dirty="0"/>
              <a:t>String message;</a:t>
            </a:r>
          </a:p>
          <a:p>
            <a:endParaRPr lang="en-US" dirty="0"/>
          </a:p>
          <a:p>
            <a:r>
              <a:rPr lang="en-US" dirty="0"/>
              <a:t>Support for profiles</a:t>
            </a:r>
            <a:br>
              <a:rPr lang="en-US" dirty="0"/>
            </a:br>
            <a:r>
              <a:rPr lang="en-US" sz="1200" dirty="0" err="1"/>
              <a:t>quarkus.http.port</a:t>
            </a:r>
            <a:r>
              <a:rPr lang="en-US" sz="1200" dirty="0"/>
              <a:t>=9090</a:t>
            </a:r>
            <a:br>
              <a:rPr lang="en-US" sz="1200" dirty="0"/>
            </a:br>
            <a:r>
              <a:rPr lang="en-US" sz="1200" dirty="0"/>
              <a:t>%</a:t>
            </a:r>
            <a:r>
              <a:rPr lang="en-US" sz="1200" dirty="0" err="1"/>
              <a:t>dev.quarkus.http.port</a:t>
            </a:r>
            <a:r>
              <a:rPr lang="en-US" sz="1200" dirty="0"/>
              <a:t>=8181</a:t>
            </a:r>
            <a:br>
              <a:rPr lang="en-US" sz="1200" dirty="0"/>
            </a:br>
            <a:r>
              <a:rPr lang="en-US" sz="1200" dirty="0"/>
              <a:t>Uses 9090 unless the dev profile is chosen; </a:t>
            </a:r>
            <a:br>
              <a:rPr lang="en-US" sz="1200" dirty="0"/>
            </a:br>
            <a:r>
              <a:rPr lang="en-US" sz="1200" dirty="0"/>
              <a:t>QUARKUS_PROFILE environment variable or -</a:t>
            </a:r>
            <a:r>
              <a:rPr lang="en-US" sz="1200" dirty="0" err="1"/>
              <a:t>Dquarkus.profile</a:t>
            </a:r>
            <a:r>
              <a:rPr lang="en-US" sz="1200" dirty="0"/>
              <a:t>=dev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D8BC0-6F28-4294-A3B0-3E6DA051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3C5F-758D-4AB7-A530-6EA2BC59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C32-A4AF-4689-A795-A6DC83A8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native build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C9A7-7757-4960-84D9-05C416F0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 of the box </a:t>
            </a:r>
            <a:r>
              <a:rPr lang="en-US" dirty="0" err="1"/>
              <a:t>Dockerfile.jvm</a:t>
            </a:r>
            <a:r>
              <a:rPr lang="en-US" dirty="0"/>
              <a:t> and </a:t>
            </a:r>
            <a:r>
              <a:rPr lang="en-US" dirty="0" err="1"/>
              <a:t>Dockerfile.native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a native executable with: </a:t>
            </a:r>
            <a:r>
              <a:rPr lang="en-US" dirty="0" err="1"/>
              <a:t>mvn</a:t>
            </a:r>
            <a:r>
              <a:rPr lang="en-US" dirty="0"/>
              <a:t> compile –</a:t>
            </a:r>
            <a:r>
              <a:rPr lang="en-US" dirty="0" err="1"/>
              <a:t>Pnative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local </a:t>
            </a:r>
            <a:r>
              <a:rPr lang="en-US" dirty="0" err="1"/>
              <a:t>GraalVM</a:t>
            </a:r>
            <a:r>
              <a:rPr lang="en-US" dirty="0"/>
              <a:t> available?</a:t>
            </a:r>
            <a:br>
              <a:rPr lang="en-US" dirty="0"/>
            </a:br>
            <a:r>
              <a:rPr lang="en-US" dirty="0"/>
              <a:t>Use a provided build container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00D6-8E53-4DFD-AE2D-072D71C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3FC46-759D-452C-AE70-8FFF34B3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97E2F-CB89-4052-8847-D97527D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47921"/>
            <a:ext cx="1157540" cy="1103840"/>
          </a:xfrm>
          <a:prstGeom prst="rect">
            <a:avLst/>
          </a:prstGeom>
        </p:spPr>
      </p:pic>
      <p:pic>
        <p:nvPicPr>
          <p:cNvPr id="7" name="Picture 2" descr="Image result for docker">
            <a:extLst>
              <a:ext uri="{FF2B5EF4-FFF2-40B4-BE49-F238E27FC236}">
                <a16:creationId xmlns:a16="http://schemas.microsoft.com/office/drawing/2014/main" id="{8D09742B-CADF-4019-9975-DEBFCC1E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82" y="850900"/>
            <a:ext cx="1839790" cy="10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aalvm">
            <a:extLst>
              <a:ext uri="{FF2B5EF4-FFF2-40B4-BE49-F238E27FC236}">
                <a16:creationId xmlns:a16="http://schemas.microsoft.com/office/drawing/2014/main" id="{F8EB9C04-D1C4-4086-B72D-265F75B3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46" y="2025182"/>
            <a:ext cx="1918548" cy="8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build  multistage">
            <a:extLst>
              <a:ext uri="{FF2B5EF4-FFF2-40B4-BE49-F238E27FC236}">
                <a16:creationId xmlns:a16="http://schemas.microsoft.com/office/drawing/2014/main" id="{0295753F-341E-424F-B9A6-819F0C22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59" y="3066332"/>
            <a:ext cx="2928481" cy="11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Generate Kubernetes resource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Kubernetes client</a:t>
            </a:r>
            <a:br>
              <a:rPr lang="en-US" dirty="0"/>
            </a:br>
            <a:r>
              <a:rPr lang="en-US" sz="1200" dirty="0"/>
              <a:t>Interact with the Kubernetes API from 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Maven archetype creates ready to use </a:t>
            </a:r>
            <a:r>
              <a:rPr lang="en-US" dirty="0" err="1"/>
              <a:t>Dockerfiles</a:t>
            </a:r>
            <a:br>
              <a:rPr lang="en-US" dirty="0"/>
            </a:br>
            <a:r>
              <a:rPr lang="en-US" sz="1200" dirty="0"/>
              <a:t>For native and JVM deployment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Knative</a:t>
            </a:r>
            <a:r>
              <a:rPr lang="en-US" dirty="0"/>
              <a:t> </a:t>
            </a:r>
            <a:r>
              <a:rPr lang="en-US" dirty="0" err="1"/>
              <a:t>quickstart</a:t>
            </a:r>
            <a:r>
              <a:rPr lang="en-US" dirty="0"/>
              <a:t> available</a:t>
            </a:r>
            <a:br>
              <a:rPr lang="en-US" dirty="0"/>
            </a:br>
            <a:r>
              <a:rPr lang="en-GB" sz="1200" dirty="0"/>
              <a:t>Kubernetes-based platform to build, deploy, and manage modern serverless workload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22" y="764664"/>
            <a:ext cx="1213578" cy="11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0FF2B-0BBD-445C-9DDC-8C663143B4F3}"/>
              </a:ext>
            </a:extLst>
          </p:cNvPr>
          <p:cNvSpPr/>
          <p:nvPr/>
        </p:nvSpPr>
        <p:spPr>
          <a:xfrm>
            <a:off x="7437120" y="144000"/>
            <a:ext cx="98688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docker">
            <a:extLst>
              <a:ext uri="{FF2B5EF4-FFF2-40B4-BE49-F238E27FC236}">
                <a16:creationId xmlns:a16="http://schemas.microsoft.com/office/drawing/2014/main" id="{1AE215B5-46EE-463B-9B40-2116B939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34" y="2763733"/>
            <a:ext cx="2052588" cy="11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7ABA41-915C-4B32-9135-EF3D871A6145}"/>
              </a:ext>
            </a:extLst>
          </p:cNvPr>
          <p:cNvGrpSpPr/>
          <p:nvPr/>
        </p:nvGrpSpPr>
        <p:grpSpPr>
          <a:xfrm>
            <a:off x="6316810" y="1691266"/>
            <a:ext cx="2603622" cy="1188733"/>
            <a:chOff x="6316810" y="1691266"/>
            <a:chExt cx="2603622" cy="11887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12AAC5-3AB0-4BB3-AB8D-774461421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16810" y="1868180"/>
              <a:ext cx="1213578" cy="715553"/>
            </a:xfrm>
            <a:prstGeom prst="rect">
              <a:avLst/>
            </a:prstGeom>
          </p:spPr>
        </p:pic>
        <p:pic>
          <p:nvPicPr>
            <p:cNvPr id="5124" name="Picture 4" descr="Image result for kubernetes api">
              <a:extLst>
                <a:ext uri="{FF2B5EF4-FFF2-40B4-BE49-F238E27FC236}">
                  <a16:creationId xmlns:a16="http://schemas.microsoft.com/office/drawing/2014/main" id="{4B5A4277-7059-43CC-B979-95ED3CC4B1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6"/>
            <a:stretch/>
          </p:blipFill>
          <p:spPr bwMode="auto">
            <a:xfrm>
              <a:off x="7495567" y="1691266"/>
              <a:ext cx="1424865" cy="118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F94D47-F540-4B2F-85C5-EAFA62D73595}"/>
              </a:ext>
            </a:extLst>
          </p:cNvPr>
          <p:cNvSpPr/>
          <p:nvPr/>
        </p:nvSpPr>
        <p:spPr>
          <a:xfrm>
            <a:off x="7696508" y="2264161"/>
            <a:ext cx="192517" cy="6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Image result for knative">
            <a:extLst>
              <a:ext uri="{FF2B5EF4-FFF2-40B4-BE49-F238E27FC236}">
                <a16:creationId xmlns:a16="http://schemas.microsoft.com/office/drawing/2014/main" id="{8B0C4F80-E4E4-48C8-88A6-6690E197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26" y="3817217"/>
            <a:ext cx="1299328" cy="10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dependency:</a:t>
            </a:r>
            <a:br>
              <a:rPr lang="en-US" dirty="0"/>
            </a:br>
            <a:r>
              <a:rPr lang="en-US" dirty="0"/>
              <a:t> </a:t>
            </a:r>
            <a:r>
              <a:rPr lang="en-US" sz="1200" dirty="0"/>
              <a:t>&lt;dependency&gt;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io.quarkus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quarkus-kubernetes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&lt;/dependency&gt;</a:t>
            </a:r>
          </a:p>
          <a:p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sz="1200" dirty="0"/>
              <a:t>Generates </a:t>
            </a:r>
            <a:r>
              <a:rPr lang="en-US" sz="1200" dirty="0" err="1"/>
              <a:t>kubernetes.json</a:t>
            </a:r>
            <a:r>
              <a:rPr lang="en-US" sz="1200" dirty="0"/>
              <a:t> and </a:t>
            </a:r>
            <a:r>
              <a:rPr lang="en-US" sz="1200" dirty="0" err="1"/>
              <a:t>kubernetes.yaml</a:t>
            </a:r>
            <a:br>
              <a:rPr lang="en-US" sz="1200" dirty="0"/>
            </a:br>
            <a:r>
              <a:rPr lang="en-US" sz="1200" dirty="0"/>
              <a:t>Contains the Service and the Deployment</a:t>
            </a:r>
          </a:p>
          <a:p>
            <a:endParaRPr lang="en-US" dirty="0"/>
          </a:p>
          <a:p>
            <a:r>
              <a:rPr lang="en-US" dirty="0"/>
              <a:t>Details can be configured with properties</a:t>
            </a:r>
            <a:br>
              <a:rPr lang="en-US" dirty="0"/>
            </a:br>
            <a:r>
              <a:rPr lang="en-GB" sz="1200" dirty="0" err="1"/>
              <a:t>quarkus.kubernetes.group</a:t>
            </a:r>
            <a:r>
              <a:rPr lang="en-GB" sz="1200" dirty="0"/>
              <a:t>=</a:t>
            </a:r>
            <a:r>
              <a:rPr lang="en-GB" sz="1200" dirty="0" err="1"/>
              <a:t>yourDockerUsername</a:t>
            </a:r>
            <a:br>
              <a:rPr lang="en-GB" sz="1200" dirty="0"/>
            </a:br>
            <a:r>
              <a:rPr lang="en-GB" sz="1200" dirty="0"/>
              <a:t>quarkus.application.name=test-</a:t>
            </a:r>
            <a:r>
              <a:rPr lang="en-GB" sz="1200" dirty="0" err="1"/>
              <a:t>quarkus</a:t>
            </a:r>
            <a:r>
              <a:rPr lang="en-GB" sz="1200" dirty="0"/>
              <a:t>-app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2362-6475-429C-A5F8-25E932FF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67"/>
          <a:stretch/>
        </p:blipFill>
        <p:spPr>
          <a:xfrm>
            <a:off x="5638797" y="76583"/>
            <a:ext cx="3185160" cy="477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A8C08-610E-4461-9A86-C1085015A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50" r="1"/>
          <a:stretch/>
        </p:blipFill>
        <p:spPr>
          <a:xfrm>
            <a:off x="8823960" y="73462"/>
            <a:ext cx="160020" cy="477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79" y="97784"/>
            <a:ext cx="972642" cy="8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AF46-E6A5-4671-9C30-2733AA2A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Serverless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C577-3FAA-4DF6-856C-5555DCD8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lambda (wrapped by Python)</a:t>
            </a:r>
            <a:br>
              <a:rPr lang="en-US" dirty="0"/>
            </a:br>
            <a:r>
              <a:rPr lang="en-GB" sz="1200" dirty="0">
                <a:hlinkClick r:id="rId2"/>
              </a:rPr>
              <a:t>https://medium.com/@biancanhinojosa/running-executables-in-aws-lambda-dc79b8f33ec7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Google </a:t>
            </a:r>
            <a:r>
              <a:rPr lang="en-GB" dirty="0" err="1"/>
              <a:t>Knative</a:t>
            </a:r>
            <a:r>
              <a:rPr lang="en-GB" dirty="0"/>
              <a:t> framework</a:t>
            </a:r>
          </a:p>
          <a:p>
            <a:endParaRPr lang="en-GB" dirty="0"/>
          </a:p>
          <a:p>
            <a:r>
              <a:rPr lang="en-GB" dirty="0"/>
              <a:t>Oracle </a:t>
            </a:r>
            <a:r>
              <a:rPr lang="en-GB" dirty="0" err="1"/>
              <a:t>FnProject</a:t>
            </a:r>
            <a:br>
              <a:rPr lang="en-GB" dirty="0"/>
            </a:br>
            <a:r>
              <a:rPr lang="en-GB" sz="1200" dirty="0">
                <a:hlinkClick r:id="rId3"/>
              </a:rPr>
              <a:t>https://medium.com/criciumadev/serverless-native-java-functions-using-graalvm-and-fn-project-c9b10a4a4859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Microsoft Azure Functions</a:t>
            </a:r>
            <a:br>
              <a:rPr lang="en-GB" dirty="0"/>
            </a:br>
            <a:r>
              <a:rPr lang="en-GB" dirty="0"/>
              <a:t>Run native (Windows) executables directly</a:t>
            </a:r>
            <a:br>
              <a:rPr lang="en-GB" dirty="0"/>
            </a:br>
            <a:r>
              <a:rPr lang="en-GB" sz="1200" dirty="0">
                <a:hlinkClick r:id="rId4"/>
              </a:rPr>
              <a:t>https://azure.microsoft.com/nl-nl/resources/samples/functions-dotnet-migrating-console-apps/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47C1-E8F3-43E7-809B-844E3CE8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271C-EC7C-4EE6-BA96-2C9433A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17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6A48-50D0-437D-96FD-9C3F5FA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2915-888D-460B-9CC5-F8B5342B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99157" cy="3780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full set of EE standards support</a:t>
            </a:r>
            <a:br>
              <a:rPr lang="en-US" dirty="0"/>
            </a:br>
            <a:r>
              <a:rPr lang="en-US" sz="1200" dirty="0"/>
              <a:t>E.g. limited CDI, no EJBs</a:t>
            </a:r>
            <a:endParaRPr lang="en-US" dirty="0"/>
          </a:p>
          <a:p>
            <a:endParaRPr lang="en-GB" dirty="0"/>
          </a:p>
          <a:p>
            <a:r>
              <a:rPr lang="en-GB" dirty="0"/>
              <a:t>Caching in very early stages</a:t>
            </a:r>
            <a:br>
              <a:rPr lang="en-GB" dirty="0"/>
            </a:br>
            <a:r>
              <a:rPr lang="en-GB" sz="1200" dirty="0"/>
              <a:t>https://github.com/hibernate/quarkus-local-cache</a:t>
            </a:r>
            <a:endParaRPr lang="en-GB" dirty="0"/>
          </a:p>
          <a:p>
            <a:endParaRPr lang="en-GB" dirty="0"/>
          </a:p>
          <a:p>
            <a:r>
              <a:rPr lang="en-GB" dirty="0"/>
              <a:t>‘smells like Red Hat’</a:t>
            </a:r>
            <a:br>
              <a:rPr lang="en-GB" dirty="0"/>
            </a:br>
            <a:r>
              <a:rPr lang="en-GB" sz="1200" dirty="0"/>
              <a:t>Fedora Docker files, OpenShift</a:t>
            </a:r>
            <a:br>
              <a:rPr lang="en-GB" sz="1200" dirty="0"/>
            </a:br>
            <a:r>
              <a:rPr lang="en-GB" sz="1200" dirty="0"/>
              <a:t>JBoss/</a:t>
            </a:r>
            <a:r>
              <a:rPr lang="en-GB" sz="1200" dirty="0" err="1"/>
              <a:t>WildFly</a:t>
            </a:r>
            <a:r>
              <a:rPr lang="en-GB" sz="1200" dirty="0"/>
              <a:t> libraries: </a:t>
            </a:r>
            <a:r>
              <a:rPr lang="en-GB" sz="1200" dirty="0" err="1"/>
              <a:t>RESTEasy</a:t>
            </a:r>
            <a:r>
              <a:rPr lang="en-GB" sz="1200" dirty="0"/>
              <a:t>, </a:t>
            </a:r>
            <a:r>
              <a:rPr lang="en-GB" sz="1200" dirty="0" err="1"/>
              <a:t>Infinispan</a:t>
            </a:r>
            <a:r>
              <a:rPr lang="en-GB" sz="1200" dirty="0"/>
              <a:t>, Elytron security</a:t>
            </a:r>
          </a:p>
          <a:p>
            <a:endParaRPr lang="en-GB" dirty="0"/>
          </a:p>
          <a:p>
            <a:r>
              <a:rPr lang="en-GB" dirty="0"/>
              <a:t>No Oracle JDBC driver, no JMS support</a:t>
            </a:r>
            <a:br>
              <a:rPr lang="en-GB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E6452-0A38-4CEA-8B7E-F02E1F6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12AE-165A-4472-B93B-7EA46EF6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3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EC309-AE3C-4B78-972E-1D11F18F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2" y="163552"/>
            <a:ext cx="3205101" cy="188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13B9E-47BC-4FCC-9CF3-C9BAA85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8" y="3044334"/>
            <a:ext cx="1717284" cy="1561540"/>
          </a:xfrm>
          <a:prstGeom prst="rect">
            <a:avLst/>
          </a:prstGeom>
        </p:spPr>
      </p:pic>
      <p:pic>
        <p:nvPicPr>
          <p:cNvPr id="1026" name="Picture 2" descr="Image result for graalvm">
            <a:extLst>
              <a:ext uri="{FF2B5EF4-FFF2-40B4-BE49-F238E27FC236}">
                <a16:creationId xmlns:a16="http://schemas.microsoft.com/office/drawing/2014/main" id="{8BC31669-E222-498B-9DD6-1E78A97F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2" y="2213610"/>
            <a:ext cx="2792336" cy="12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0E8C5-8EF0-4212-8FC7-91D6E2CEE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40" y="381556"/>
            <a:ext cx="1387960" cy="1453792"/>
          </a:xfrm>
          <a:prstGeom prst="rect">
            <a:avLst/>
          </a:prstGeom>
        </p:spPr>
      </p:pic>
      <p:pic>
        <p:nvPicPr>
          <p:cNvPr id="1028" name="Picture 4" descr="IBM">
            <a:extLst>
              <a:ext uri="{FF2B5EF4-FFF2-40B4-BE49-F238E27FC236}">
                <a16:creationId xmlns:a16="http://schemas.microsoft.com/office/drawing/2014/main" id="{01349DBA-B315-4B4B-96B8-02707B28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95372"/>
            <a:ext cx="1310640" cy="595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289EE-B661-48D6-891C-48674C4BD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177" y="3488853"/>
            <a:ext cx="3318003" cy="672501"/>
          </a:xfrm>
          <a:prstGeom prst="rect">
            <a:avLst/>
          </a:prstGeom>
        </p:spPr>
      </p:pic>
      <p:pic>
        <p:nvPicPr>
          <p:cNvPr id="1030" name="Picture 6" descr="Image result for openshift">
            <a:extLst>
              <a:ext uri="{FF2B5EF4-FFF2-40B4-BE49-F238E27FC236}">
                <a16:creationId xmlns:a16="http://schemas.microsoft.com/office/drawing/2014/main" id="{0FD628F5-9912-4FC7-AF12-934EC4FE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99" y="1392487"/>
            <a:ext cx="13553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native">
            <a:extLst>
              <a:ext uri="{FF2B5EF4-FFF2-40B4-BE49-F238E27FC236}">
                <a16:creationId xmlns:a16="http://schemas.microsoft.com/office/drawing/2014/main" id="{42CC7413-A746-4D17-B9FA-EC120C8B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3474158"/>
            <a:ext cx="1520190" cy="12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1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50930" y="816068"/>
            <a:ext cx="2293070" cy="3499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2478389" y="2352335"/>
            <a:ext cx="2734290" cy="438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2400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2400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/>
            <a:r>
              <a:rPr lang="en-US" sz="600" spc="-1" dirty="0">
                <a:solidFill>
                  <a:srgbClr val="FFFFFF"/>
                </a:solidFill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Quarkus</a:t>
            </a:r>
            <a:endParaRPr lang="en-US" sz="600" spc="-1" dirty="0"/>
          </a:p>
          <a:p>
            <a:pPr algn="r">
              <a:lnSpc>
                <a:spcPct val="100000"/>
              </a:lnSpc>
            </a:pPr>
            <a:endParaRPr lang="en-US" sz="6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en-US" sz="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250-0611-4BDC-A2F9-CBDBE5F9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27500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DD48-EE91-4768-BE1B-61954B47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2013949"/>
            <a:ext cx="6623999" cy="2476273"/>
          </a:xfrm>
        </p:spPr>
        <p:txBody>
          <a:bodyPr numCol="2"/>
          <a:lstStyle/>
          <a:p>
            <a:r>
              <a:rPr lang="en-US" b="1" dirty="0"/>
              <a:t>Full stack</a:t>
            </a:r>
            <a:br>
              <a:rPr lang="en-US" dirty="0"/>
            </a:br>
            <a:r>
              <a:rPr lang="en-US" sz="1200" dirty="0"/>
              <a:t>Though focus on backend</a:t>
            </a:r>
          </a:p>
          <a:p>
            <a:endParaRPr lang="en-US" dirty="0"/>
          </a:p>
          <a:p>
            <a:r>
              <a:rPr lang="en-US" b="1" dirty="0"/>
              <a:t>Using familiar APIs </a:t>
            </a:r>
            <a:br>
              <a:rPr lang="en-US" b="1" dirty="0"/>
            </a:br>
            <a:r>
              <a:rPr lang="en-US" sz="1200" dirty="0"/>
              <a:t>like JAX-RS, JPA,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br>
              <a:rPr lang="en-US" sz="1200" dirty="0"/>
            </a:br>
            <a:endParaRPr lang="en-US" dirty="0"/>
          </a:p>
          <a:p>
            <a:r>
              <a:rPr lang="en-US" b="1" dirty="0"/>
              <a:t>Container first</a:t>
            </a:r>
            <a:br>
              <a:rPr lang="en-US" dirty="0"/>
            </a:br>
            <a:r>
              <a:rPr lang="en-US" sz="1200" dirty="0"/>
              <a:t>Easy containerization</a:t>
            </a:r>
            <a:br>
              <a:rPr lang="en-US" sz="1200" dirty="0"/>
            </a:br>
            <a:r>
              <a:rPr lang="en-US" sz="1200" dirty="0"/>
              <a:t>Kubernetes API, resource generation</a:t>
            </a:r>
            <a:br>
              <a:rPr lang="en-US" sz="1200" dirty="0"/>
            </a:br>
            <a:r>
              <a:rPr lang="en-US" sz="1200" dirty="0" err="1"/>
              <a:t>Quickstarts</a:t>
            </a:r>
            <a:r>
              <a:rPr lang="en-US" sz="1200" dirty="0"/>
              <a:t> for </a:t>
            </a:r>
            <a:r>
              <a:rPr lang="en-US" sz="1200" dirty="0" err="1"/>
              <a:t>Knative</a:t>
            </a:r>
            <a:r>
              <a:rPr lang="en-US" sz="1200" dirty="0"/>
              <a:t>, </a:t>
            </a:r>
            <a:r>
              <a:rPr lang="en-US" sz="1200" dirty="0" err="1"/>
              <a:t>Openshift</a:t>
            </a:r>
            <a:endParaRPr lang="en-US" sz="1200" dirty="0"/>
          </a:p>
          <a:p>
            <a:endParaRPr lang="en-US" b="1" dirty="0"/>
          </a:p>
          <a:p>
            <a:r>
              <a:rPr lang="en-US" b="1" dirty="0"/>
              <a:t>Fast</a:t>
            </a:r>
            <a:br>
              <a:rPr lang="en-US" dirty="0"/>
            </a:br>
            <a:r>
              <a:rPr lang="en-US" sz="1200" dirty="0" err="1"/>
              <a:t>Fast</a:t>
            </a:r>
            <a:r>
              <a:rPr lang="en-US" sz="1200" dirty="0"/>
              <a:t> to start, fast to respond to requests</a:t>
            </a:r>
            <a:br>
              <a:rPr lang="en-US" sz="1200" dirty="0"/>
            </a:br>
            <a:endParaRPr lang="en-US" sz="1200" dirty="0"/>
          </a:p>
          <a:p>
            <a:r>
              <a:rPr lang="en-US" b="1" dirty="0"/>
              <a:t>Ready for native compilation</a:t>
            </a:r>
            <a:br>
              <a:rPr lang="en-US" b="1" dirty="0"/>
            </a:br>
            <a:endParaRPr lang="en-US" sz="1200" b="1" dirty="0"/>
          </a:p>
          <a:p>
            <a:endParaRPr lang="en-US" dirty="0"/>
          </a:p>
          <a:p>
            <a:r>
              <a:rPr lang="en-US" b="1" dirty="0"/>
              <a:t>Focus on developer experience</a:t>
            </a:r>
            <a:br>
              <a:rPr lang="en-US" dirty="0"/>
            </a:br>
            <a:r>
              <a:rPr lang="en-US" dirty="0"/>
              <a:t>Live reload, a lot OOTB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14F5-75E1-4AFD-A6CD-AD324379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117AD-7198-42BE-AAEC-55150F37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A60A8-4327-4831-BEB7-746D2EE4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1" y="101139"/>
            <a:ext cx="1822412" cy="107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7DC63-E0E0-4C9E-978E-25306EC2EBD5}"/>
              </a:ext>
            </a:extLst>
          </p:cNvPr>
          <p:cNvSpPr txBox="1"/>
          <p:nvPr/>
        </p:nvSpPr>
        <p:spPr>
          <a:xfrm>
            <a:off x="720003" y="1199127"/>
            <a:ext cx="75541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A Kubernetes Native Java stack tailored for </a:t>
            </a:r>
            <a:r>
              <a:rPr lang="en-GB" sz="1400" dirty="0" err="1"/>
              <a:t>GraalVM</a:t>
            </a:r>
            <a:r>
              <a:rPr lang="en-GB" sz="1400" dirty="0"/>
              <a:t> &amp; OpenJDK </a:t>
            </a:r>
            <a:r>
              <a:rPr lang="en-GB" sz="1400" dirty="0" err="1"/>
              <a:t>HotSpot</a:t>
            </a:r>
            <a:br>
              <a:rPr lang="en-GB" sz="1400" dirty="0"/>
            </a:br>
            <a:r>
              <a:rPr lang="en-GB" sz="1400" dirty="0"/>
              <a:t>crafted from the best of breed Java libraries and standards</a:t>
            </a:r>
            <a:endParaRPr lang="en-US" sz="1300" dirty="0" err="1"/>
          </a:p>
        </p:txBody>
      </p:sp>
    </p:spTree>
    <p:extLst>
      <p:ext uri="{BB962C8B-B14F-4D97-AF65-F5344CB8AC3E}">
        <p14:creationId xmlns:p14="http://schemas.microsoft.com/office/powerpoint/2010/main" val="32599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CAE-E961-4C96-94A7-615F962F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best of breed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3620-BD36-4594-B273-35B536CF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55260-5700-4AD1-8596-BF6AC410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4" y="906967"/>
            <a:ext cx="9172468" cy="3561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4875A6-A386-42EE-9CBC-21A0790CEDF4}"/>
              </a:ext>
            </a:extLst>
          </p:cNvPr>
          <p:cNvSpPr/>
          <p:nvPr/>
        </p:nvSpPr>
        <p:spPr>
          <a:xfrm>
            <a:off x="-14234" y="4408448"/>
            <a:ext cx="9172468" cy="557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871-3518-41E9-9ED1-73CE975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8073481" cy="504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Container first</a:t>
            </a:r>
            <a:br>
              <a:rPr lang="en-US" dirty="0"/>
            </a:br>
            <a:r>
              <a:rPr lang="en-US" sz="1400" dirty="0"/>
              <a:t>Allows for native compilation </a:t>
            </a:r>
            <a:br>
              <a:rPr lang="en-US" sz="1400" dirty="0"/>
            </a:br>
            <a:r>
              <a:rPr lang="en-US" sz="1400" dirty="0"/>
              <a:t>Fast startup and small memory footprint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E762-1584-4CA9-B87B-DE9C2D0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6801-36B9-4674-B414-782BAA1C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8"/>
          <a:stretch/>
        </p:blipFill>
        <p:spPr>
          <a:xfrm>
            <a:off x="38771" y="1222657"/>
            <a:ext cx="9066457" cy="2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DB6EA8A8-C8FA-4306-BF6A-B582907B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23"/>
          <a:stretch/>
        </p:blipFill>
        <p:spPr>
          <a:xfrm>
            <a:off x="0" y="631980"/>
            <a:ext cx="9144000" cy="4351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6EADD2-573F-4509-82D0-34AE6D80F930}"/>
              </a:ext>
            </a:extLst>
          </p:cNvPr>
          <p:cNvSpPr txBox="1">
            <a:spLocks/>
          </p:cNvSpPr>
          <p:nvPr/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Short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2542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EF6-23A4-470D-A735-B1D87CB4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developer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7C6-2C6D-4798-B258-4FFAC899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900001"/>
            <a:ext cx="4220160" cy="34019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Unified configuration</a:t>
            </a:r>
          </a:p>
          <a:p>
            <a:endParaRPr lang="en-GB" dirty="0"/>
          </a:p>
          <a:p>
            <a:r>
              <a:rPr lang="en-GB" dirty="0"/>
              <a:t>Zero config Live reload in the blink of an eye</a:t>
            </a:r>
          </a:p>
          <a:p>
            <a:endParaRPr lang="en-GB" dirty="0"/>
          </a:p>
          <a:p>
            <a:r>
              <a:rPr lang="en-GB" dirty="0"/>
              <a:t>Streamlined code </a:t>
            </a:r>
            <a:br>
              <a:rPr lang="en-GB" dirty="0"/>
            </a:br>
            <a:r>
              <a:rPr lang="en-GB" dirty="0"/>
              <a:t>for the 80% common usages</a:t>
            </a:r>
            <a:br>
              <a:rPr lang="en-GB" dirty="0"/>
            </a:br>
            <a:r>
              <a:rPr lang="en-GB" dirty="0"/>
              <a:t>flexible for the 20%</a:t>
            </a:r>
          </a:p>
          <a:p>
            <a:endParaRPr lang="en-GB" dirty="0"/>
          </a:p>
          <a:p>
            <a:r>
              <a:rPr lang="en-GB" dirty="0"/>
              <a:t>No hassle native executable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345D-38C6-4239-AED0-E59E0D9A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5A39D-DC10-4CD2-9873-D7EC000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327D8-F0F8-49D2-8CFD-91FB7743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838275"/>
            <a:ext cx="3466950" cy="3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44A-CE5F-46F0-9840-8DC347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400" dirty="0"/>
              <a:t>Synchronous and asynchronous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B2F8-D3DE-4F78-B59E-81FAD4D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F18BC-6703-4B4B-8203-800E5B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E1807-1598-41D1-A75E-956B64FE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0" y="1418706"/>
            <a:ext cx="5754757" cy="2849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3E88BF-5231-49B4-A588-F62AAAC67F4D}"/>
              </a:ext>
            </a:extLst>
          </p:cNvPr>
          <p:cNvSpPr/>
          <p:nvPr/>
        </p:nvSpPr>
        <p:spPr>
          <a:xfrm>
            <a:off x="520390" y="1418706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897-1AA5-40F0-9E14-D43CEE552471}"/>
              </a:ext>
            </a:extLst>
          </p:cNvPr>
          <p:cNvSpPr/>
          <p:nvPr/>
        </p:nvSpPr>
        <p:spPr>
          <a:xfrm>
            <a:off x="520389" y="2980644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57D4-72D2-4A6A-AC03-1A837387CDAE}"/>
              </a:ext>
            </a:extLst>
          </p:cNvPr>
          <p:cNvSpPr txBox="1"/>
          <p:nvPr/>
        </p:nvSpPr>
        <p:spPr>
          <a:xfrm>
            <a:off x="6705600" y="1962339"/>
            <a:ext cx="97462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1110-0BE5-4CEA-B097-8171515D4642}"/>
              </a:ext>
            </a:extLst>
          </p:cNvPr>
          <p:cNvSpPr txBox="1"/>
          <p:nvPr/>
        </p:nvSpPr>
        <p:spPr>
          <a:xfrm>
            <a:off x="6705600" y="3524277"/>
            <a:ext cx="105798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53793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0E1-277C-4EE2-B4D9-28879147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9ED-6BFA-4D3B-A783-9B241FE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 or Flux?</a:t>
            </a:r>
          </a:p>
          <a:p>
            <a:endParaRPr lang="en-US" dirty="0"/>
          </a:p>
          <a:p>
            <a:r>
              <a:rPr lang="en-US" dirty="0"/>
              <a:t>Not part of </a:t>
            </a:r>
            <a:r>
              <a:rPr lang="en-US" dirty="0" err="1"/>
              <a:t>Microprofile</a:t>
            </a:r>
            <a:r>
              <a:rPr lang="en-US" dirty="0"/>
              <a:t> or Jakarta EE standards</a:t>
            </a:r>
            <a:br>
              <a:rPr lang="en-US" dirty="0"/>
            </a:br>
            <a:r>
              <a:rPr lang="en-US" dirty="0"/>
              <a:t>Maintained by Pivotal</a:t>
            </a:r>
          </a:p>
          <a:p>
            <a:endParaRPr lang="en-US" dirty="0"/>
          </a:p>
          <a:p>
            <a:r>
              <a:rPr lang="en-US" dirty="0"/>
              <a:t>Cumbersome usage (personal)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49829-7BF6-424C-AF94-AF5AF044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E0780-B44C-4C38-83F6-4D9599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2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presentatie_v1" id="{63523A67-E9AE-C042-B69D-21F7ED4E4386}" vid="{0B1A04EB-3E24-5C48-AA52-37779D8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89E73C3FDB0459BD38376ADEE0890" ma:contentTypeVersion="0" ma:contentTypeDescription="Create a new document." ma:contentTypeScope="" ma:versionID="421a6a08894b3b75684f906de57a32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4D90A0-9B82-4F8E-8ADE-39CE56864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98D3BE-EED3-483D-8008-317198627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6CD6E7-E353-4E7F-94A5-EC98CDECD9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Conclusion_presentatie_v1</Template>
  <TotalTime>1236</TotalTime>
  <Words>247</Words>
  <Application>Microsoft Office PowerPoint</Application>
  <PresentationFormat>On-screen Show (16:9)</PresentationFormat>
  <Paragraphs>152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Office-thema</vt:lpstr>
      <vt:lpstr>PowerPoint Presentation</vt:lpstr>
      <vt:lpstr>PowerPoint Presentation</vt:lpstr>
      <vt:lpstr>Quarkus </vt:lpstr>
      <vt:lpstr>Full stack best of breed</vt:lpstr>
      <vt:lpstr>Container first Allows for native compilation  Fast startup and small memory footprint</vt:lpstr>
      <vt:lpstr>PowerPoint Presentation</vt:lpstr>
      <vt:lpstr>Focus on developer experience</vt:lpstr>
      <vt:lpstr>Spring Boot Synchronous and asynchronous</vt:lpstr>
      <vt:lpstr>Spring Boot Challenges</vt:lpstr>
      <vt:lpstr>Quarkus</vt:lpstr>
      <vt:lpstr>Quarkus unifies Imperative and Reactive Similar syntax. Easy to migrate</vt:lpstr>
      <vt:lpstr>Quarkus extensions</vt:lpstr>
      <vt:lpstr>Quarkus available extensions</vt:lpstr>
      <vt:lpstr>Quarkus configuration </vt:lpstr>
      <vt:lpstr>Quarkus native build options</vt:lpstr>
      <vt:lpstr>Quarkus and Kubernetes</vt:lpstr>
      <vt:lpstr>Quarkus and Kubernetes</vt:lpstr>
      <vt:lpstr>Quarkus Serverless options</vt:lpstr>
      <vt:lpstr>Quarkus limitations</vt:lpstr>
      <vt:lpstr>PowerPoint Presentation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IOT</dc:title>
  <dc:creator>Robbrecht Amerongen</dc:creator>
  <cp:keywords>internet of things</cp:keywords>
  <dc:description>Conclusion - versie 1 - juni 2017
Ontwerp: Humming
Template: Ton Persoon</dc:description>
  <cp:lastModifiedBy>Maarten Smeets</cp:lastModifiedBy>
  <cp:revision>246</cp:revision>
  <dcterms:created xsi:type="dcterms:W3CDTF">2017-07-05T06:19:11Z</dcterms:created>
  <dcterms:modified xsi:type="dcterms:W3CDTF">2019-08-15T09:41:41Z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0x0101008FE89E73C3FDB0459BD38376ADEE0890</vt:lpwstr>
  </property>
</Properties>
</file>