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25"/>
  </p:notesMasterIdLst>
  <p:sldIdLst>
    <p:sldId id="258" r:id="rId5"/>
    <p:sldId id="263" r:id="rId6"/>
    <p:sldId id="276" r:id="rId7"/>
    <p:sldId id="267" r:id="rId8"/>
    <p:sldId id="266" r:id="rId9"/>
    <p:sldId id="265" r:id="rId10"/>
    <p:sldId id="269" r:id="rId11"/>
    <p:sldId id="277" r:id="rId12"/>
    <p:sldId id="280" r:id="rId13"/>
    <p:sldId id="279" r:id="rId14"/>
    <p:sldId id="268" r:id="rId15"/>
    <p:sldId id="274" r:id="rId16"/>
    <p:sldId id="275" r:id="rId17"/>
    <p:sldId id="270" r:id="rId18"/>
    <p:sldId id="282" r:id="rId19"/>
    <p:sldId id="272" r:id="rId20"/>
    <p:sldId id="273" r:id="rId21"/>
    <p:sldId id="281" r:id="rId22"/>
    <p:sldId id="271" r:id="rId23"/>
    <p:sldId id="262" r:id="rId24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D8D84-4D62-430C-B8E4-DDA308C43FD4}" v="2" dt="2019-08-15T14:31:24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156" autoAdjust="0"/>
  </p:normalViewPr>
  <p:slideViewPr>
    <p:cSldViewPr snapToGrid="0" snapToObjects="1">
      <p:cViewPr varScale="1">
        <p:scale>
          <a:sx n="137" d="100"/>
          <a:sy n="137" d="100"/>
        </p:scale>
        <p:origin x="126" y="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anna Denis" userId="60867fa0-d6e9-465e-8da2-6d7253130eb1" providerId="ADAL" clId="{7F9D8D84-4D62-430C-B8E4-DDA308C43FD4}"/>
    <pc:docChg chg="modSld">
      <pc:chgData name="Rosanna Denis" userId="60867fa0-d6e9-465e-8da2-6d7253130eb1" providerId="ADAL" clId="{7F9D8D84-4D62-430C-B8E4-DDA308C43FD4}" dt="2019-08-15T14:34:13.349" v="8" actId="14100"/>
      <pc:docMkLst>
        <pc:docMk/>
      </pc:docMkLst>
      <pc:sldChg chg="addSp modSp">
        <pc:chgData name="Rosanna Denis" userId="60867fa0-d6e9-465e-8da2-6d7253130eb1" providerId="ADAL" clId="{7F9D8D84-4D62-430C-B8E4-DDA308C43FD4}" dt="2019-08-15T14:31:35.264" v="7" actId="171"/>
        <pc:sldMkLst>
          <pc:docMk/>
          <pc:sldMk cId="3537930789" sldId="277"/>
        </pc:sldMkLst>
        <pc:spChg chg="add mod ord">
          <ac:chgData name="Rosanna Denis" userId="60867fa0-d6e9-465e-8da2-6d7253130eb1" providerId="ADAL" clId="{7F9D8D84-4D62-430C-B8E4-DDA308C43FD4}" dt="2019-08-15T14:31:35.264" v="7" actId="171"/>
          <ac:spMkLst>
            <pc:docMk/>
            <pc:sldMk cId="3537930789" sldId="277"/>
            <ac:spMk id="3" creationId="{C3A0BF0E-61AC-4610-9E90-3E9DF1A9BBE1}"/>
          </ac:spMkLst>
        </pc:spChg>
        <pc:spChg chg="mod ord">
          <ac:chgData name="Rosanna Denis" userId="60867fa0-d6e9-465e-8da2-6d7253130eb1" providerId="ADAL" clId="{7F9D8D84-4D62-430C-B8E4-DDA308C43FD4}" dt="2019-08-15T14:31:12.135" v="3" actId="1076"/>
          <ac:spMkLst>
            <pc:docMk/>
            <pc:sldMk cId="3537930789" sldId="277"/>
            <ac:spMk id="10" creationId="{48BDE897-1AA5-40F0-9E14-D43CEE552471}"/>
          </ac:spMkLst>
        </pc:spChg>
        <pc:picChg chg="mod">
          <ac:chgData name="Rosanna Denis" userId="60867fa0-d6e9-465e-8da2-6d7253130eb1" providerId="ADAL" clId="{7F9D8D84-4D62-430C-B8E4-DDA308C43FD4}" dt="2019-08-15T14:31:03.094" v="1" actId="1076"/>
          <ac:picMkLst>
            <pc:docMk/>
            <pc:sldMk cId="3537930789" sldId="277"/>
            <ac:picMk id="8" creationId="{B5FE1807-1598-41D1-A75E-956B64FEB757}"/>
          </ac:picMkLst>
        </pc:picChg>
      </pc:sldChg>
      <pc:sldChg chg="modSp">
        <pc:chgData name="Rosanna Denis" userId="60867fa0-d6e9-465e-8da2-6d7253130eb1" providerId="ADAL" clId="{7F9D8D84-4D62-430C-B8E4-DDA308C43FD4}" dt="2019-08-15T14:34:13.349" v="8" actId="14100"/>
        <pc:sldMkLst>
          <pc:docMk/>
          <pc:sldMk cId="1800175040" sldId="281"/>
        </pc:sldMkLst>
        <pc:spChg chg="mod">
          <ac:chgData name="Rosanna Denis" userId="60867fa0-d6e9-465e-8da2-6d7253130eb1" providerId="ADAL" clId="{7F9D8D84-4D62-430C-B8E4-DDA308C43FD4}" dt="2019-08-15T14:34:13.349" v="8" actId="14100"/>
          <ac:spMkLst>
            <pc:docMk/>
            <pc:sldMk cId="1800175040" sldId="281"/>
            <ac:spMk id="3" creationId="{459DC577-3FAA-4DF6-856C-5555DCD89B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15-8-2019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8/15/2019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8/15/2019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8/15/2019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8/15/2019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8/15/2019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AYOFF ZW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609306" y="1806579"/>
            <a:ext cx="5925394" cy="59175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797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PAY OFF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1609306" y="2385420"/>
            <a:ext cx="5925394" cy="20368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3797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TWEE REGELS MAXIMAAL</a:t>
            </a:r>
          </a:p>
        </p:txBody>
      </p:sp>
    </p:spTree>
    <p:extLst>
      <p:ext uri="{BB962C8B-B14F-4D97-AF65-F5344CB8AC3E}">
        <p14:creationId xmlns:p14="http://schemas.microsoft.com/office/powerpoint/2010/main" val="269983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TO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5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2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57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82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74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8/15/2019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8/15/2019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8/15/2019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5400000" y="1548000"/>
            <a:ext cx="3024000" cy="3024000"/>
          </a:xfrm>
          <a:prstGeom prst="rect">
            <a:avLst/>
          </a:prstGeom>
          <a:solidFill>
            <a:schemeClr val="tx2"/>
          </a:solidFill>
        </p:spPr>
        <p:txBody>
          <a:bodyPr vert="horz" lIns="90000" tIns="90000" rIns="72000" bIns="72000" rtlCol="0" anchor="t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CLICK TO EDIT MASTER TITLE 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8/15/2019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8/15/2019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8/15/2019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24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8/15/2019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60" y="381945"/>
            <a:ext cx="1297614" cy="29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  <p:sldLayoutId id="2147483692" r:id="rId15"/>
    <p:sldLayoutId id="2147483695" r:id="rId16"/>
    <p:sldLayoutId id="2147483696" r:id="rId17"/>
    <p:sldLayoutId id="2147483697" r:id="rId18"/>
    <p:sldLayoutId id="2147483698" r:id="rId19"/>
    <p:sldLayoutId id="2147483699" r:id="rId20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jpe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32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riciumadev/serverless-native-java-functions-using-graalvm-and-fn-project-c9b10a4a4859" TargetMode="External"/><Relationship Id="rId2" Type="http://schemas.openxmlformats.org/officeDocument/2006/relationships/hyperlink" Target="https://medium.com/@biancanhinojosa/running-executables-in-aws-lambda-dc79b8f33ec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zure.microsoft.com/nl-nl/resources/samples/functions-dotnet-migrating-console-app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Placeholder 3"/>
          <p:cNvPicPr/>
          <p:nvPr/>
        </p:nvPicPr>
        <p:blipFill>
          <a:blip r:embed="rId2"/>
          <a:srcRect t="75" b="75"/>
          <a:stretch/>
        </p:blipFill>
        <p:spPr>
          <a:xfrm>
            <a:off x="0" y="810000"/>
            <a:ext cx="9131760" cy="33357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DA5EC21F-3F41-497E-B341-4F021E9AEBCF}"/>
              </a:ext>
            </a:extLst>
          </p:cNvPr>
          <p:cNvSpPr/>
          <p:nvPr/>
        </p:nvSpPr>
        <p:spPr>
          <a:xfrm>
            <a:off x="4185424" y="3040171"/>
            <a:ext cx="5067468" cy="11055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72000" bIns="72000"/>
          <a:lstStyle/>
          <a:p>
            <a:pPr algn="ctr">
              <a:lnSpc>
                <a:spcPct val="85000"/>
              </a:lnSpc>
            </a:pPr>
            <a:r>
              <a:rPr lang="en-US" sz="2800" spc="-1" dirty="0">
                <a:solidFill>
                  <a:schemeClr val="bg1"/>
                </a:solidFill>
                <a:latin typeface="+mj-lt"/>
                <a:ea typeface="DejaVu Sans"/>
              </a:rPr>
              <a:t>Supersonic Subatomic Java</a:t>
            </a:r>
          </a:p>
          <a:p>
            <a:pPr algn="ctr">
              <a:lnSpc>
                <a:spcPct val="85000"/>
              </a:lnSpc>
            </a:pPr>
            <a:r>
              <a:rPr lang="en-US" sz="3200" spc="-1" dirty="0" err="1">
                <a:solidFill>
                  <a:schemeClr val="bg1"/>
                </a:solidFill>
                <a:latin typeface="Arial Black" panose="020B0A04020102020204" pitchFamily="34" charset="0"/>
              </a:rPr>
              <a:t>Quarkus</a:t>
            </a:r>
            <a:endParaRPr lang="en-US" sz="3200" spc="-1" dirty="0">
              <a:solidFill>
                <a:schemeClr val="bg1"/>
              </a:solidFill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0DEA0C24-18E6-451D-99ED-08963B3368B6}"/>
              </a:ext>
            </a:extLst>
          </p:cNvPr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spc="-1" dirty="0">
                <a:solidFill>
                  <a:srgbClr val="FFFFFF"/>
                </a:solidFill>
                <a:latin typeface="Arial"/>
                <a:ea typeface="DejaVu Sans"/>
              </a:rPr>
              <a:t>Microservices with </a:t>
            </a:r>
            <a:r>
              <a:rPr lang="en-US" sz="600" spc="-1" dirty="0" err="1">
                <a:solidFill>
                  <a:srgbClr val="FFFFFF"/>
                </a:solidFill>
                <a:latin typeface="Arial"/>
                <a:ea typeface="DejaVu Sans"/>
              </a:rPr>
              <a:t>GraalVM</a:t>
            </a:r>
            <a:r>
              <a:rPr lang="en-US" sz="600" spc="-1" dirty="0">
                <a:solidFill>
                  <a:srgbClr val="FFFFFF"/>
                </a:solidFill>
                <a:latin typeface="Arial"/>
                <a:ea typeface="DejaVu Sans"/>
              </a:rPr>
              <a:t> &amp; </a:t>
            </a:r>
            <a:r>
              <a:rPr lang="en-US" sz="600" spc="-1" dirty="0" err="1">
                <a:solidFill>
                  <a:srgbClr val="FFFFFF"/>
                </a:solidFill>
                <a:latin typeface="Arial"/>
                <a:ea typeface="DejaVu Sans"/>
              </a:rPr>
              <a:t>Quarkus</a:t>
            </a:r>
            <a:endParaRPr lang="en-US" sz="600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298A53E-043B-4215-B300-29A43DD4C3A8}"/>
              </a:ext>
            </a:extLst>
          </p:cNvPr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600" spc="-1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lang="en-US" sz="600" spc="-1">
              <a:latin typeface="Arial"/>
            </a:endParaRPr>
          </a:p>
        </p:txBody>
      </p:sp>
      <p:pic>
        <p:nvPicPr>
          <p:cNvPr id="2050" name="Picture 2" descr="Image result for quarkus extensions">
            <a:extLst>
              <a:ext uri="{FF2B5EF4-FFF2-40B4-BE49-F238E27FC236}">
                <a16:creationId xmlns:a16="http://schemas.microsoft.com/office/drawing/2014/main" id="{4398D62F-DC00-4475-96AD-D123E7379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10253C"/>
              </a:clrFrom>
              <a:clrTo>
                <a:srgbClr val="10253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729" y="825624"/>
            <a:ext cx="2323110" cy="232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F44A-CE5F-46F0-9840-8DC347AF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1B2F8-D3DE-4F78-B59E-81FAD4D4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F18BC-6703-4B4B-8203-800E5BF0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3E88BF-5231-49B4-A588-F62AAAC67F4D}"/>
              </a:ext>
            </a:extLst>
          </p:cNvPr>
          <p:cNvSpPr/>
          <p:nvPr/>
        </p:nvSpPr>
        <p:spPr>
          <a:xfrm>
            <a:off x="520390" y="1418706"/>
            <a:ext cx="5754757" cy="12873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DE897-1AA5-40F0-9E14-D43CEE552471}"/>
              </a:ext>
            </a:extLst>
          </p:cNvPr>
          <p:cNvSpPr/>
          <p:nvPr/>
        </p:nvSpPr>
        <p:spPr>
          <a:xfrm>
            <a:off x="520389" y="2980644"/>
            <a:ext cx="5754757" cy="12873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E57D4-72D2-4A6A-AC03-1A837387CDAE}"/>
              </a:ext>
            </a:extLst>
          </p:cNvPr>
          <p:cNvSpPr txBox="1"/>
          <p:nvPr/>
        </p:nvSpPr>
        <p:spPr>
          <a:xfrm>
            <a:off x="6705600" y="1962339"/>
            <a:ext cx="974626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Synchronous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11110-0BE5-4CEA-B097-8171515D4642}"/>
              </a:ext>
            </a:extLst>
          </p:cNvPr>
          <p:cNvSpPr txBox="1"/>
          <p:nvPr/>
        </p:nvSpPr>
        <p:spPr>
          <a:xfrm>
            <a:off x="6705600" y="3524277"/>
            <a:ext cx="105798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Asynchronous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65E912-7096-4DF3-811C-92586D7E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460" y="1479964"/>
            <a:ext cx="4530667" cy="27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0C97-A9BC-4DDB-BD93-B6A67570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unifies Imperative and Reactive</a:t>
            </a:r>
            <a:br>
              <a:rPr lang="en-US" dirty="0"/>
            </a:br>
            <a:r>
              <a:rPr lang="en-US" sz="1400" dirty="0"/>
              <a:t>Similar syntax. Easy to migrate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CC87A-DE75-41C5-89F3-B073BC3F9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2231955"/>
            <a:ext cx="3138323" cy="1506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D501E5-90C4-4C5B-BF8E-5AC556196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824" y="2231341"/>
            <a:ext cx="3884304" cy="15073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3276B4-1A47-456A-BC71-75C186011367}"/>
              </a:ext>
            </a:extLst>
          </p:cNvPr>
          <p:cNvSpPr txBox="1"/>
          <p:nvPr/>
        </p:nvSpPr>
        <p:spPr>
          <a:xfrm>
            <a:off x="719999" y="1628745"/>
            <a:ext cx="78066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Imperative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F5A97-D843-4D6F-A711-96D08733A495}"/>
              </a:ext>
            </a:extLst>
          </p:cNvPr>
          <p:cNvSpPr txBox="1"/>
          <p:nvPr/>
        </p:nvSpPr>
        <p:spPr>
          <a:xfrm>
            <a:off x="5099824" y="1628744"/>
            <a:ext cx="649217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Reactive</a:t>
            </a:r>
          </a:p>
        </p:txBody>
      </p:sp>
    </p:spTree>
    <p:extLst>
      <p:ext uri="{BB962C8B-B14F-4D97-AF65-F5344CB8AC3E}">
        <p14:creationId xmlns:p14="http://schemas.microsoft.com/office/powerpoint/2010/main" val="195324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5CB8-A884-4292-9E63-7C6C99FD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3E17-38CF-4B2B-8BFB-B5F0CB010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Extensions are like project dependencies</a:t>
            </a:r>
          </a:p>
          <a:p>
            <a:endParaRPr lang="en-GB" dirty="0"/>
          </a:p>
          <a:p>
            <a:r>
              <a:rPr lang="en-GB" dirty="0"/>
              <a:t>Configure, boot and integrate a framework or technology </a:t>
            </a:r>
            <a:br>
              <a:rPr lang="en-GB" dirty="0"/>
            </a:br>
            <a:r>
              <a:rPr lang="en-GB" sz="1200" dirty="0"/>
              <a:t>into your </a:t>
            </a:r>
            <a:r>
              <a:rPr lang="en-GB" sz="1200" dirty="0" err="1"/>
              <a:t>Quarkus</a:t>
            </a:r>
            <a:r>
              <a:rPr lang="en-GB" sz="1200" dirty="0"/>
              <a:t> application</a:t>
            </a:r>
          </a:p>
          <a:p>
            <a:endParaRPr lang="en-GB" dirty="0"/>
          </a:p>
          <a:p>
            <a:r>
              <a:rPr lang="en-GB" dirty="0"/>
              <a:t>Providing the right information to </a:t>
            </a:r>
            <a:r>
              <a:rPr lang="en-GB" dirty="0" err="1"/>
              <a:t>GraalVM</a:t>
            </a:r>
            <a:r>
              <a:rPr lang="en-GB" dirty="0"/>
              <a:t> </a:t>
            </a:r>
            <a:br>
              <a:rPr lang="en-GB" dirty="0"/>
            </a:br>
            <a:r>
              <a:rPr lang="en-GB" sz="1200" dirty="0"/>
              <a:t>for your application to compile natively</a:t>
            </a:r>
          </a:p>
          <a:p>
            <a:endParaRPr lang="en-GB" dirty="0"/>
          </a:p>
          <a:p>
            <a:r>
              <a:rPr lang="fr-FR" dirty="0"/>
              <a:t>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configured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Quarkus</a:t>
            </a:r>
            <a:r>
              <a:rPr lang="fr-FR" dirty="0"/>
              <a:t> Maven plugin</a:t>
            </a:r>
            <a:br>
              <a:rPr lang="fr-FR" dirty="0"/>
            </a:br>
            <a:r>
              <a:rPr lang="fr-FR" sz="1200" dirty="0" err="1"/>
              <a:t>mvn</a:t>
            </a:r>
            <a:r>
              <a:rPr lang="fr-FR" sz="1200" dirty="0"/>
              <a:t> </a:t>
            </a:r>
            <a:r>
              <a:rPr lang="fr-FR" sz="1200" dirty="0" err="1"/>
              <a:t>quarkus:list-extensions</a:t>
            </a:r>
            <a:br>
              <a:rPr lang="fr-FR" sz="1200" dirty="0"/>
            </a:br>
            <a:r>
              <a:rPr lang="fr-FR" sz="1200" dirty="0" err="1"/>
              <a:t>mvn</a:t>
            </a:r>
            <a:r>
              <a:rPr lang="fr-FR" sz="1200" dirty="0"/>
              <a:t> </a:t>
            </a:r>
            <a:r>
              <a:rPr lang="fr-FR" sz="1200" dirty="0" err="1"/>
              <a:t>quarkus:add-extension</a:t>
            </a:r>
            <a:r>
              <a:rPr lang="fr-FR" sz="1200" dirty="0"/>
              <a:t> -</a:t>
            </a:r>
            <a:r>
              <a:rPr lang="fr-FR" sz="1200" dirty="0" err="1"/>
              <a:t>Dextensions</a:t>
            </a:r>
            <a:r>
              <a:rPr lang="fr-FR" sz="1200" dirty="0"/>
              <a:t>="</a:t>
            </a:r>
            <a:r>
              <a:rPr lang="fr-FR" sz="1200" dirty="0" err="1"/>
              <a:t>groupId:artifactId</a:t>
            </a:r>
            <a:r>
              <a:rPr lang="fr-FR" sz="1200" dirty="0"/>
              <a:t>"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5EAEA-9C36-4A30-BC65-5570BAA3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35546-D9FC-44E4-870B-A45BAF07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35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3466-304E-497F-A03C-9A30FD91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2979"/>
            <a:ext cx="6624000" cy="504000"/>
          </a:xfrm>
        </p:spPr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available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7EC7-D3A2-45FA-B11B-C64DAD50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96585"/>
            <a:ext cx="8116759" cy="3750979"/>
          </a:xfrm>
        </p:spPr>
        <p:txBody>
          <a:bodyPr numCol="3"/>
          <a:lstStyle/>
          <a:p>
            <a:r>
              <a:rPr lang="en-US" u="sng" dirty="0" err="1"/>
              <a:t>Netty</a:t>
            </a:r>
            <a:r>
              <a:rPr lang="en-US" u="sng" dirty="0"/>
              <a:t>, Undertow</a:t>
            </a:r>
            <a:br>
              <a:rPr lang="en-US" dirty="0"/>
            </a:br>
            <a:r>
              <a:rPr lang="en-US" sz="1200" dirty="0"/>
              <a:t>Servlet engines</a:t>
            </a:r>
          </a:p>
          <a:p>
            <a:endParaRPr lang="en-US" u="sng" dirty="0"/>
          </a:p>
          <a:p>
            <a:r>
              <a:rPr lang="en-US" u="sng" dirty="0" err="1"/>
              <a:t>RESTEasy</a:t>
            </a:r>
            <a:br>
              <a:rPr lang="en-US" dirty="0"/>
            </a:br>
            <a:r>
              <a:rPr lang="en-US" sz="1200" dirty="0"/>
              <a:t>REST services</a:t>
            </a:r>
          </a:p>
          <a:p>
            <a:endParaRPr lang="en-US" u="sng" dirty="0"/>
          </a:p>
          <a:p>
            <a:r>
              <a:rPr lang="en-US" u="sng" dirty="0" err="1"/>
              <a:t>SmallRye</a:t>
            </a:r>
            <a:br>
              <a:rPr lang="en-US" dirty="0"/>
            </a:br>
            <a:r>
              <a:rPr lang="en-US" sz="1200" dirty="0"/>
              <a:t>REST client</a:t>
            </a:r>
          </a:p>
          <a:p>
            <a:endParaRPr lang="en-US" dirty="0"/>
          </a:p>
          <a:p>
            <a:r>
              <a:rPr lang="en-US" u="sng" dirty="0"/>
              <a:t>Database</a:t>
            </a:r>
            <a:br>
              <a:rPr lang="en-US" dirty="0"/>
            </a:br>
            <a:r>
              <a:rPr lang="en-US" sz="1200" dirty="0"/>
              <a:t>MariaDB, Postgres, Microsoft SQL server, H2, MongoDB, Neo4J, Flyway, </a:t>
            </a:r>
            <a:r>
              <a:rPr lang="en-US" sz="1200" dirty="0" err="1"/>
              <a:t>Infinispan</a:t>
            </a:r>
            <a:br>
              <a:rPr lang="en-US" sz="1200" dirty="0"/>
            </a:br>
            <a:r>
              <a:rPr lang="en-US" sz="1200" b="1" dirty="0"/>
              <a:t>No Oracle </a:t>
            </a:r>
            <a:r>
              <a:rPr lang="en-US" sz="1200" dirty="0"/>
              <a:t>(license/distribution issue?)</a:t>
            </a:r>
            <a:endParaRPr lang="en-US" dirty="0"/>
          </a:p>
          <a:p>
            <a:r>
              <a:rPr lang="en-US" u="sng" dirty="0"/>
              <a:t>Messaging</a:t>
            </a:r>
            <a:br>
              <a:rPr lang="en-US" dirty="0"/>
            </a:br>
            <a:r>
              <a:rPr lang="en-US" sz="1200" dirty="0"/>
              <a:t>Kafka, MQTT, AMQP</a:t>
            </a:r>
            <a:br>
              <a:rPr lang="en-US" sz="1200" dirty="0"/>
            </a:br>
            <a:r>
              <a:rPr lang="en-US" sz="1200" b="1" dirty="0"/>
              <a:t>No JMS</a:t>
            </a:r>
          </a:p>
          <a:p>
            <a:endParaRPr lang="en-US" u="sng" dirty="0"/>
          </a:p>
          <a:p>
            <a:r>
              <a:rPr lang="en-US" u="sng" dirty="0"/>
              <a:t>Cloud</a:t>
            </a:r>
            <a:br>
              <a:rPr lang="en-US" dirty="0"/>
            </a:br>
            <a:r>
              <a:rPr lang="en-US" sz="1200" dirty="0"/>
              <a:t>Kubernetes, K8s client</a:t>
            </a:r>
          </a:p>
          <a:p>
            <a:endParaRPr lang="en-US" u="sng" dirty="0"/>
          </a:p>
          <a:p>
            <a:r>
              <a:rPr lang="en-US" u="sng" dirty="0"/>
              <a:t>Observability</a:t>
            </a:r>
            <a:br>
              <a:rPr lang="en-US" dirty="0"/>
            </a:br>
            <a:r>
              <a:rPr lang="en-US" sz="1200" dirty="0" err="1"/>
              <a:t>OpenTracing</a:t>
            </a:r>
            <a:r>
              <a:rPr lang="en-US" sz="1200" dirty="0"/>
              <a:t>, </a:t>
            </a:r>
            <a:r>
              <a:rPr lang="en-US" sz="1200" dirty="0" err="1"/>
              <a:t>MicroProfile</a:t>
            </a:r>
            <a:r>
              <a:rPr lang="en-US" sz="1200" dirty="0"/>
              <a:t> metrics</a:t>
            </a:r>
            <a:endParaRPr lang="en-US" dirty="0"/>
          </a:p>
          <a:p>
            <a:endParaRPr lang="en-US" dirty="0"/>
          </a:p>
          <a:p>
            <a:r>
              <a:rPr lang="en-US" u="sng" dirty="0"/>
              <a:t>Security</a:t>
            </a:r>
            <a:br>
              <a:rPr lang="en-US" dirty="0"/>
            </a:br>
            <a:r>
              <a:rPr lang="en-US" sz="1200" dirty="0" err="1"/>
              <a:t>Keycloak</a:t>
            </a:r>
            <a:r>
              <a:rPr lang="en-US" sz="1200" dirty="0"/>
              <a:t>, Elytron, </a:t>
            </a:r>
            <a:r>
              <a:rPr lang="en-US" sz="1200" dirty="0" err="1"/>
              <a:t>SmallRye</a:t>
            </a:r>
            <a:r>
              <a:rPr lang="en-US" sz="1200" dirty="0"/>
              <a:t> JWT</a:t>
            </a:r>
          </a:p>
          <a:p>
            <a:endParaRPr lang="en-US" dirty="0"/>
          </a:p>
          <a:p>
            <a:endParaRPr lang="en-US" u="sng" dirty="0"/>
          </a:p>
          <a:p>
            <a:r>
              <a:rPr lang="en-US" u="sng" dirty="0" err="1"/>
              <a:t>Miscelaneous</a:t>
            </a:r>
            <a:br>
              <a:rPr lang="en-US" dirty="0"/>
            </a:br>
            <a:r>
              <a:rPr lang="en-US" sz="1200" dirty="0"/>
              <a:t>Scheduler, Mailer, Apache </a:t>
            </a:r>
            <a:r>
              <a:rPr lang="en-US" sz="1200" dirty="0" err="1"/>
              <a:t>Tika</a:t>
            </a:r>
            <a:r>
              <a:rPr lang="en-US" sz="1200" dirty="0"/>
              <a:t>, Kotlin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D7BF7-2386-486D-92F9-C0417B6B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9E366-A812-44C4-BC32-6840AB21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B3E48-3FC5-4D7D-980A-74FEF4F5F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768" y="2114091"/>
            <a:ext cx="2618842" cy="23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01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052B-AC79-4CFE-BE0A-E353BD07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configuration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4AF9-CCE7-4D98-8C19-A6A95C0A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mvnw</a:t>
            </a:r>
            <a:r>
              <a:rPr lang="en-US" dirty="0"/>
              <a:t> </a:t>
            </a:r>
            <a:r>
              <a:rPr lang="en-US" dirty="0" err="1"/>
              <a:t>quarkus:generate-config</a:t>
            </a:r>
            <a:br>
              <a:rPr lang="en-US" dirty="0"/>
            </a:br>
            <a:r>
              <a:rPr lang="en-GB" sz="1200" dirty="0"/>
              <a:t>This will create a </a:t>
            </a:r>
            <a:r>
              <a:rPr lang="en-GB" sz="1200" dirty="0" err="1"/>
              <a:t>src</a:t>
            </a:r>
            <a:r>
              <a:rPr lang="en-GB" sz="1200" dirty="0"/>
              <a:t>/main/resources/</a:t>
            </a:r>
            <a:r>
              <a:rPr lang="en-GB" sz="1200" dirty="0" err="1"/>
              <a:t>application.properties.example</a:t>
            </a:r>
            <a:r>
              <a:rPr lang="en-GB" sz="1200" dirty="0"/>
              <a:t> file</a:t>
            </a:r>
            <a:br>
              <a:rPr lang="en-GB" sz="1200" dirty="0"/>
            </a:br>
            <a:r>
              <a:rPr lang="en-GB" sz="1200" dirty="0"/>
              <a:t>contains all the config options exposed via the installed extensions</a:t>
            </a:r>
          </a:p>
          <a:p>
            <a:endParaRPr lang="en-GB" sz="1200" dirty="0"/>
          </a:p>
          <a:p>
            <a:r>
              <a:rPr lang="en-US" dirty="0"/>
              <a:t>Accessing properties can be done like;</a:t>
            </a:r>
            <a:br>
              <a:rPr lang="en-US" dirty="0"/>
            </a:br>
            <a:r>
              <a:rPr lang="en-US" sz="1200" dirty="0"/>
              <a:t>@</a:t>
            </a:r>
            <a:r>
              <a:rPr lang="en-US" sz="1200" dirty="0" err="1"/>
              <a:t>ConfigProperty</a:t>
            </a:r>
            <a:r>
              <a:rPr lang="en-US" sz="1200" dirty="0"/>
              <a:t>(name = "</a:t>
            </a:r>
            <a:r>
              <a:rPr lang="en-US" sz="1200" dirty="0" err="1"/>
              <a:t>greeting.message</a:t>
            </a:r>
            <a:r>
              <a:rPr lang="en-US" sz="1200" dirty="0"/>
              <a:t>")</a:t>
            </a:r>
            <a:br>
              <a:rPr lang="en-US" sz="1200" dirty="0"/>
            </a:br>
            <a:r>
              <a:rPr lang="en-US" sz="1200" dirty="0"/>
              <a:t>String message;</a:t>
            </a:r>
          </a:p>
          <a:p>
            <a:endParaRPr lang="en-US" dirty="0"/>
          </a:p>
          <a:p>
            <a:r>
              <a:rPr lang="en-US" dirty="0"/>
              <a:t>Support for profiles</a:t>
            </a:r>
            <a:br>
              <a:rPr lang="en-US" dirty="0"/>
            </a:br>
            <a:r>
              <a:rPr lang="en-US" sz="1200" dirty="0" err="1"/>
              <a:t>quarkus.http.port</a:t>
            </a:r>
            <a:r>
              <a:rPr lang="en-US" sz="1200" dirty="0"/>
              <a:t>=9090</a:t>
            </a:r>
            <a:br>
              <a:rPr lang="en-US" sz="1200" dirty="0"/>
            </a:br>
            <a:r>
              <a:rPr lang="en-US" sz="1200" dirty="0"/>
              <a:t>%</a:t>
            </a:r>
            <a:r>
              <a:rPr lang="en-US" sz="1200" dirty="0" err="1"/>
              <a:t>dev.quarkus.http.port</a:t>
            </a:r>
            <a:r>
              <a:rPr lang="en-US" sz="1200" dirty="0"/>
              <a:t>=8181</a:t>
            </a:r>
            <a:br>
              <a:rPr lang="en-US" sz="1200" dirty="0"/>
            </a:br>
            <a:r>
              <a:rPr lang="en-US" sz="1200" dirty="0"/>
              <a:t>Uses 9090 unless the dev profile is chosen; </a:t>
            </a:r>
            <a:br>
              <a:rPr lang="en-US" sz="1200" dirty="0"/>
            </a:br>
            <a:r>
              <a:rPr lang="en-US" sz="1200" dirty="0"/>
              <a:t>QUARKUS_PROFILE environment variable or -</a:t>
            </a:r>
            <a:r>
              <a:rPr lang="en-US" sz="1200" dirty="0" err="1"/>
              <a:t>Dquarkus.profile</a:t>
            </a:r>
            <a:r>
              <a:rPr lang="en-US" sz="1200" dirty="0"/>
              <a:t>=dev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D8BC0-6F28-4294-A3B0-3E6DA051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83C5F-758D-4AB7-A530-6EA2BC59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59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5C32-A4AF-4689-A795-A6DC83A8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native build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C9A7-7757-4960-84D9-05C416F0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Out of the box </a:t>
            </a:r>
            <a:r>
              <a:rPr lang="en-US" dirty="0" err="1"/>
              <a:t>Dockerfile.jvm</a:t>
            </a:r>
            <a:r>
              <a:rPr lang="en-US" dirty="0"/>
              <a:t> and </a:t>
            </a:r>
            <a:r>
              <a:rPr lang="en-US" dirty="0" err="1"/>
              <a:t>Dockerfile.native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a native executable with: </a:t>
            </a:r>
            <a:r>
              <a:rPr lang="en-US" dirty="0" err="1"/>
              <a:t>mvn</a:t>
            </a:r>
            <a:r>
              <a:rPr lang="en-US" dirty="0"/>
              <a:t> compile –</a:t>
            </a:r>
            <a:r>
              <a:rPr lang="en-US" dirty="0" err="1"/>
              <a:t>Pnative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local </a:t>
            </a:r>
            <a:r>
              <a:rPr lang="en-US" dirty="0" err="1"/>
              <a:t>GraalVM</a:t>
            </a:r>
            <a:r>
              <a:rPr lang="en-US" dirty="0"/>
              <a:t> available?</a:t>
            </a:r>
            <a:br>
              <a:rPr lang="en-US" dirty="0"/>
            </a:br>
            <a:r>
              <a:rPr lang="en-US" dirty="0"/>
              <a:t>Use a provided build container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700D6-8E53-4DFD-AE2D-072D71C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3FC46-759D-452C-AE70-8FFF34B3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97E2F-CB89-4052-8847-D97527DA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0" y="47921"/>
            <a:ext cx="1157540" cy="1103840"/>
          </a:xfrm>
          <a:prstGeom prst="rect">
            <a:avLst/>
          </a:prstGeom>
        </p:spPr>
      </p:pic>
      <p:pic>
        <p:nvPicPr>
          <p:cNvPr id="7" name="Picture 2" descr="Image result for docker">
            <a:extLst>
              <a:ext uri="{FF2B5EF4-FFF2-40B4-BE49-F238E27FC236}">
                <a16:creationId xmlns:a16="http://schemas.microsoft.com/office/drawing/2014/main" id="{8D09742B-CADF-4019-9975-DEBFCC1EF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482" y="850900"/>
            <a:ext cx="1839790" cy="103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graalvm">
            <a:extLst>
              <a:ext uri="{FF2B5EF4-FFF2-40B4-BE49-F238E27FC236}">
                <a16:creationId xmlns:a16="http://schemas.microsoft.com/office/drawing/2014/main" id="{F8EB9C04-D1C4-4086-B72D-265F75B3F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46" y="2025182"/>
            <a:ext cx="1918548" cy="86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cker build  multistage">
            <a:extLst>
              <a:ext uri="{FF2B5EF4-FFF2-40B4-BE49-F238E27FC236}">
                <a16:creationId xmlns:a16="http://schemas.microsoft.com/office/drawing/2014/main" id="{0295753F-341E-424F-B9A6-819F0C22A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59" y="3066332"/>
            <a:ext cx="2928481" cy="119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05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AE42-80FD-423E-8180-56B0AF3F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and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6E72-261D-457A-A69E-5B4CE5BF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Generate Kubernetes resource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Kubernetes client</a:t>
            </a:r>
            <a:br>
              <a:rPr lang="en-US" dirty="0"/>
            </a:br>
            <a:r>
              <a:rPr lang="en-US" sz="1200" dirty="0"/>
              <a:t>Interact with the Kubernetes API from Java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Maven archetype creates ready to use </a:t>
            </a:r>
            <a:r>
              <a:rPr lang="en-US" dirty="0" err="1"/>
              <a:t>Dockerfiles</a:t>
            </a:r>
            <a:br>
              <a:rPr lang="en-US" dirty="0"/>
            </a:br>
            <a:r>
              <a:rPr lang="en-US" sz="1200" dirty="0"/>
              <a:t>For native and JVM deployment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Knative</a:t>
            </a:r>
            <a:r>
              <a:rPr lang="en-US" dirty="0"/>
              <a:t> </a:t>
            </a:r>
            <a:r>
              <a:rPr lang="en-US" dirty="0" err="1"/>
              <a:t>quickstart</a:t>
            </a:r>
            <a:r>
              <a:rPr lang="en-US" dirty="0"/>
              <a:t> available</a:t>
            </a:r>
            <a:br>
              <a:rPr lang="en-US" dirty="0"/>
            </a:br>
            <a:r>
              <a:rPr lang="en-GB" sz="1200" dirty="0"/>
              <a:t>Kubernetes-based platform to build, deploy, and manage modern serverless workload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5E2D5-79FF-469F-93B0-88B92201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D4E6F-B5CE-41BA-9CA2-6AE4EE45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ABC2BC-0E9B-4C94-B1C8-E1C001A6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422" y="764664"/>
            <a:ext cx="1213578" cy="1103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80FF2B-0BBD-445C-9DDC-8C663143B4F3}"/>
              </a:ext>
            </a:extLst>
          </p:cNvPr>
          <p:cNvSpPr/>
          <p:nvPr/>
        </p:nvSpPr>
        <p:spPr>
          <a:xfrm>
            <a:off x="7437120" y="144000"/>
            <a:ext cx="986880" cy="61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docker">
            <a:extLst>
              <a:ext uri="{FF2B5EF4-FFF2-40B4-BE49-F238E27FC236}">
                <a16:creationId xmlns:a16="http://schemas.microsoft.com/office/drawing/2014/main" id="{1AE215B5-46EE-463B-9B40-2116B9391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734" y="2763733"/>
            <a:ext cx="2052588" cy="11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97ABA41-915C-4B32-9135-EF3D871A6145}"/>
              </a:ext>
            </a:extLst>
          </p:cNvPr>
          <p:cNvGrpSpPr/>
          <p:nvPr/>
        </p:nvGrpSpPr>
        <p:grpSpPr>
          <a:xfrm>
            <a:off x="6316810" y="1691266"/>
            <a:ext cx="2603622" cy="1188733"/>
            <a:chOff x="6316810" y="1691266"/>
            <a:chExt cx="2603622" cy="11887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D12AAC5-3AB0-4BB3-AB8D-774461421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16810" y="1868180"/>
              <a:ext cx="1213578" cy="715553"/>
            </a:xfrm>
            <a:prstGeom prst="rect">
              <a:avLst/>
            </a:prstGeom>
          </p:spPr>
        </p:pic>
        <p:pic>
          <p:nvPicPr>
            <p:cNvPr id="5124" name="Picture 4" descr="Image result for kubernetes api">
              <a:extLst>
                <a:ext uri="{FF2B5EF4-FFF2-40B4-BE49-F238E27FC236}">
                  <a16:creationId xmlns:a16="http://schemas.microsoft.com/office/drawing/2014/main" id="{4B5A4277-7059-43CC-B979-95ED3CC4B1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6"/>
            <a:stretch/>
          </p:blipFill>
          <p:spPr bwMode="auto">
            <a:xfrm>
              <a:off x="7495567" y="1691266"/>
              <a:ext cx="1424865" cy="1188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9F94D47-F540-4B2F-85C5-EAFA62D73595}"/>
              </a:ext>
            </a:extLst>
          </p:cNvPr>
          <p:cNvSpPr/>
          <p:nvPr/>
        </p:nvSpPr>
        <p:spPr>
          <a:xfrm>
            <a:off x="7696508" y="2264161"/>
            <a:ext cx="192517" cy="6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Image result for knative">
            <a:extLst>
              <a:ext uri="{FF2B5EF4-FFF2-40B4-BE49-F238E27FC236}">
                <a16:creationId xmlns:a16="http://schemas.microsoft.com/office/drawing/2014/main" id="{8B0C4F80-E4E4-48C8-88A6-6690E1979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826" y="3817217"/>
            <a:ext cx="1299328" cy="105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63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AE42-80FD-423E-8180-56B0AF3F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and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6E72-261D-457A-A69E-5B4CE5BF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dependency:</a:t>
            </a:r>
            <a:br>
              <a:rPr lang="en-US" dirty="0"/>
            </a:br>
            <a:r>
              <a:rPr lang="en-US" dirty="0"/>
              <a:t> </a:t>
            </a:r>
            <a:r>
              <a:rPr lang="en-US" sz="1200" dirty="0"/>
              <a:t>&lt;dependency&gt;</a:t>
            </a:r>
            <a:br>
              <a:rPr lang="en-US" sz="1200" dirty="0"/>
            </a:br>
            <a:r>
              <a:rPr lang="en-US" sz="1200" dirty="0"/>
              <a:t>     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io.quarkus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&lt;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  <a:r>
              <a:rPr lang="en-US" sz="1200" dirty="0" err="1"/>
              <a:t>quarkus-kubernetes</a:t>
            </a:r>
            <a:r>
              <a:rPr lang="en-US" sz="1200" dirty="0"/>
              <a:t>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&lt;/dependency&gt;</a:t>
            </a:r>
          </a:p>
          <a:p>
            <a:endParaRPr lang="en-US" dirty="0"/>
          </a:p>
          <a:p>
            <a:r>
              <a:rPr lang="en-US" dirty="0" err="1"/>
              <a:t>mvn</a:t>
            </a:r>
            <a:r>
              <a:rPr lang="en-US" dirty="0"/>
              <a:t> package</a:t>
            </a:r>
            <a:br>
              <a:rPr lang="en-US" dirty="0"/>
            </a:br>
            <a:r>
              <a:rPr lang="en-US" sz="1200" dirty="0"/>
              <a:t>Generates </a:t>
            </a:r>
            <a:r>
              <a:rPr lang="en-US" sz="1200" dirty="0" err="1"/>
              <a:t>kubernetes.json</a:t>
            </a:r>
            <a:r>
              <a:rPr lang="en-US" sz="1200" dirty="0"/>
              <a:t> and </a:t>
            </a:r>
            <a:r>
              <a:rPr lang="en-US" sz="1200" dirty="0" err="1"/>
              <a:t>kubernetes.yaml</a:t>
            </a:r>
            <a:br>
              <a:rPr lang="en-US" sz="1200" dirty="0"/>
            </a:br>
            <a:r>
              <a:rPr lang="en-US" sz="1200" dirty="0"/>
              <a:t>Contains the Service and the Deployment</a:t>
            </a:r>
          </a:p>
          <a:p>
            <a:endParaRPr lang="en-US" dirty="0"/>
          </a:p>
          <a:p>
            <a:r>
              <a:rPr lang="en-US" dirty="0"/>
              <a:t>Details can be configured with properties</a:t>
            </a:r>
            <a:br>
              <a:rPr lang="en-US" dirty="0"/>
            </a:br>
            <a:r>
              <a:rPr lang="en-GB" sz="1200" dirty="0" err="1"/>
              <a:t>quarkus.kubernetes.group</a:t>
            </a:r>
            <a:r>
              <a:rPr lang="en-GB" sz="1200" dirty="0"/>
              <a:t>=</a:t>
            </a:r>
            <a:r>
              <a:rPr lang="en-GB" sz="1200" dirty="0" err="1"/>
              <a:t>yourDockerUsername</a:t>
            </a:r>
            <a:br>
              <a:rPr lang="en-GB" sz="1200" dirty="0"/>
            </a:br>
            <a:r>
              <a:rPr lang="en-GB" sz="1200" dirty="0"/>
              <a:t>quarkus.application.name=test-</a:t>
            </a:r>
            <a:r>
              <a:rPr lang="en-GB" sz="1200" dirty="0" err="1"/>
              <a:t>quarkus</a:t>
            </a:r>
            <a:r>
              <a:rPr lang="en-GB" sz="1200" dirty="0"/>
              <a:t>-app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5E2D5-79FF-469F-93B0-88B92201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D4E6F-B5CE-41BA-9CA2-6AE4EE45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82362-6475-429C-A5F8-25E932FF0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67"/>
          <a:stretch/>
        </p:blipFill>
        <p:spPr>
          <a:xfrm>
            <a:off x="5638797" y="76583"/>
            <a:ext cx="3185160" cy="4778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CA8C08-610E-4461-9A86-C1085015A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250" r="1"/>
          <a:stretch/>
        </p:blipFill>
        <p:spPr>
          <a:xfrm>
            <a:off x="8823960" y="73462"/>
            <a:ext cx="160020" cy="4778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ABC2BC-0E9B-4C94-B1C8-E1C001A6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679" y="97784"/>
            <a:ext cx="972642" cy="8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79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AF46-E6A5-4671-9C30-2733AA2A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Serverless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C577-3FAA-4DF6-856C-5555DCD8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949347" cy="3780000"/>
          </a:xfrm>
        </p:spPr>
        <p:txBody>
          <a:bodyPr/>
          <a:lstStyle/>
          <a:p>
            <a:r>
              <a:rPr lang="en-US" dirty="0"/>
              <a:t>AWS lambda (wrapped by Python)</a:t>
            </a:r>
            <a:br>
              <a:rPr lang="en-US" dirty="0"/>
            </a:br>
            <a:r>
              <a:rPr lang="en-GB" sz="1200" dirty="0">
                <a:hlinkClick r:id="rId2"/>
              </a:rPr>
              <a:t>https://medium.com/@biancanhinojosa/running-executables-in-aws-lambda-dc79b8f33ec7</a:t>
            </a:r>
            <a:endParaRPr lang="en-GB" sz="1200" dirty="0"/>
          </a:p>
          <a:p>
            <a:endParaRPr lang="en-GB" dirty="0"/>
          </a:p>
          <a:p>
            <a:r>
              <a:rPr lang="en-GB" dirty="0"/>
              <a:t>Google </a:t>
            </a:r>
            <a:r>
              <a:rPr lang="en-GB" dirty="0" err="1"/>
              <a:t>Knative</a:t>
            </a:r>
            <a:r>
              <a:rPr lang="en-GB" dirty="0"/>
              <a:t> framework</a:t>
            </a:r>
          </a:p>
          <a:p>
            <a:endParaRPr lang="en-GB" dirty="0"/>
          </a:p>
          <a:p>
            <a:r>
              <a:rPr lang="en-GB" dirty="0"/>
              <a:t>Oracle </a:t>
            </a:r>
            <a:r>
              <a:rPr lang="en-GB" dirty="0" err="1"/>
              <a:t>FnProject</a:t>
            </a:r>
            <a:br>
              <a:rPr lang="en-GB" dirty="0"/>
            </a:br>
            <a:r>
              <a:rPr lang="en-GB" sz="1200" dirty="0">
                <a:hlinkClick r:id="rId3"/>
              </a:rPr>
              <a:t>https://medium.com/criciumadev/serverless-native-java-functions-using-graalvm-and-fn-project-c9b10a4a4859</a:t>
            </a:r>
            <a:endParaRPr lang="en-GB" sz="1200" dirty="0"/>
          </a:p>
          <a:p>
            <a:endParaRPr lang="en-GB" dirty="0"/>
          </a:p>
          <a:p>
            <a:r>
              <a:rPr lang="en-GB" dirty="0"/>
              <a:t>Microsoft Azure Functions</a:t>
            </a:r>
            <a:br>
              <a:rPr lang="en-GB" dirty="0"/>
            </a:br>
            <a:r>
              <a:rPr lang="en-GB" dirty="0"/>
              <a:t>Run native (Windows) executables directly</a:t>
            </a:r>
            <a:br>
              <a:rPr lang="en-GB" dirty="0"/>
            </a:br>
            <a:r>
              <a:rPr lang="en-GB" sz="1200" dirty="0">
                <a:hlinkClick r:id="rId4"/>
              </a:rPr>
              <a:t>https://azure.microsoft.com/nl-nl/resources/samples/functions-dotnet-migrating-console-apps/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947C1-E8F3-43E7-809B-844E3CE8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3271C-EC7C-4EE6-BA96-2C9433A1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0175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6A48-50D0-437D-96FD-9C3F5FA5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B2915-888D-460B-9CC5-F8B5342B1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799157" cy="37800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No full set of EE standards support</a:t>
            </a:r>
            <a:br>
              <a:rPr lang="en-US" dirty="0"/>
            </a:br>
            <a:r>
              <a:rPr lang="en-US" sz="1200" dirty="0"/>
              <a:t>E.g. limited CDI, no EJBs</a:t>
            </a:r>
            <a:endParaRPr lang="en-US" dirty="0"/>
          </a:p>
          <a:p>
            <a:endParaRPr lang="en-GB" dirty="0"/>
          </a:p>
          <a:p>
            <a:r>
              <a:rPr lang="en-GB" dirty="0"/>
              <a:t>Caching in very early stages</a:t>
            </a:r>
            <a:br>
              <a:rPr lang="en-GB" dirty="0"/>
            </a:br>
            <a:r>
              <a:rPr lang="en-GB" sz="1200" dirty="0"/>
              <a:t>https://github.com/hibernate/quarkus-local-cache</a:t>
            </a:r>
            <a:endParaRPr lang="en-GB" dirty="0"/>
          </a:p>
          <a:p>
            <a:endParaRPr lang="en-GB" dirty="0"/>
          </a:p>
          <a:p>
            <a:r>
              <a:rPr lang="en-GB" dirty="0"/>
              <a:t>‘smells like Red Hat’</a:t>
            </a:r>
            <a:br>
              <a:rPr lang="en-GB" dirty="0"/>
            </a:br>
            <a:r>
              <a:rPr lang="en-GB" sz="1200" dirty="0"/>
              <a:t>Fedora Docker files, OpenShift</a:t>
            </a:r>
            <a:br>
              <a:rPr lang="en-GB" sz="1200" dirty="0"/>
            </a:br>
            <a:r>
              <a:rPr lang="en-GB" sz="1200" dirty="0"/>
              <a:t>JBoss/</a:t>
            </a:r>
            <a:r>
              <a:rPr lang="en-GB" sz="1200" dirty="0" err="1"/>
              <a:t>WildFly</a:t>
            </a:r>
            <a:r>
              <a:rPr lang="en-GB" sz="1200" dirty="0"/>
              <a:t> libraries: </a:t>
            </a:r>
            <a:r>
              <a:rPr lang="en-GB" sz="1200" dirty="0" err="1"/>
              <a:t>RESTEasy</a:t>
            </a:r>
            <a:r>
              <a:rPr lang="en-GB" sz="1200" dirty="0"/>
              <a:t>, </a:t>
            </a:r>
            <a:r>
              <a:rPr lang="en-GB" sz="1200" dirty="0" err="1"/>
              <a:t>Infinispan</a:t>
            </a:r>
            <a:r>
              <a:rPr lang="en-GB" sz="1200" dirty="0"/>
              <a:t>, Elytron security</a:t>
            </a:r>
          </a:p>
          <a:p>
            <a:endParaRPr lang="en-GB" dirty="0"/>
          </a:p>
          <a:p>
            <a:r>
              <a:rPr lang="en-GB" dirty="0"/>
              <a:t>No Oracle JDBC driver, no JMS support</a:t>
            </a:r>
            <a:br>
              <a:rPr lang="en-GB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E6452-0A38-4CEA-8B7E-F02E1F6D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312AE-165A-4472-B93B-7EA46EF6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33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9EC309-AE3C-4B78-972E-1D11F18FD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2" y="163552"/>
            <a:ext cx="3205101" cy="1889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613B9E-47BC-4FCC-9CF3-C9BAA8563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78" y="3044334"/>
            <a:ext cx="1717284" cy="1561540"/>
          </a:xfrm>
          <a:prstGeom prst="rect">
            <a:avLst/>
          </a:prstGeom>
        </p:spPr>
      </p:pic>
      <p:pic>
        <p:nvPicPr>
          <p:cNvPr id="1026" name="Picture 2" descr="Image result for graalvm">
            <a:extLst>
              <a:ext uri="{FF2B5EF4-FFF2-40B4-BE49-F238E27FC236}">
                <a16:creationId xmlns:a16="http://schemas.microsoft.com/office/drawing/2014/main" id="{8BC31669-E222-498B-9DD6-1E78A97F4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962" y="2213610"/>
            <a:ext cx="2792336" cy="125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0E8C5-8EF0-4212-8FC7-91D6E2CEE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840" y="381556"/>
            <a:ext cx="1387960" cy="1453792"/>
          </a:xfrm>
          <a:prstGeom prst="rect">
            <a:avLst/>
          </a:prstGeom>
        </p:spPr>
      </p:pic>
      <p:pic>
        <p:nvPicPr>
          <p:cNvPr id="1028" name="Picture 4" descr="IBM">
            <a:extLst>
              <a:ext uri="{FF2B5EF4-FFF2-40B4-BE49-F238E27FC236}">
                <a16:creationId xmlns:a16="http://schemas.microsoft.com/office/drawing/2014/main" id="{01349DBA-B315-4B4B-96B8-02707B285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95372"/>
            <a:ext cx="1310640" cy="5957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289EE-B661-48D6-891C-48674C4BD4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5177" y="3488853"/>
            <a:ext cx="3318003" cy="672501"/>
          </a:xfrm>
          <a:prstGeom prst="rect">
            <a:avLst/>
          </a:prstGeom>
        </p:spPr>
      </p:pic>
      <p:pic>
        <p:nvPicPr>
          <p:cNvPr id="1030" name="Picture 6" descr="Image result for openshift">
            <a:extLst>
              <a:ext uri="{FF2B5EF4-FFF2-40B4-BE49-F238E27FC236}">
                <a16:creationId xmlns:a16="http://schemas.microsoft.com/office/drawing/2014/main" id="{0FD628F5-9912-4FC7-AF12-934EC4FE8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99" y="1392487"/>
            <a:ext cx="1355302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knative">
            <a:extLst>
              <a:ext uri="{FF2B5EF4-FFF2-40B4-BE49-F238E27FC236}">
                <a16:creationId xmlns:a16="http://schemas.microsoft.com/office/drawing/2014/main" id="{42CC7413-A746-4D17-B9FA-EC120C8B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60" y="3474158"/>
            <a:ext cx="1520190" cy="12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816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523AF2E7-F04C-4FDF-BC0D-08056D3DC6F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850930" y="816068"/>
            <a:ext cx="2293070" cy="34997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FDFAB5C5-6731-42FB-BCB9-350B21D4E848}"/>
              </a:ext>
            </a:extLst>
          </p:cNvPr>
          <p:cNvSpPr/>
          <p:nvPr/>
        </p:nvSpPr>
        <p:spPr>
          <a:xfrm>
            <a:off x="2478389" y="2352335"/>
            <a:ext cx="2734290" cy="4388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2400" spc="-1" dirty="0">
                <a:solidFill>
                  <a:srgbClr val="FFFFFF"/>
                </a:solidFill>
                <a:latin typeface="Arial"/>
                <a:ea typeface="DejaVu Sans"/>
              </a:rPr>
              <a:t>Hands-on</a:t>
            </a:r>
            <a:endParaRPr lang="en-US" sz="2400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18D08DDF-914D-407C-A188-1C78A87DC0B1}"/>
              </a:ext>
            </a:extLst>
          </p:cNvPr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/>
            <a:r>
              <a:rPr lang="en-US" sz="600" spc="-1" dirty="0">
                <a:solidFill>
                  <a:srgbClr val="FFFFFF"/>
                </a:solidFill>
                <a:ea typeface="DejaVu Sans"/>
              </a:rPr>
              <a:t>Microservices with </a:t>
            </a:r>
            <a:r>
              <a:rPr lang="en-US" sz="600" spc="-1" dirty="0" err="1">
                <a:solidFill>
                  <a:srgbClr val="FFFFFF"/>
                </a:solidFill>
                <a:ea typeface="DejaVu Sans"/>
              </a:rPr>
              <a:t>GraalVM</a:t>
            </a:r>
            <a:r>
              <a:rPr lang="en-US" sz="600" spc="-1" dirty="0">
                <a:solidFill>
                  <a:srgbClr val="FFFFFF"/>
                </a:solidFill>
                <a:ea typeface="DejaVu Sans"/>
              </a:rPr>
              <a:t> &amp; </a:t>
            </a:r>
            <a:r>
              <a:rPr lang="en-US" sz="600" spc="-1" dirty="0" err="1">
                <a:solidFill>
                  <a:srgbClr val="FFFFFF"/>
                </a:solidFill>
                <a:ea typeface="DejaVu Sans"/>
              </a:rPr>
              <a:t>Quarkus</a:t>
            </a:r>
            <a:endParaRPr lang="en-US" sz="600" spc="-1" dirty="0"/>
          </a:p>
          <a:p>
            <a:pPr algn="r">
              <a:lnSpc>
                <a:spcPct val="100000"/>
              </a:lnSpc>
            </a:pPr>
            <a:endParaRPr lang="en-US" sz="600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4694A8F-3DF8-4121-8C33-527DBF03A5EA}"/>
              </a:ext>
            </a:extLst>
          </p:cNvPr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600" spc="-1">
                <a:solidFill>
                  <a:srgbClr val="FFFFFF"/>
                </a:solidFill>
                <a:latin typeface="Arial"/>
                <a:ea typeface="DejaVu Sans"/>
              </a:rPr>
              <a:t>20</a:t>
            </a:fld>
            <a:endParaRPr lang="en-US" sz="6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608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E250-0611-4BDC-A2F9-CBDBE5F9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427500"/>
            <a:ext cx="6624000" cy="504000"/>
          </a:xfrm>
        </p:spPr>
        <p:txBody>
          <a:bodyPr/>
          <a:lstStyle/>
          <a:p>
            <a:r>
              <a:rPr lang="en-US" dirty="0" err="1"/>
              <a:t>Quarkus</a:t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0DD48-EE91-4768-BE1B-61954B47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2013949"/>
            <a:ext cx="6623999" cy="2476273"/>
          </a:xfrm>
        </p:spPr>
        <p:txBody>
          <a:bodyPr numCol="2"/>
          <a:lstStyle/>
          <a:p>
            <a:r>
              <a:rPr lang="en-US" b="1" dirty="0"/>
              <a:t>Full stack</a:t>
            </a:r>
            <a:br>
              <a:rPr lang="en-US" dirty="0"/>
            </a:br>
            <a:r>
              <a:rPr lang="en-US" sz="1200" dirty="0"/>
              <a:t>Though focus on backend</a:t>
            </a:r>
          </a:p>
          <a:p>
            <a:endParaRPr lang="en-US" dirty="0"/>
          </a:p>
          <a:p>
            <a:r>
              <a:rPr lang="en-US" b="1" dirty="0"/>
              <a:t>Using familiar APIs </a:t>
            </a:r>
            <a:br>
              <a:rPr lang="en-US" b="1" dirty="0"/>
            </a:br>
            <a:r>
              <a:rPr lang="en-US" sz="1200" dirty="0"/>
              <a:t>like JAX-RS, JPA, </a:t>
            </a:r>
            <a:r>
              <a:rPr lang="en-US" sz="1200" dirty="0" err="1"/>
              <a:t>Microprofile</a:t>
            </a:r>
            <a:r>
              <a:rPr lang="en-US" sz="1200" dirty="0"/>
              <a:t> metrics</a:t>
            </a:r>
            <a:br>
              <a:rPr lang="en-US" sz="1200" dirty="0"/>
            </a:br>
            <a:endParaRPr lang="en-US" dirty="0"/>
          </a:p>
          <a:p>
            <a:r>
              <a:rPr lang="en-US" b="1" dirty="0"/>
              <a:t>Container first</a:t>
            </a:r>
            <a:br>
              <a:rPr lang="en-US" dirty="0"/>
            </a:br>
            <a:r>
              <a:rPr lang="en-US" sz="1200" dirty="0"/>
              <a:t>Easy containerization</a:t>
            </a:r>
            <a:br>
              <a:rPr lang="en-US" sz="1200" dirty="0"/>
            </a:br>
            <a:r>
              <a:rPr lang="en-US" sz="1200" dirty="0"/>
              <a:t>Kubernetes API, resource generation</a:t>
            </a:r>
            <a:br>
              <a:rPr lang="en-US" sz="1200" dirty="0"/>
            </a:br>
            <a:r>
              <a:rPr lang="en-US" sz="1200" dirty="0" err="1"/>
              <a:t>Quickstarts</a:t>
            </a:r>
            <a:r>
              <a:rPr lang="en-US" sz="1200" dirty="0"/>
              <a:t> for </a:t>
            </a:r>
            <a:r>
              <a:rPr lang="en-US" sz="1200" dirty="0" err="1"/>
              <a:t>Knative</a:t>
            </a:r>
            <a:r>
              <a:rPr lang="en-US" sz="1200" dirty="0"/>
              <a:t>, </a:t>
            </a:r>
            <a:r>
              <a:rPr lang="en-US" sz="1200" dirty="0" err="1"/>
              <a:t>Openshift</a:t>
            </a:r>
            <a:endParaRPr lang="en-US" sz="1200" dirty="0"/>
          </a:p>
          <a:p>
            <a:endParaRPr lang="en-US" b="1" dirty="0"/>
          </a:p>
          <a:p>
            <a:r>
              <a:rPr lang="en-US" b="1" dirty="0"/>
              <a:t>Fast</a:t>
            </a:r>
            <a:br>
              <a:rPr lang="en-US" dirty="0"/>
            </a:br>
            <a:r>
              <a:rPr lang="en-US" sz="1200" dirty="0" err="1"/>
              <a:t>Fast</a:t>
            </a:r>
            <a:r>
              <a:rPr lang="en-US" sz="1200" dirty="0"/>
              <a:t> to start, fast to respond to requests</a:t>
            </a:r>
            <a:br>
              <a:rPr lang="en-US" sz="1200" dirty="0"/>
            </a:br>
            <a:endParaRPr lang="en-US" sz="1200" dirty="0"/>
          </a:p>
          <a:p>
            <a:r>
              <a:rPr lang="en-US" b="1" dirty="0"/>
              <a:t>Ready for native compilation</a:t>
            </a:r>
            <a:br>
              <a:rPr lang="en-US" b="1" dirty="0"/>
            </a:br>
            <a:endParaRPr lang="en-US" sz="1200" b="1" dirty="0"/>
          </a:p>
          <a:p>
            <a:endParaRPr lang="en-US" dirty="0"/>
          </a:p>
          <a:p>
            <a:r>
              <a:rPr lang="en-US" b="1" dirty="0"/>
              <a:t>Focus on developer experience</a:t>
            </a:r>
            <a:br>
              <a:rPr lang="en-US" dirty="0"/>
            </a:br>
            <a:r>
              <a:rPr lang="en-US" dirty="0"/>
              <a:t>Live reload, a lot OOTB features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314F5-75E1-4AFD-A6CD-AD324379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117AD-7198-42BE-AAEC-55150F37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DA60A8-4327-4831-BEB7-746D2EE4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161" y="101139"/>
            <a:ext cx="1822412" cy="10745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37DC63-E0E0-4C9E-978E-25306EC2EBD5}"/>
              </a:ext>
            </a:extLst>
          </p:cNvPr>
          <p:cNvSpPr txBox="1"/>
          <p:nvPr/>
        </p:nvSpPr>
        <p:spPr>
          <a:xfrm>
            <a:off x="720003" y="1199127"/>
            <a:ext cx="75541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/>
              <a:t>A Kubernetes Native Java stack tailored for </a:t>
            </a:r>
            <a:r>
              <a:rPr lang="en-GB" sz="1400" dirty="0" err="1"/>
              <a:t>GraalVM</a:t>
            </a:r>
            <a:r>
              <a:rPr lang="en-GB" sz="1400" dirty="0"/>
              <a:t> &amp; OpenJDK </a:t>
            </a:r>
            <a:r>
              <a:rPr lang="en-GB" sz="1400" dirty="0" err="1"/>
              <a:t>HotSpot</a:t>
            </a:r>
            <a:br>
              <a:rPr lang="en-GB" sz="1400" dirty="0"/>
            </a:br>
            <a:r>
              <a:rPr lang="en-GB" sz="1400" dirty="0"/>
              <a:t>crafted from the best of breed Java libraries and standards</a:t>
            </a:r>
            <a:endParaRPr lang="en-US" sz="1300" dirty="0" err="1"/>
          </a:p>
        </p:txBody>
      </p:sp>
    </p:spTree>
    <p:extLst>
      <p:ext uri="{BB962C8B-B14F-4D97-AF65-F5344CB8AC3E}">
        <p14:creationId xmlns:p14="http://schemas.microsoft.com/office/powerpoint/2010/main" val="325993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6CAE-E961-4C96-94A7-615F962F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stack best of breed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A3620-BD36-4594-B273-35B536CF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F55260-5700-4AD1-8596-BF6AC4102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34" y="906967"/>
            <a:ext cx="9172468" cy="35617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4875A6-A386-42EE-9CBC-21A0790CEDF4}"/>
              </a:ext>
            </a:extLst>
          </p:cNvPr>
          <p:cNvSpPr/>
          <p:nvPr/>
        </p:nvSpPr>
        <p:spPr>
          <a:xfrm>
            <a:off x="-14234" y="4408448"/>
            <a:ext cx="9172468" cy="5575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7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3871-3518-41E9-9ED1-73CE975A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8" y="288000"/>
            <a:ext cx="8073481" cy="504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Container first</a:t>
            </a:r>
            <a:br>
              <a:rPr lang="en-US" dirty="0"/>
            </a:br>
            <a:r>
              <a:rPr lang="en-US" sz="1400" dirty="0"/>
              <a:t>Allows for native compilation </a:t>
            </a:r>
            <a:br>
              <a:rPr lang="en-US" sz="1400" dirty="0"/>
            </a:br>
            <a:r>
              <a:rPr lang="en-US" sz="1400" dirty="0"/>
              <a:t>Fast startup and small memory footprint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8E762-1584-4CA9-B87B-DE9C2D00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F6801-36B9-4674-B414-782BAA1C5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8"/>
          <a:stretch/>
        </p:blipFill>
        <p:spPr>
          <a:xfrm>
            <a:off x="38771" y="1222657"/>
            <a:ext cx="9066457" cy="291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5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riting implement, stationary, pencil&#10;&#10;Description automatically generated">
            <a:extLst>
              <a:ext uri="{FF2B5EF4-FFF2-40B4-BE49-F238E27FC236}">
                <a16:creationId xmlns:a16="http://schemas.microsoft.com/office/drawing/2014/main" id="{DB6EA8A8-C8FA-4306-BF6A-B582907BB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823"/>
          <a:stretch/>
        </p:blipFill>
        <p:spPr>
          <a:xfrm>
            <a:off x="0" y="631980"/>
            <a:ext cx="9144000" cy="4351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E6EADD2-573F-4509-82D0-34AE6D80F930}"/>
              </a:ext>
            </a:extLst>
          </p:cNvPr>
          <p:cNvSpPr txBox="1">
            <a:spLocks/>
          </p:cNvSpPr>
          <p:nvPr/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Short response times</a:t>
            </a:r>
          </a:p>
        </p:txBody>
      </p:sp>
    </p:spTree>
    <p:extLst>
      <p:ext uri="{BB962C8B-B14F-4D97-AF65-F5344CB8AC3E}">
        <p14:creationId xmlns:p14="http://schemas.microsoft.com/office/powerpoint/2010/main" val="32542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4EF6-23A4-470D-A735-B1D87CB4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developer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E7C6-2C6D-4798-B258-4FFAC8992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900001"/>
            <a:ext cx="4220160" cy="3401999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Unified configuration</a:t>
            </a:r>
          </a:p>
          <a:p>
            <a:endParaRPr lang="en-GB" dirty="0"/>
          </a:p>
          <a:p>
            <a:r>
              <a:rPr lang="en-GB" dirty="0"/>
              <a:t>Zero config Live reload in the blink of an eye</a:t>
            </a:r>
          </a:p>
          <a:p>
            <a:endParaRPr lang="en-GB" dirty="0"/>
          </a:p>
          <a:p>
            <a:r>
              <a:rPr lang="en-GB" dirty="0"/>
              <a:t>Streamlined code </a:t>
            </a:r>
            <a:br>
              <a:rPr lang="en-GB" dirty="0"/>
            </a:br>
            <a:r>
              <a:rPr lang="en-GB" dirty="0"/>
              <a:t>for the 80% common usages</a:t>
            </a:r>
            <a:br>
              <a:rPr lang="en-GB" dirty="0"/>
            </a:br>
            <a:r>
              <a:rPr lang="en-GB" dirty="0"/>
              <a:t>flexible for the 20%</a:t>
            </a:r>
          </a:p>
          <a:p>
            <a:endParaRPr lang="en-GB" dirty="0"/>
          </a:p>
          <a:p>
            <a:r>
              <a:rPr lang="en-GB" dirty="0"/>
              <a:t>No hassle native executable generation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345D-38C6-4239-AED0-E59E0D9A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5A39D-DC10-4CD2-9873-D7EC000A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D327D8-F0F8-49D2-8CFD-91FB7743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838275"/>
            <a:ext cx="3466950" cy="34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F44A-CE5F-46F0-9840-8DC347AF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  <a:br>
              <a:rPr lang="en-US" dirty="0"/>
            </a:br>
            <a:r>
              <a:rPr lang="en-US" sz="1400" dirty="0"/>
              <a:t>Synchronous and asynchronous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1B2F8-D3DE-4F78-B59E-81FAD4D4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F18BC-6703-4B4B-8203-800E5BF0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FE1807-1598-41D1-A75E-956B64FEB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89" y="1418706"/>
            <a:ext cx="5754757" cy="28492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3E88BF-5231-49B4-A588-F62AAAC67F4D}"/>
              </a:ext>
            </a:extLst>
          </p:cNvPr>
          <p:cNvSpPr/>
          <p:nvPr/>
        </p:nvSpPr>
        <p:spPr>
          <a:xfrm>
            <a:off x="520390" y="1418706"/>
            <a:ext cx="5754757" cy="12873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E57D4-72D2-4A6A-AC03-1A837387CDAE}"/>
              </a:ext>
            </a:extLst>
          </p:cNvPr>
          <p:cNvSpPr txBox="1"/>
          <p:nvPr/>
        </p:nvSpPr>
        <p:spPr>
          <a:xfrm>
            <a:off x="6705600" y="1962339"/>
            <a:ext cx="974626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Synchronous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11110-0BE5-4CEA-B097-8171515D4642}"/>
              </a:ext>
            </a:extLst>
          </p:cNvPr>
          <p:cNvSpPr txBox="1"/>
          <p:nvPr/>
        </p:nvSpPr>
        <p:spPr>
          <a:xfrm>
            <a:off x="6705600" y="3524277"/>
            <a:ext cx="105798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Asynchronous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A0BF0E-61AC-4610-9E90-3E9DF1A9BBE1}"/>
              </a:ext>
            </a:extLst>
          </p:cNvPr>
          <p:cNvSpPr/>
          <p:nvPr/>
        </p:nvSpPr>
        <p:spPr>
          <a:xfrm>
            <a:off x="302698" y="2787343"/>
            <a:ext cx="6299901" cy="30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DE897-1AA5-40F0-9E14-D43CEE552471}"/>
              </a:ext>
            </a:extLst>
          </p:cNvPr>
          <p:cNvSpPr/>
          <p:nvPr/>
        </p:nvSpPr>
        <p:spPr>
          <a:xfrm>
            <a:off x="520390" y="2989944"/>
            <a:ext cx="5754757" cy="12873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3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20E1-277C-4EE2-B4D9-28879147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  <a:br>
              <a:rPr lang="en-US" dirty="0"/>
            </a:br>
            <a:r>
              <a:rPr lang="en-US" sz="1400" dirty="0"/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89ED-6BFA-4D3B-A783-9B241FE0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 or Flux?</a:t>
            </a:r>
          </a:p>
          <a:p>
            <a:endParaRPr lang="en-US" dirty="0"/>
          </a:p>
          <a:p>
            <a:r>
              <a:rPr lang="en-US" dirty="0"/>
              <a:t>Not part of </a:t>
            </a:r>
            <a:r>
              <a:rPr lang="en-US" dirty="0" err="1"/>
              <a:t>Microprofile</a:t>
            </a:r>
            <a:r>
              <a:rPr lang="en-US" dirty="0"/>
              <a:t> or Jakarta EE standards</a:t>
            </a:r>
            <a:br>
              <a:rPr lang="en-US" dirty="0"/>
            </a:br>
            <a:r>
              <a:rPr lang="en-US" dirty="0"/>
              <a:t>Maintained by Pivotal</a:t>
            </a:r>
          </a:p>
          <a:p>
            <a:endParaRPr lang="en-US" dirty="0"/>
          </a:p>
          <a:p>
            <a:r>
              <a:rPr lang="en-US" dirty="0"/>
              <a:t>Cumbersome usage (personal)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49829-7BF6-424C-AF94-AF5AF044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E0780-B44C-4C38-83F6-4D9599B8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120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clusion_presentatie_v1" id="{63523A67-E9AE-C042-B69D-21F7ED4E4386}" vid="{0B1A04EB-3E24-5C48-AA52-37779D8ED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E89E73C3FDB0459BD38376ADEE0890" ma:contentTypeVersion="0" ma:contentTypeDescription="Create a new document." ma:contentTypeScope="" ma:versionID="421a6a08894b3b75684f906de57a32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98D3BE-EED3-483D-8008-3171986277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4D90A0-9B82-4F8E-8ADE-39CE56864A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6CD6E7-E353-4E7F-94A5-EC98CDECD98F}">
  <ds:schemaRefs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Conclusion_presentatie_v1</Template>
  <TotalTime>1251</TotalTime>
  <Words>247</Words>
  <Application>Microsoft Office PowerPoint</Application>
  <PresentationFormat>On-screen Show (16:9)</PresentationFormat>
  <Paragraphs>152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Calibri</vt:lpstr>
      <vt:lpstr>Office-thema</vt:lpstr>
      <vt:lpstr>PowerPoint Presentation</vt:lpstr>
      <vt:lpstr>PowerPoint Presentation</vt:lpstr>
      <vt:lpstr>Quarkus </vt:lpstr>
      <vt:lpstr>Full stack best of breed</vt:lpstr>
      <vt:lpstr>Container first Allows for native compilation  Fast startup and small memory footprint</vt:lpstr>
      <vt:lpstr>PowerPoint Presentation</vt:lpstr>
      <vt:lpstr>Focus on developer experience</vt:lpstr>
      <vt:lpstr>Spring Boot Synchronous and asynchronous</vt:lpstr>
      <vt:lpstr>Spring Boot Challenges</vt:lpstr>
      <vt:lpstr>Quarkus</vt:lpstr>
      <vt:lpstr>Quarkus unifies Imperative and Reactive Similar syntax. Easy to migrate</vt:lpstr>
      <vt:lpstr>Quarkus extensions</vt:lpstr>
      <vt:lpstr>Quarkus available extensions</vt:lpstr>
      <vt:lpstr>Quarkus configuration </vt:lpstr>
      <vt:lpstr>Quarkus native build options</vt:lpstr>
      <vt:lpstr>Quarkus and Kubernetes</vt:lpstr>
      <vt:lpstr>Quarkus and Kubernetes</vt:lpstr>
      <vt:lpstr>Quarkus Serverless options</vt:lpstr>
      <vt:lpstr>Quarkus limitations</vt:lpstr>
      <vt:lpstr>PowerPoint Presentation</vt:lpstr>
    </vt:vector>
  </TitlesOfParts>
  <Company>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IOT</dc:title>
  <dc:creator>Robbrecht Amerongen</dc:creator>
  <cp:keywords>internet of things</cp:keywords>
  <dc:description>Conclusion - versie 1 - juni 2017
Ontwerp: Humming
Template: Ton Persoon</dc:description>
  <cp:lastModifiedBy>Rosanna Denis</cp:lastModifiedBy>
  <cp:revision>247</cp:revision>
  <dcterms:created xsi:type="dcterms:W3CDTF">2017-07-05T06:19:11Z</dcterms:created>
  <dcterms:modified xsi:type="dcterms:W3CDTF">2019-08-15T14:34:22Z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0x0101008FE89E73C3FDB0459BD38376ADEE0890</vt:lpwstr>
  </property>
</Properties>
</file>