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media/image35.jpeg" ContentType="image/jpeg"/>
  <Override PartName="/ppt/media/image34.jpeg" ContentType="image/jpeg"/>
  <Override PartName="/ppt/media/image33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1.jpeg" ContentType="image/jpe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NL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5B9882E-9002-462A-B7BF-E6D950FB39F0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C2C3F25-62EC-4E1A-B197-5D6CC07937D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6680" cy="27432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68120" cy="63684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NL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6680" cy="27432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NL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6680" cy="27432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NL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6680" cy="274320"/>
          </a:xfrm>
          <a:prstGeom prst="rect">
            <a:avLst/>
          </a:prstGeom>
          <a:ln>
            <a:noFill/>
          </a:ln>
        </p:spPr>
      </p:pic>
      <p:pic>
        <p:nvPicPr>
          <p:cNvPr id="126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1760" cy="164520"/>
          </a:xfrm>
          <a:prstGeom prst="rect">
            <a:avLst/>
          </a:prstGeom>
          <a:ln>
            <a:noFill/>
          </a:ln>
        </p:spPr>
      </p:pic>
      <p:sp>
        <p:nvSpPr>
          <p:cNvPr id="127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812880"/>
            <a:ext cx="9131760" cy="3497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NL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N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NL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N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N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N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1760" cy="3335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74" name="CustomShape 1"/>
          <p:cNvSpPr/>
          <p:nvPr/>
        </p:nvSpPr>
        <p:spPr>
          <a:xfrm>
            <a:off x="5719680" y="3342240"/>
            <a:ext cx="299052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 algn="ctr"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28-2-2019</a:t>
            </a:r>
            <a:br/>
            <a:endParaRPr b="0" lang="en-US" sz="2800" spc="-1" strike="noStrike">
              <a:latin typeface="Arial"/>
            </a:endParaRPr>
          </a:p>
        </p:txBody>
      </p:sp>
      <p:pic>
        <p:nvPicPr>
          <p:cNvPr id="175" name="Picture 8" descr=""/>
          <p:cNvPicPr/>
          <p:nvPr/>
        </p:nvPicPr>
        <p:blipFill>
          <a:blip r:embed="rId2"/>
          <a:stretch/>
        </p:blipFill>
        <p:spPr>
          <a:xfrm>
            <a:off x="5719680" y="1441800"/>
            <a:ext cx="2990520" cy="153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Security: check in resolver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0C5BBD4-8A03-4FC5-A7FE-2372592DF0F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794160" y="1980720"/>
            <a:ext cx="7571880" cy="119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Security: check in 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typeDefs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0D5854E-16A7-458E-B938-19CA4C15E9C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1526760" y="1005840"/>
            <a:ext cx="6062760" cy="280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 Implementations and Tooling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E636EB9-EB5A-4AF5-AD66-F2950484306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822960" y="1188720"/>
            <a:ext cx="65818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811440" y="822960"/>
            <a:ext cx="1200240" cy="119628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7315200" y="1280160"/>
            <a:ext cx="1280160" cy="1298880"/>
          </a:xfrm>
          <a:prstGeom prst="rect">
            <a:avLst/>
          </a:prstGeom>
          <a:ln>
            <a:noFill/>
          </a:ln>
        </p:spPr>
      </p:pic>
      <p:sp>
        <p:nvSpPr>
          <p:cNvPr id="255" name="TextShape 6"/>
          <p:cNvSpPr txBox="1"/>
          <p:nvPr/>
        </p:nvSpPr>
        <p:spPr>
          <a:xfrm>
            <a:off x="7132320" y="2468880"/>
            <a:ext cx="18288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GraphQL Faker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TextShape 7"/>
          <p:cNvSpPr txBox="1"/>
          <p:nvPr/>
        </p:nvSpPr>
        <p:spPr>
          <a:xfrm>
            <a:off x="457200" y="219456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Apollo GraphQL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3"/>
          <a:stretch/>
        </p:blipFill>
        <p:spPr>
          <a:xfrm>
            <a:off x="5669280" y="4206240"/>
            <a:ext cx="885600" cy="36144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4"/>
          <a:stretch/>
        </p:blipFill>
        <p:spPr>
          <a:xfrm>
            <a:off x="3657600" y="779760"/>
            <a:ext cx="1123920" cy="112392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5"/>
          <a:stretch/>
        </p:blipFill>
        <p:spPr>
          <a:xfrm>
            <a:off x="6858000" y="4114800"/>
            <a:ext cx="1510920" cy="55224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6"/>
          <a:stretch/>
        </p:blipFill>
        <p:spPr>
          <a:xfrm>
            <a:off x="858960" y="2571120"/>
            <a:ext cx="1917360" cy="72072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7"/>
          <a:stretch/>
        </p:blipFill>
        <p:spPr>
          <a:xfrm>
            <a:off x="331920" y="3749040"/>
            <a:ext cx="1314000" cy="45684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8"/>
          <a:stretch/>
        </p:blipFill>
        <p:spPr>
          <a:xfrm>
            <a:off x="2776320" y="2103120"/>
            <a:ext cx="2161440" cy="64008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9"/>
          <a:stretch/>
        </p:blipFill>
        <p:spPr>
          <a:xfrm>
            <a:off x="6126480" y="1456200"/>
            <a:ext cx="708840" cy="646920"/>
          </a:xfrm>
          <a:prstGeom prst="rect">
            <a:avLst/>
          </a:prstGeom>
          <a:ln>
            <a:noFill/>
          </a:ln>
        </p:spPr>
      </p:pic>
      <p:sp>
        <p:nvSpPr>
          <p:cNvPr id="264" name="TextShape 8"/>
          <p:cNvSpPr txBox="1"/>
          <p:nvPr/>
        </p:nvSpPr>
        <p:spPr>
          <a:xfrm>
            <a:off x="5760720" y="2067840"/>
            <a:ext cx="18194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PHP GraphQL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0"/>
          <a:stretch/>
        </p:blipFill>
        <p:spPr>
          <a:xfrm>
            <a:off x="4114800" y="2863440"/>
            <a:ext cx="837720" cy="885600"/>
          </a:xfrm>
          <a:prstGeom prst="rect">
            <a:avLst/>
          </a:prstGeom>
          <a:ln>
            <a:noFill/>
          </a:ln>
        </p:spPr>
      </p:pic>
      <p:sp>
        <p:nvSpPr>
          <p:cNvPr id="266" name="TextShape 9"/>
          <p:cNvSpPr txBox="1"/>
          <p:nvPr/>
        </p:nvSpPr>
        <p:spPr>
          <a:xfrm>
            <a:off x="3840480" y="3749040"/>
            <a:ext cx="1737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GraphQL Java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1"/>
          <a:stretch/>
        </p:blipFill>
        <p:spPr>
          <a:xfrm>
            <a:off x="6309360" y="3383280"/>
            <a:ext cx="1188720" cy="59400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12"/>
          <a:stretch/>
        </p:blipFill>
        <p:spPr>
          <a:xfrm>
            <a:off x="2743200" y="3418920"/>
            <a:ext cx="1047240" cy="960840"/>
          </a:xfrm>
          <a:prstGeom prst="rect">
            <a:avLst/>
          </a:prstGeom>
          <a:ln>
            <a:noFill/>
          </a:ln>
        </p:spPr>
      </p:pic>
      <p:sp>
        <p:nvSpPr>
          <p:cNvPr id="269" name="TextShape 10"/>
          <p:cNvSpPr txBox="1"/>
          <p:nvPr/>
        </p:nvSpPr>
        <p:spPr>
          <a:xfrm>
            <a:off x="2377440" y="4344120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GraphQL Config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 – Top Reasons to 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Use 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B93F443-1421-48FB-A418-95E3D16F64D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http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s://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ww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w.p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ris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ma.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io/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blo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g/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top-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5-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son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s-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to-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use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phq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l-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b60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cfa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683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511</a:t>
            </a: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/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607320" y="76464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GraphQL APIs have a strongly typed schema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 more overfetching and underfetching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Builtin support for deprecation removes need for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versioning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GraphQL enables rapid product development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Composing GraphQL APIs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Rich open-source ecosystem and an amazing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community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 – Reasons NOT to Use 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BCC21E0-C5F6-426C-8388-D8C1BBBFE12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https://www.prisma.io/blog/top-5-reasons-to-use-graphql-b60cfa683511/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81" name="CustomShape 6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Exception handling (status codes)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Caching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097280" y="219456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6715875-26EA-4A78-B44C-6E758CE0CD1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86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1760" cy="3497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87" name="CustomShape 5"/>
          <p:cNvSpPr/>
          <p:nvPr/>
        </p:nvSpPr>
        <p:spPr>
          <a:xfrm>
            <a:off x="1097280" y="142200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097280" y="219456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Demo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34C5103-B2A7-4331-ACC2-157759EBD6C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92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1760" cy="3497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93" name="CustomShape 5"/>
          <p:cNvSpPr/>
          <p:nvPr/>
        </p:nvSpPr>
        <p:spPr>
          <a:xfrm>
            <a:off x="1097280" y="142200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097280" y="219456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Hands 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20BCEDF-5172-47C2-822F-22A6ADDC13C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98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1760" cy="3497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99" name="CustomShape 5"/>
          <p:cNvSpPr/>
          <p:nvPr/>
        </p:nvSpPr>
        <p:spPr>
          <a:xfrm>
            <a:off x="1097280" y="1422000"/>
            <a:ext cx="364572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The history of 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57B226F-AE21-48F5-95C0-A8FDEB7B91D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2387880" y="1479960"/>
            <a:ext cx="4367880" cy="1924560"/>
          </a:xfrm>
          <a:prstGeom prst="rect">
            <a:avLst/>
          </a:prstGeom>
          <a:ln>
            <a:noFill/>
          </a:ln>
        </p:spPr>
      </p:pic>
      <p:pic>
        <p:nvPicPr>
          <p:cNvPr id="181" name="Picture 4" descr=""/>
          <p:cNvPicPr/>
          <p:nvPr/>
        </p:nvPicPr>
        <p:blipFill>
          <a:blip r:embed="rId2"/>
          <a:stretch/>
        </p:blipFill>
        <p:spPr>
          <a:xfrm>
            <a:off x="810720" y="1568160"/>
            <a:ext cx="1192680" cy="1192680"/>
          </a:xfrm>
          <a:prstGeom prst="rect">
            <a:avLst/>
          </a:prstGeom>
          <a:ln>
            <a:noFill/>
          </a:ln>
        </p:spPr>
      </p:pic>
      <p:sp>
        <p:nvSpPr>
          <p:cNvPr id="182" name="CustomShape 5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https://about.sourcegraph.com/graphql/graphql-client-driven-development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810720" y="2977920"/>
            <a:ext cx="130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iOS Client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The history of 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B5E5FF1-DB42-4EAC-848E-B50F587F128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https://about.sourcegraph.com/graphql/graphql-client-driven-development</a:t>
            </a:r>
            <a:endParaRPr b="0" lang="en-US" sz="600" spc="-1" strike="noStrike">
              <a:latin typeface="Arial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0" y="907200"/>
            <a:ext cx="4571640" cy="1976040"/>
          </a:xfrm>
          <a:prstGeom prst="rect">
            <a:avLst/>
          </a:prstGeom>
          <a:ln>
            <a:noFill/>
          </a:ln>
        </p:spPr>
      </p:pic>
      <p:pic>
        <p:nvPicPr>
          <p:cNvPr id="190" name="Picture 4" descr=""/>
          <p:cNvPicPr/>
          <p:nvPr/>
        </p:nvPicPr>
        <p:blipFill>
          <a:blip r:embed="rId2"/>
          <a:stretch/>
        </p:blipFill>
        <p:spPr>
          <a:xfrm>
            <a:off x="4572000" y="2889720"/>
            <a:ext cx="4571640" cy="1893600"/>
          </a:xfrm>
          <a:prstGeom prst="rect">
            <a:avLst/>
          </a:prstGeom>
          <a:ln>
            <a:noFill/>
          </a:ln>
        </p:spPr>
      </p:pic>
      <p:sp>
        <p:nvSpPr>
          <p:cNvPr id="191" name="CustomShape 6"/>
          <p:cNvSpPr/>
          <p:nvPr/>
        </p:nvSpPr>
        <p:spPr>
          <a:xfrm>
            <a:off x="4746960" y="1335960"/>
            <a:ext cx="4068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Think "Graphs", not "Endpoints"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Have a Single Source of Truth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Thin API Layer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750320" y="898560"/>
            <a:ext cx="5643000" cy="82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query language for your API”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144CD5D-3A37-4F58-BCC8-64DCD7D5FB3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0" y="223884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0202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02020"/>
                </a:solidFill>
                <a:latin typeface="Arial"/>
                <a:ea typeface="DejaVu Sans"/>
              </a:rPr>
              <a:t>Ask for what you need, get exactly that”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2286000" y="312408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0202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02020"/>
                </a:solidFill>
                <a:latin typeface="Arial"/>
                <a:ea typeface="DejaVu Sans"/>
              </a:rPr>
              <a:t>Get many resources in a single request”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4572000" y="4009320"/>
            <a:ext cx="457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0202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202020"/>
                </a:solidFill>
                <a:latin typeface="Arial"/>
                <a:ea typeface="DejaVu Sans"/>
              </a:rPr>
              <a:t>Evolve your API without versions”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 – How To…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0BFC915-03C4-4F62-B07E-771A9A54D1A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3931560" y="780120"/>
            <a:ext cx="5212080" cy="146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"hero"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"Luke Skywalker"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0" y="780120"/>
            <a:ext cx="3931200" cy="146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hero {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3931560" y="780120"/>
            <a:ext cx="5212080" cy="173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"hero"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"Luke Skywalker"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"height"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1.72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9"/>
          <p:cNvSpPr/>
          <p:nvPr/>
        </p:nvSpPr>
        <p:spPr>
          <a:xfrm>
            <a:off x="0" y="780120"/>
            <a:ext cx="3931200" cy="173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hero {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height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3931560" y="780120"/>
            <a:ext cx="5212080" cy="20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"hero"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"Luke Skywalker"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"height"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1.72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"mass"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77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>
            <a:off x="0" y="780120"/>
            <a:ext cx="3931200" cy="201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hero {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height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mass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12"/>
          <p:cNvSpPr/>
          <p:nvPr/>
        </p:nvSpPr>
        <p:spPr>
          <a:xfrm>
            <a:off x="3931560" y="780120"/>
            <a:ext cx="5212080" cy="393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"hero"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{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"Luke Skywalker"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"height"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1.72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"mass"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9885a"/>
                </a:solidFill>
                <a:latin typeface="Consolas"/>
                <a:ea typeface="DejaVu Sans"/>
              </a:rPr>
              <a:t>77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"friends"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[</a:t>
            </a: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"Obi-Wan Kenobi"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},</a:t>
            </a: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"R2-D2"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},</a:t>
            </a: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"Han Solo"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},</a:t>
            </a: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a31515"/>
                </a:solidFill>
                <a:latin typeface="Consolas"/>
                <a:ea typeface="DejaVu Sans"/>
              </a:rPr>
              <a:t>"Leia Organa"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}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]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13"/>
          <p:cNvSpPr/>
          <p:nvPr/>
        </p:nvSpPr>
        <p:spPr>
          <a:xfrm>
            <a:off x="0" y="780120"/>
            <a:ext cx="3931200" cy="2833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hero {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height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mass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friends {</a:t>
            </a: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 Schema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451DA7A-7EDB-4FF0-9800-4861AC532B9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0" y="987120"/>
            <a:ext cx="513468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Hero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height: Float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mass: Float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friends: [Friend]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Friend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5028120" y="987120"/>
            <a:ext cx="32277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Query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hero: Hero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3217680" y="2571840"/>
            <a:ext cx="21754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Scalar Types: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Strin</a:t>
            </a: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g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Int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Float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Boolean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ID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22222"/>
                </a:solidFill>
                <a:latin typeface="arial"/>
                <a:ea typeface="DejaVu Sans"/>
              </a:rPr>
              <a:t>no Date!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 Schema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61AB9B1-AC1C-4D21-9CB9-E7A15340DBB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0" y="987120"/>
            <a:ext cx="5134680" cy="118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Mutation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updateHero(name: String): Hero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5028120" y="987120"/>
            <a:ext cx="3227760" cy="91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Query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hero: Hero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3153960" y="4950720"/>
            <a:ext cx="468936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https://graphql.org/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0" y="987120"/>
            <a:ext cx="5134680" cy="255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Mutation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updateHero(name: String): Hero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createHero(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name: String,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height: Float,</a:t>
            </a:r>
            <a:endParaRPr b="0" lang="en-US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weight: Float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): Hero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0" y="987120"/>
            <a:ext cx="5134680" cy="310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Mutation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updateHero(name: String): Hero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createHero(input: HeroInput): Hero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input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HeroInput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name: String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height: Float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weight: Float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5028120" y="987120"/>
            <a:ext cx="4451400" cy="146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nsolas"/>
                <a:ea typeface="DejaVu Sans"/>
              </a:rPr>
              <a:t>type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Query {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hero: Hero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friend(name: String): Friend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Security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44EAF71-24B5-45FF-8276-1B35CBABFE9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645920" y="1188720"/>
            <a:ext cx="5219280" cy="267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20000" y="288000"/>
            <a:ext cx="66117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Security: Check 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in context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968000" y="5004000"/>
            <a:ext cx="3227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8280000" y="5004000"/>
            <a:ext cx="13176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33E62C7-3DD1-40F0-BC61-C66C23019AA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02640" y="504720"/>
            <a:ext cx="6611760" cy="38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113120" y="1432800"/>
            <a:ext cx="6933960" cy="22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3535</TotalTime>
  <Application>LibreOffice/6.0.7.3$Linux_X86_64 LibreOffice_project/00m0$Build-3</Application>
  <Words>542</Words>
  <Paragraphs>188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2019-02-28T13:22:55Z</dcterms:modified>
  <cp:revision>309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2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14</vt:i4>
  </property>
</Properties>
</file>