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56" r:id="rId4"/>
    <p:sldId id="257" r:id="rId5"/>
    <p:sldId id="265" r:id="rId6"/>
    <p:sldId id="266" r:id="rId7"/>
    <p:sldId id="267" r:id="rId8"/>
    <p:sldId id="259" r:id="rId9"/>
    <p:sldId id="270" r:id="rId10"/>
    <p:sldId id="261" r:id="rId11"/>
    <p:sldId id="258" r:id="rId12"/>
    <p:sldId id="268" r:id="rId13"/>
    <p:sldId id="262" r:id="rId14"/>
    <p:sldId id="263" r:id="rId15"/>
    <p:sldId id="269" r:id="rId16"/>
    <p:sldId id="264" r:id="rId17"/>
  </p:sldIdLst>
  <p:sldSz cx="9144000" cy="5143500" type="screen16x9"/>
  <p:notesSz cx="7559675" cy="10691813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445FA-1189-420E-B7F2-C1A22C6B93BF}" type="datetimeFigureOut">
              <a:rPr lang="en-NL" smtClean="0"/>
              <a:t>27/02/2019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13AA2-5522-498F-965F-7C683283C33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3308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13AA2-5522-498F-965F-7C683283C337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622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/>
          <p:nvPr/>
        </p:nvPicPr>
        <p:blipFill>
          <a:blip r:embed="rId14"/>
          <a:stretch/>
        </p:blipFill>
        <p:spPr>
          <a:xfrm>
            <a:off x="7200000" y="360000"/>
            <a:ext cx="1247040" cy="274680"/>
          </a:xfrm>
          <a:prstGeom prst="rect">
            <a:avLst/>
          </a:prstGeom>
          <a:ln>
            <a:noFill/>
          </a:ln>
        </p:spPr>
      </p:pic>
      <p:pic>
        <p:nvPicPr>
          <p:cNvPr id="8" name="Picture 10"/>
          <p:cNvPicPr/>
          <p:nvPr/>
        </p:nvPicPr>
        <p:blipFill>
          <a:blip r:embed="rId15"/>
          <a:stretch/>
        </p:blipFill>
        <p:spPr>
          <a:xfrm>
            <a:off x="0" y="4966560"/>
            <a:ext cx="9132120" cy="16488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/>
          <p:cNvPicPr/>
          <p:nvPr/>
        </p:nvPicPr>
        <p:blipFill>
          <a:blip r:embed="rId15"/>
          <a:stretch/>
        </p:blipFill>
        <p:spPr>
          <a:xfrm>
            <a:off x="0" y="4966560"/>
            <a:ext cx="9132120" cy="16488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6"/>
          <a:stretch/>
        </p:blipFill>
        <p:spPr>
          <a:xfrm>
            <a:off x="648000" y="108000"/>
            <a:ext cx="2868480" cy="63720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/>
          <p:cNvPicPr/>
          <p:nvPr/>
        </p:nvPicPr>
        <p:blipFill>
          <a:blip r:embed="rId14"/>
          <a:stretch/>
        </p:blipFill>
        <p:spPr>
          <a:xfrm>
            <a:off x="7200000" y="360000"/>
            <a:ext cx="1247040" cy="274680"/>
          </a:xfrm>
          <a:prstGeom prst="rect">
            <a:avLst/>
          </a:prstGeom>
          <a:ln>
            <a:noFill/>
          </a:ln>
        </p:spPr>
      </p:pic>
      <p:pic>
        <p:nvPicPr>
          <p:cNvPr id="44" name="Picture 10"/>
          <p:cNvPicPr/>
          <p:nvPr/>
        </p:nvPicPr>
        <p:blipFill>
          <a:blip r:embed="rId15"/>
          <a:stretch/>
        </p:blipFill>
        <p:spPr>
          <a:xfrm>
            <a:off x="0" y="4966560"/>
            <a:ext cx="9132120" cy="16488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/>
          <p:cNvPicPr/>
          <p:nvPr/>
        </p:nvPicPr>
        <p:blipFill>
          <a:blip r:embed="rId14"/>
          <a:stretch/>
        </p:blipFill>
        <p:spPr>
          <a:xfrm>
            <a:off x="7200000" y="360000"/>
            <a:ext cx="1247040" cy="274680"/>
          </a:xfrm>
          <a:prstGeom prst="rect">
            <a:avLst/>
          </a:prstGeom>
          <a:ln>
            <a:noFill/>
          </a:ln>
        </p:spPr>
      </p:pic>
      <p:pic>
        <p:nvPicPr>
          <p:cNvPr id="85" name="Picture 10"/>
          <p:cNvPicPr/>
          <p:nvPr/>
        </p:nvPicPr>
        <p:blipFill>
          <a:blip r:embed="rId15"/>
          <a:stretch/>
        </p:blipFill>
        <p:spPr>
          <a:xfrm>
            <a:off x="0" y="4966560"/>
            <a:ext cx="9132120" cy="16488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32120" cy="3498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/>
          <p:cNvPicPr/>
          <p:nvPr/>
        </p:nvPicPr>
        <p:blipFill>
          <a:blip r:embed="rId2"/>
          <a:srcRect t="75" b="75"/>
          <a:stretch/>
        </p:blipFill>
        <p:spPr>
          <a:xfrm>
            <a:off x="0" y="810000"/>
            <a:ext cx="9132120" cy="333612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719522" y="3342162"/>
            <a:ext cx="2990849" cy="4475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0000" rIns="72000" bIns="72000"/>
          <a:lstStyle/>
          <a:p>
            <a:pPr algn="ctr">
              <a:lnSpc>
                <a:spcPct val="85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28-2-2019</a:t>
            </a:r>
            <a:br>
              <a:rPr dirty="0"/>
            </a:br>
            <a:endParaRPr lang="en-US" sz="2800" b="0" strike="noStrike" spc="-1" dirty="0">
              <a:latin typeface="Arial"/>
            </a:endParaRPr>
          </a:p>
        </p:txBody>
      </p:sp>
      <p:pic>
        <p:nvPicPr>
          <p:cNvPr id="1032" name="Picture 8" descr="Image result for graphql logo">
            <a:extLst>
              <a:ext uri="{FF2B5EF4-FFF2-40B4-BE49-F238E27FC236}">
                <a16:creationId xmlns:a16="http://schemas.microsoft.com/office/drawing/2014/main" id="{00C32CF2-70EA-4616-B6EE-86EDD86F1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523" y="1441848"/>
            <a:ext cx="29908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288000"/>
            <a:ext cx="6612120" cy="49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968000" y="5004000"/>
            <a:ext cx="3228120" cy="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280000" y="5004000"/>
            <a:ext cx="132120" cy="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A89BFCF2-13D5-43B2-ADD3-479A4F0DDC63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10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02640" y="504720"/>
            <a:ext cx="6612120" cy="387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36" name="Picture 135"/>
          <p:cNvPicPr/>
          <p:nvPr/>
        </p:nvPicPr>
        <p:blipFill>
          <a:blip r:embed="rId2"/>
          <a:stretch/>
        </p:blipFill>
        <p:spPr>
          <a:xfrm>
            <a:off x="1019520" y="1280160"/>
            <a:ext cx="4008240" cy="1969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81959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0000" y="288000"/>
            <a:ext cx="6612120" cy="49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968000" y="5004000"/>
            <a:ext cx="3228120" cy="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8280000" y="5004000"/>
            <a:ext cx="132120" cy="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5AC4F84-EF92-4C3C-851D-EAA852A04F1E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11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602640" y="504720"/>
            <a:ext cx="6612120" cy="387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822960" y="1188720"/>
            <a:ext cx="6582240" cy="111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Security (authentication / authorization)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720000" y="288000"/>
            <a:ext cx="6612120" cy="49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968000" y="5004000"/>
            <a:ext cx="3228120" cy="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8280000" y="5004000"/>
            <a:ext cx="132120" cy="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1A52F40F-F780-4A51-B000-6ABF57880273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12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602640" y="504720"/>
            <a:ext cx="6612120" cy="387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822960" y="1188720"/>
            <a:ext cx="658224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Apollo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 caching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 subscriptions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Spring GraphQL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 ?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288000"/>
            <a:ext cx="6612120" cy="49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 dirty="0" err="1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r>
              <a:rPr lang="en-US" sz="1800" b="1" strike="noStrike" spc="-1" dirty="0">
                <a:solidFill>
                  <a:srgbClr val="E63232"/>
                </a:solidFill>
                <a:latin typeface="Arial"/>
                <a:ea typeface="DejaVu Sans"/>
              </a:rPr>
              <a:t> – Reasons NOT to Use </a:t>
            </a:r>
            <a:r>
              <a:rPr lang="en-US" sz="1800" b="1" strike="noStrike" spc="-1" dirty="0" err="1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968000" y="5004000"/>
            <a:ext cx="3228120" cy="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280000" y="5004000"/>
            <a:ext cx="132120" cy="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A89BFCF2-13D5-43B2-ADD3-479A4F0DDC63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13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02640" y="504720"/>
            <a:ext cx="6612120" cy="387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126A9-D4BE-4318-82EF-9298BD15AB46}"/>
              </a:ext>
            </a:extLst>
          </p:cNvPr>
          <p:cNvSpPr txBox="1"/>
          <p:nvPr/>
        </p:nvSpPr>
        <p:spPr>
          <a:xfrm>
            <a:off x="3153966" y="4950619"/>
            <a:ext cx="4689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1"/>
                </a:solidFill>
              </a:rPr>
              <a:t>https://www.prisma.io/blog/top-5-reasons-to-use-graphql-b60cfa683511/</a:t>
            </a:r>
            <a:endParaRPr lang="en-NL" sz="600" dirty="0">
              <a:solidFill>
                <a:schemeClr val="bg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74DC56A-11D8-4803-A084-1BEEB2EC7254}"/>
              </a:ext>
            </a:extLst>
          </p:cNvPr>
          <p:cNvSpPr txBox="1">
            <a:spLocks/>
          </p:cNvSpPr>
          <p:nvPr/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Exception handling…</a:t>
            </a:r>
          </a:p>
          <a:p>
            <a:r>
              <a:rPr lang="en-US" sz="2000" dirty="0"/>
              <a:t>(Web) caching</a:t>
            </a:r>
          </a:p>
          <a:p>
            <a:r>
              <a:rPr lang="en-US" sz="2000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9353140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20000" y="288000"/>
            <a:ext cx="6612120" cy="49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097280" y="2194560"/>
            <a:ext cx="3646080" cy="7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Hands 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4968000" y="5004000"/>
            <a:ext cx="3228120" cy="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8280000" y="5004000"/>
            <a:ext cx="132120" cy="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878C999B-5BE8-444C-A5D2-57F7EC7BB500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14</a:t>
            </a:fld>
            <a:endParaRPr lang="en-US" sz="600" b="0" strike="noStrike" spc="-1">
              <a:latin typeface="Arial"/>
            </a:endParaRPr>
          </a:p>
        </p:txBody>
      </p:sp>
      <p:pic>
        <p:nvPicPr>
          <p:cNvPr id="166" name="Picture Placeholder 6"/>
          <p:cNvPicPr/>
          <p:nvPr/>
        </p:nvPicPr>
        <p:blipFill>
          <a:blip r:embed="rId2"/>
          <a:stretch/>
        </p:blipFill>
        <p:spPr>
          <a:xfrm>
            <a:off x="6840000" y="810000"/>
            <a:ext cx="2292120" cy="349812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67" name="CustomShape 5"/>
          <p:cNvSpPr/>
          <p:nvPr/>
        </p:nvSpPr>
        <p:spPr>
          <a:xfrm>
            <a:off x="1097280" y="1422000"/>
            <a:ext cx="3646080" cy="7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12120" cy="49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The history of GraphQL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968000" y="5004000"/>
            <a:ext cx="3228120" cy="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280000" y="5004000"/>
            <a:ext cx="132120" cy="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5E979634-87ED-4D2F-9E7A-E09F285A282F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2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602640" y="504720"/>
            <a:ext cx="6612120" cy="387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050" name="Picture 2" descr="Image result for graphql history">
            <a:extLst>
              <a:ext uri="{FF2B5EF4-FFF2-40B4-BE49-F238E27FC236}">
                <a16:creationId xmlns:a16="http://schemas.microsoft.com/office/drawing/2014/main" id="{097D545E-FD8C-40C4-951C-BFDF1A9E9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798" y="1480006"/>
            <a:ext cx="4368403" cy="192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facebook logo">
            <a:extLst>
              <a:ext uri="{FF2B5EF4-FFF2-40B4-BE49-F238E27FC236}">
                <a16:creationId xmlns:a16="http://schemas.microsoft.com/office/drawing/2014/main" id="{81EDCE3E-CFBE-488D-B0B9-CD674A65B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17" y="1568053"/>
            <a:ext cx="1193006" cy="119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C93FC6-3B18-42EF-BE11-7925305480B8}"/>
              </a:ext>
            </a:extLst>
          </p:cNvPr>
          <p:cNvSpPr txBox="1"/>
          <p:nvPr/>
        </p:nvSpPr>
        <p:spPr>
          <a:xfrm>
            <a:off x="3153966" y="4950619"/>
            <a:ext cx="4689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1"/>
                </a:solidFill>
              </a:rPr>
              <a:t>https://about.sourcegraph.com/graphql/graphql-client-driven-development</a:t>
            </a:r>
            <a:endParaRPr lang="en-NL" sz="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8D684-9907-4D87-8932-09CB2D4A7DFB}"/>
              </a:ext>
            </a:extLst>
          </p:cNvPr>
          <p:cNvSpPr txBox="1"/>
          <p:nvPr/>
        </p:nvSpPr>
        <p:spPr>
          <a:xfrm>
            <a:off x="810817" y="2977779"/>
            <a:ext cx="130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iOS Client</a:t>
            </a:r>
            <a:endParaRPr lang="en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12120" cy="49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The history of GraphQL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968000" y="5004000"/>
            <a:ext cx="3228120" cy="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 dirty="0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280000" y="5004000"/>
            <a:ext cx="132120" cy="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5E979634-87ED-4D2F-9E7A-E09F285A282F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3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602640" y="504720"/>
            <a:ext cx="6612120" cy="387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C93FC6-3B18-42EF-BE11-7925305480B8}"/>
              </a:ext>
            </a:extLst>
          </p:cNvPr>
          <p:cNvSpPr txBox="1"/>
          <p:nvPr/>
        </p:nvSpPr>
        <p:spPr>
          <a:xfrm>
            <a:off x="3153966" y="4950619"/>
            <a:ext cx="4689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1"/>
                </a:solidFill>
              </a:rPr>
              <a:t>https://about.sourcegraph.com/graphql/graphql-client-driven-development</a:t>
            </a:r>
            <a:endParaRPr lang="en-NL" sz="600" dirty="0">
              <a:solidFill>
                <a:schemeClr val="bg1"/>
              </a:solidFill>
            </a:endParaRPr>
          </a:p>
        </p:txBody>
      </p:sp>
      <p:pic>
        <p:nvPicPr>
          <p:cNvPr id="3074" name="Picture 2" descr="GraphQLSummit Selection 035">
            <a:extLst>
              <a:ext uri="{FF2B5EF4-FFF2-40B4-BE49-F238E27FC236}">
                <a16:creationId xmlns:a16="http://schemas.microsoft.com/office/drawing/2014/main" id="{37EE778C-8CAA-44F3-925B-E957D43AE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7245"/>
            <a:ext cx="4572000" cy="197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raphQLSummit Selection 037">
            <a:extLst>
              <a:ext uri="{FF2B5EF4-FFF2-40B4-BE49-F238E27FC236}">
                <a16:creationId xmlns:a16="http://schemas.microsoft.com/office/drawing/2014/main" id="{3F569779-A1CA-4120-84C6-3D1BFEE6B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8" y="2889649"/>
            <a:ext cx="4572001" cy="189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E37393-CDEF-4023-9D45-5AC67F7C1CC3}"/>
              </a:ext>
            </a:extLst>
          </p:cNvPr>
          <p:cNvSpPr txBox="1"/>
          <p:nvPr/>
        </p:nvSpPr>
        <p:spPr>
          <a:xfrm>
            <a:off x="4747022" y="1335887"/>
            <a:ext cx="4068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Think "Graphs", not "Endpoints"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a Single Source of Truth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 API Layer</a:t>
            </a:r>
          </a:p>
        </p:txBody>
      </p:sp>
    </p:spTree>
    <p:extLst>
      <p:ext uri="{BB962C8B-B14F-4D97-AF65-F5344CB8AC3E}">
        <p14:creationId xmlns:p14="http://schemas.microsoft.com/office/powerpoint/2010/main" val="20329951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8E7F140-DDBF-44CB-88C6-E0894A19661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750399" y="898637"/>
            <a:ext cx="5643201" cy="8234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“A query language for your API”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D8F04-D295-48C3-BC31-351D1B08FAD9}"/>
              </a:ext>
            </a:extLst>
          </p:cNvPr>
          <p:cNvSpPr txBox="1"/>
          <p:nvPr/>
        </p:nvSpPr>
        <p:spPr>
          <a:xfrm>
            <a:off x="3153966" y="4950619"/>
            <a:ext cx="4689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1"/>
                </a:solidFill>
              </a:rPr>
              <a:t>https://graphql.org/</a:t>
            </a:r>
            <a:endParaRPr lang="en-NL" sz="600" dirty="0">
              <a:solidFill>
                <a:schemeClr val="bg1"/>
              </a:solidFill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42E97022-8AA9-4880-A7B6-194EF6D08F2D}"/>
              </a:ext>
            </a:extLst>
          </p:cNvPr>
          <p:cNvSpPr/>
          <p:nvPr/>
        </p:nvSpPr>
        <p:spPr>
          <a:xfrm>
            <a:off x="4968000" y="5004000"/>
            <a:ext cx="3228120" cy="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8E394497-EBE0-40D4-A5FC-D6DC31E76405}"/>
              </a:ext>
            </a:extLst>
          </p:cNvPr>
          <p:cNvSpPr/>
          <p:nvPr/>
        </p:nvSpPr>
        <p:spPr>
          <a:xfrm>
            <a:off x="8280000" y="5004000"/>
            <a:ext cx="132120" cy="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5E979634-87ED-4D2F-9E7A-E09F285A282F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4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5DD7F-8C96-4C7D-8055-5C36BCA182E5}"/>
              </a:ext>
            </a:extLst>
          </p:cNvPr>
          <p:cNvSpPr/>
          <p:nvPr/>
        </p:nvSpPr>
        <p:spPr>
          <a:xfrm>
            <a:off x="0" y="223868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0" i="0" dirty="0">
                <a:solidFill>
                  <a:srgbClr val="202020"/>
                </a:solidFill>
                <a:effectLst/>
              </a:rPr>
              <a:t>“Ask for what you need, get exactly that”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1B1217-8ED8-4ED3-AF57-A618910012A5}"/>
              </a:ext>
            </a:extLst>
          </p:cNvPr>
          <p:cNvSpPr/>
          <p:nvPr/>
        </p:nvSpPr>
        <p:spPr>
          <a:xfrm>
            <a:off x="2286000" y="312406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0" i="0" dirty="0">
                <a:solidFill>
                  <a:srgbClr val="202020"/>
                </a:solidFill>
                <a:effectLst/>
              </a:rPr>
              <a:t>“Get many resources in a single request”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215D3-601F-4713-A600-1A7F2D611D13}"/>
              </a:ext>
            </a:extLst>
          </p:cNvPr>
          <p:cNvSpPr/>
          <p:nvPr/>
        </p:nvSpPr>
        <p:spPr>
          <a:xfrm>
            <a:off x="4572000" y="400944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0" i="0" dirty="0">
                <a:solidFill>
                  <a:srgbClr val="202020"/>
                </a:solidFill>
                <a:effectLst/>
              </a:rPr>
              <a:t>“Evolve your API without versions”</a:t>
            </a:r>
          </a:p>
        </p:txBody>
      </p:sp>
    </p:spTree>
    <p:extLst>
      <p:ext uri="{BB962C8B-B14F-4D97-AF65-F5344CB8AC3E}">
        <p14:creationId xmlns:p14="http://schemas.microsoft.com/office/powerpoint/2010/main" val="70940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720000" y="288000"/>
            <a:ext cx="6612120" cy="49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 dirty="0" err="1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r>
              <a:rPr lang="en-US" sz="1800" b="1" strike="noStrike" spc="-1" dirty="0">
                <a:solidFill>
                  <a:srgbClr val="E63232"/>
                </a:solidFill>
                <a:latin typeface="Arial"/>
                <a:ea typeface="DejaVu Sans"/>
              </a:rPr>
              <a:t> – How To…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968000" y="5004000"/>
            <a:ext cx="3228120" cy="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8280000" y="5004000"/>
            <a:ext cx="132120" cy="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1B56537D-FAA7-4C6E-96BA-65AC224E2AE5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5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602640" y="504720"/>
            <a:ext cx="6612120" cy="387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508BC-99A0-49C6-A94D-51FC66601B51}"/>
              </a:ext>
            </a:extLst>
          </p:cNvPr>
          <p:cNvSpPr/>
          <p:nvPr/>
        </p:nvSpPr>
        <p:spPr>
          <a:xfrm>
            <a:off x="3931431" y="780120"/>
            <a:ext cx="5212569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"hero"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lvl="2"/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"Luke Skywalker"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18F940-D5D9-4770-9D32-CE94F147E84F}"/>
              </a:ext>
            </a:extLst>
          </p:cNvPr>
          <p:cNvSpPr/>
          <p:nvPr/>
        </p:nvSpPr>
        <p:spPr>
          <a:xfrm>
            <a:off x="0" y="780120"/>
            <a:ext cx="3931431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hero {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B7D209-6C7A-41DF-8059-B27C9F0DD626}"/>
              </a:ext>
            </a:extLst>
          </p:cNvPr>
          <p:cNvSpPr txBox="1"/>
          <p:nvPr/>
        </p:nvSpPr>
        <p:spPr>
          <a:xfrm>
            <a:off x="3153966" y="4950619"/>
            <a:ext cx="4689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1"/>
                </a:solidFill>
              </a:rPr>
              <a:t>https://graphql.org/</a:t>
            </a:r>
            <a:endParaRPr lang="en-NL" sz="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8E097C-D274-4AA0-AC3B-EBCEBA2B36BC}"/>
              </a:ext>
            </a:extLst>
          </p:cNvPr>
          <p:cNvSpPr/>
          <p:nvPr/>
        </p:nvSpPr>
        <p:spPr>
          <a:xfrm>
            <a:off x="3931431" y="780120"/>
            <a:ext cx="5212569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"hero"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lvl="2"/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"Luke Skywalker"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"height"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1.72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CC5204-DAD9-4CC4-A3AF-AC4A0B1A641B}"/>
              </a:ext>
            </a:extLst>
          </p:cNvPr>
          <p:cNvSpPr/>
          <p:nvPr/>
        </p:nvSpPr>
        <p:spPr>
          <a:xfrm>
            <a:off x="0" y="780120"/>
            <a:ext cx="3931431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hero {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height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20B576-E1D7-43EB-BF3C-55C0585A0AEA}"/>
              </a:ext>
            </a:extLst>
          </p:cNvPr>
          <p:cNvSpPr/>
          <p:nvPr/>
        </p:nvSpPr>
        <p:spPr>
          <a:xfrm>
            <a:off x="3931431" y="780120"/>
            <a:ext cx="5212569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"hero"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lvl="2"/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"Luke Skywalker"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"height"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1.72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"mass"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77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DD4B51-772F-461F-9B45-FA861A4F5A87}"/>
              </a:ext>
            </a:extLst>
          </p:cNvPr>
          <p:cNvSpPr/>
          <p:nvPr/>
        </p:nvSpPr>
        <p:spPr>
          <a:xfrm>
            <a:off x="0" y="780120"/>
            <a:ext cx="3931431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hero {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height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mass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BFDDF6-9E71-4108-A66B-C886BCBD13FA}"/>
              </a:ext>
            </a:extLst>
          </p:cNvPr>
          <p:cNvSpPr/>
          <p:nvPr/>
        </p:nvSpPr>
        <p:spPr>
          <a:xfrm>
            <a:off x="3931431" y="780120"/>
            <a:ext cx="5212569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"hero"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lvl="2"/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"Luke Skywalker"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"height"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1.72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"mass"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"friends"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 lvl="3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"Obi-Wan Kenobi"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 lvl="3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"R2-D2"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 lvl="3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"Han Solo"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 lvl="3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"Leia Organa"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3FA9C0-97FD-4552-B5A7-76C83E7F41E9}"/>
              </a:ext>
            </a:extLst>
          </p:cNvPr>
          <p:cNvSpPr/>
          <p:nvPr/>
        </p:nvSpPr>
        <p:spPr>
          <a:xfrm>
            <a:off x="0" y="780120"/>
            <a:ext cx="3931431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hero {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height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mass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friends {</a:t>
            </a:r>
          </a:p>
          <a:p>
            <a:pPr lvl="3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06831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720000" y="288000"/>
            <a:ext cx="6612120" cy="49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 dirty="0" err="1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r>
              <a:rPr lang="en-US" sz="1800" b="1" strike="noStrike" spc="-1" dirty="0">
                <a:solidFill>
                  <a:srgbClr val="E63232"/>
                </a:solidFill>
                <a:latin typeface="Arial"/>
                <a:ea typeface="DejaVu Sans"/>
              </a:rPr>
              <a:t> Schema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968000" y="5004000"/>
            <a:ext cx="3228120" cy="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8280000" y="5004000"/>
            <a:ext cx="132120" cy="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1B56537D-FAA7-4C6E-96BA-65AC224E2AE5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6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853FF4-7C87-4A21-935C-409DBCB54D76}"/>
              </a:ext>
            </a:extLst>
          </p:cNvPr>
          <p:cNvSpPr/>
          <p:nvPr/>
        </p:nvSpPr>
        <p:spPr>
          <a:xfrm>
            <a:off x="0" y="987291"/>
            <a:ext cx="51351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Hero {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 String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height: Float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mass: Float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friends: [Friend]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Friend {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 String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9F65A-AF52-4F9A-8C4C-DF24BC25936E}"/>
              </a:ext>
            </a:extLst>
          </p:cNvPr>
          <p:cNvSpPr/>
          <p:nvPr/>
        </p:nvSpPr>
        <p:spPr>
          <a:xfrm>
            <a:off x="5028003" y="987291"/>
            <a:ext cx="32281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 Query {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hero: Hero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678C4-7D03-4995-A07A-A8997F442DDC}"/>
              </a:ext>
            </a:extLst>
          </p:cNvPr>
          <p:cNvSpPr txBox="1"/>
          <p:nvPr/>
        </p:nvSpPr>
        <p:spPr>
          <a:xfrm>
            <a:off x="3153966" y="4950619"/>
            <a:ext cx="4689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1"/>
                </a:solidFill>
              </a:rPr>
              <a:t>https://graphql.org/</a:t>
            </a:r>
            <a:endParaRPr lang="en-NL" sz="6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DD5284-9584-45C0-B734-EFF9AC6F8726}"/>
              </a:ext>
            </a:extLst>
          </p:cNvPr>
          <p:cNvSpPr/>
          <p:nvPr/>
        </p:nvSpPr>
        <p:spPr>
          <a:xfrm>
            <a:off x="3217781" y="2571750"/>
            <a:ext cx="21757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Scalar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Strin</a:t>
            </a:r>
            <a:r>
              <a:rPr lang="en-US" i="0" dirty="0">
                <a:solidFill>
                  <a:srgbClr val="222222"/>
                </a:solidFill>
                <a:effectLst/>
              </a:rPr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</a:rPr>
              <a:t>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</a:rPr>
              <a:t>Float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</a:rPr>
              <a:t>Boolean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no Date!</a:t>
            </a:r>
            <a:endParaRPr lang="en-US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720000" y="288000"/>
            <a:ext cx="6612120" cy="49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 dirty="0" err="1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r>
              <a:rPr lang="en-US" sz="1800" b="1" strike="noStrike" spc="-1" dirty="0">
                <a:solidFill>
                  <a:srgbClr val="E63232"/>
                </a:solidFill>
                <a:latin typeface="Arial"/>
                <a:ea typeface="DejaVu Sans"/>
              </a:rPr>
              <a:t> Schema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968000" y="5004000"/>
            <a:ext cx="3228120" cy="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8280000" y="5004000"/>
            <a:ext cx="132120" cy="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1B56537D-FAA7-4C6E-96BA-65AC224E2AE5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7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853FF4-7C87-4A21-935C-409DBCB54D76}"/>
              </a:ext>
            </a:extLst>
          </p:cNvPr>
          <p:cNvSpPr/>
          <p:nvPr/>
        </p:nvSpPr>
        <p:spPr>
          <a:xfrm>
            <a:off x="0" y="987291"/>
            <a:ext cx="5135163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Mutation {</a:t>
            </a:r>
          </a:p>
          <a:p>
            <a:pPr lvl="1"/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updateHero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(name: String): Hero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9F65A-AF52-4F9A-8C4C-DF24BC25936E}"/>
              </a:ext>
            </a:extLst>
          </p:cNvPr>
          <p:cNvSpPr/>
          <p:nvPr/>
        </p:nvSpPr>
        <p:spPr>
          <a:xfrm>
            <a:off x="5028003" y="987291"/>
            <a:ext cx="3228121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 Query {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hero: Hero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678C4-7D03-4995-A07A-A8997F442DDC}"/>
              </a:ext>
            </a:extLst>
          </p:cNvPr>
          <p:cNvSpPr txBox="1"/>
          <p:nvPr/>
        </p:nvSpPr>
        <p:spPr>
          <a:xfrm>
            <a:off x="3153966" y="4950619"/>
            <a:ext cx="4689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1"/>
                </a:solidFill>
              </a:rPr>
              <a:t>https://graphql.org/</a:t>
            </a:r>
            <a:endParaRPr lang="en-NL" sz="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E990E8-008B-4E12-9F52-3EDD47F6AA18}"/>
              </a:ext>
            </a:extLst>
          </p:cNvPr>
          <p:cNvSpPr/>
          <p:nvPr/>
        </p:nvSpPr>
        <p:spPr>
          <a:xfrm>
            <a:off x="0" y="987291"/>
            <a:ext cx="5135163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Mutation {</a:t>
            </a:r>
          </a:p>
          <a:p>
            <a:pPr lvl="1"/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updateHero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(name: String): Hero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name: String,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height: Float,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weight: Float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 Hero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8CC335-ED21-4BC6-B975-4D099E355878}"/>
              </a:ext>
            </a:extLst>
          </p:cNvPr>
          <p:cNvSpPr/>
          <p:nvPr/>
        </p:nvSpPr>
        <p:spPr>
          <a:xfrm>
            <a:off x="0" y="987291"/>
            <a:ext cx="5135163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Mutation {</a:t>
            </a:r>
          </a:p>
          <a:p>
            <a:pPr lvl="1"/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updateHero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(name: String): Hero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createHero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(input: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HeroInput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 Hero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HeroInput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name: String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height: Float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weight: Float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1766B0-D720-4088-B98D-72FD195155FC}"/>
              </a:ext>
            </a:extLst>
          </p:cNvPr>
          <p:cNvSpPr/>
          <p:nvPr/>
        </p:nvSpPr>
        <p:spPr>
          <a:xfrm>
            <a:off x="5028003" y="987291"/>
            <a:ext cx="445175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 Query {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hero: Hero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friend(name: String): Friend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753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20000" y="288000"/>
            <a:ext cx="6612120" cy="49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968000" y="5004000"/>
            <a:ext cx="3228120" cy="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8280000" y="5004000"/>
            <a:ext cx="132120" cy="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AEE507D5-7ECE-4E6B-9653-AC5B59A66485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8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602640" y="504720"/>
            <a:ext cx="6612120" cy="387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822960" y="1188720"/>
            <a:ext cx="6582240" cy="111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Query inputs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 input types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 automated input validation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 variables for input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288000"/>
            <a:ext cx="6612120" cy="49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5000"/>
              </a:lnSpc>
            </a:pPr>
            <a:r>
              <a:rPr lang="en-US" sz="1800" b="1" strike="noStrike" spc="-1" dirty="0" err="1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r>
              <a:rPr lang="en-US" sz="1800" b="1" strike="noStrike" spc="-1" dirty="0">
                <a:solidFill>
                  <a:srgbClr val="E63232"/>
                </a:solidFill>
                <a:latin typeface="Arial"/>
                <a:ea typeface="DejaVu Sans"/>
              </a:rPr>
              <a:t> – Top 5 Reasons to Use </a:t>
            </a:r>
            <a:r>
              <a:rPr lang="en-US" sz="1800" b="1" strike="noStrike" spc="-1" dirty="0" err="1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968000" y="5004000"/>
            <a:ext cx="3228120" cy="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280000" y="5004000"/>
            <a:ext cx="132120" cy="9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A89BFCF2-13D5-43B2-ADD3-479A4F0DDC63}" type="slidenum">
              <a:rPr lang="en-US" sz="600" b="0" strike="noStrike" spc="-1">
                <a:solidFill>
                  <a:srgbClr val="FFFFFF"/>
                </a:solidFill>
                <a:latin typeface="Arial"/>
                <a:ea typeface="DejaVu Sans"/>
              </a:rPr>
              <a:t>9</a:t>
            </a:fld>
            <a:endParaRPr lang="en-US" sz="600" b="0" strike="noStrike" spc="-1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02640" y="504720"/>
            <a:ext cx="6612120" cy="387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126A9-D4BE-4318-82EF-9298BD15AB46}"/>
              </a:ext>
            </a:extLst>
          </p:cNvPr>
          <p:cNvSpPr txBox="1"/>
          <p:nvPr/>
        </p:nvSpPr>
        <p:spPr>
          <a:xfrm>
            <a:off x="3153966" y="4950619"/>
            <a:ext cx="4689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1"/>
                </a:solidFill>
              </a:rPr>
              <a:t>https://www.prisma.io/blog/top-5-reasons-to-use-graphql-b60cfa683511/</a:t>
            </a:r>
            <a:endParaRPr lang="en-NL" sz="600" dirty="0">
              <a:solidFill>
                <a:schemeClr val="bg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74DC56A-11D8-4803-A084-1BEEB2EC7254}"/>
              </a:ext>
            </a:extLst>
          </p:cNvPr>
          <p:cNvSpPr txBox="1">
            <a:spLocks/>
          </p:cNvSpPr>
          <p:nvPr/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r>
              <a:rPr lang="en-US" sz="2000" dirty="0" err="1"/>
              <a:t>GraphQL</a:t>
            </a:r>
            <a:r>
              <a:rPr lang="en-US" sz="2000" dirty="0"/>
              <a:t> APIs have a strongly typed schema</a:t>
            </a:r>
          </a:p>
          <a:p>
            <a:r>
              <a:rPr lang="en-US" sz="2000" dirty="0"/>
              <a:t>No more </a:t>
            </a:r>
            <a:r>
              <a:rPr lang="en-US" sz="2000" dirty="0" err="1"/>
              <a:t>overfetching</a:t>
            </a:r>
            <a:r>
              <a:rPr lang="en-US" sz="2000" dirty="0"/>
              <a:t> and </a:t>
            </a:r>
            <a:r>
              <a:rPr lang="en-US" sz="2000" dirty="0" err="1"/>
              <a:t>underfetching</a:t>
            </a:r>
            <a:endParaRPr lang="en-US" sz="2000" dirty="0"/>
          </a:p>
          <a:p>
            <a:r>
              <a:rPr lang="en-US" sz="2000" dirty="0" err="1"/>
              <a:t>GraphQL</a:t>
            </a:r>
            <a:r>
              <a:rPr lang="en-US" sz="2000" dirty="0"/>
              <a:t> enables rapid product development</a:t>
            </a:r>
          </a:p>
          <a:p>
            <a:r>
              <a:rPr lang="en-US" sz="2000" dirty="0"/>
              <a:t>Composing </a:t>
            </a:r>
            <a:r>
              <a:rPr lang="en-US" sz="2000" dirty="0" err="1"/>
              <a:t>GraphQL</a:t>
            </a:r>
            <a:r>
              <a:rPr lang="en-US" sz="2000" dirty="0"/>
              <a:t> APIs</a:t>
            </a:r>
          </a:p>
          <a:p>
            <a:r>
              <a:rPr lang="en-US" sz="2000" dirty="0"/>
              <a:t>Rich open-source ecosystem and an amazing community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3518</TotalTime>
  <Words>542</Words>
  <Application>Microsoft Office PowerPoint</Application>
  <PresentationFormat>On-screen Show (16:9)</PresentationFormat>
  <Paragraphs>188</Paragraphs>
  <Slides>14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</vt:lpstr>
      <vt:lpstr>Calibri</vt:lpstr>
      <vt:lpstr>Consolas</vt:lpstr>
      <vt:lpstr>DejaVu Sans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Nico Klasens</dc:creator>
  <dc:description>Amis - versie 1 - juni 2017
Ontwerp: Humming
Template: Ton Persoon</dc:description>
  <cp:lastModifiedBy>Chiel Ham</cp:lastModifiedBy>
  <cp:revision>304</cp:revision>
  <dcterms:created xsi:type="dcterms:W3CDTF">2018-07-18T12:37:15Z</dcterms:created>
  <dcterms:modified xsi:type="dcterms:W3CDTF">2019-02-27T22:39:29Z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8</vt:i4>
  </property>
</Properties>
</file>