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 type="screen16x9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B9882E-9002-462A-B7BF-E6D950FB39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C2C3F25-62EC-4E1A-B197-5D6CC07937DA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68120" cy="6368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812880"/>
            <a:ext cx="9131760" cy="3497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5719680" y="3342240"/>
            <a:ext cx="29905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lang="en-US" sz="2800" b="0" strike="noStrike" spc="-1">
              <a:latin typeface="Arial"/>
            </a:endParaRPr>
          </a:p>
        </p:txBody>
      </p:sp>
      <p:pic>
        <p:nvPicPr>
          <p:cNvPr id="175" name="Picture 8"/>
          <p:cNvPicPr/>
          <p:nvPr/>
        </p:nvPicPr>
        <p:blipFill>
          <a:blip r:embed="rId3"/>
          <a:stretch/>
        </p:blipFill>
        <p:spPr>
          <a:xfrm>
            <a:off x="5719680" y="1441800"/>
            <a:ext cx="2990520" cy="15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4EAF71-24B5-45FF-8276-1B35CBABFE99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2"/>
          <a:stretch/>
        </p:blipFill>
        <p:spPr>
          <a:xfrm>
            <a:off x="1645920" y="1188720"/>
            <a:ext cx="5219280" cy="26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context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3E62C7-3DD1-40F0-BC61-C66C23019AA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1113120" y="1432800"/>
            <a:ext cx="693396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resolver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0C5BBD4-8A03-4FC5-A7FE-2372592DF0F1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794160" y="1980720"/>
            <a:ext cx="7571880" cy="11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Security: check in typeDefs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0D5854E-16A7-458E-B938-19CA4C15E9C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1526760" y="1005840"/>
            <a:ext cx="6062760" cy="280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Implementations and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636EB9-EB5A-4AF5-AD66-F29504843062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22960" y="1188720"/>
            <a:ext cx="65818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252"/>
          <p:cNvPicPr/>
          <p:nvPr/>
        </p:nvPicPr>
        <p:blipFill>
          <a:blip r:embed="rId2"/>
          <a:stretch/>
        </p:blipFill>
        <p:spPr>
          <a:xfrm>
            <a:off x="811440" y="822960"/>
            <a:ext cx="1200240" cy="1196280"/>
          </a:xfrm>
          <a:prstGeom prst="rect">
            <a:avLst/>
          </a:prstGeom>
          <a:ln>
            <a:noFill/>
          </a:ln>
        </p:spPr>
      </p:pic>
      <p:pic>
        <p:nvPicPr>
          <p:cNvPr id="254" name="Picture 253"/>
          <p:cNvPicPr/>
          <p:nvPr/>
        </p:nvPicPr>
        <p:blipFill>
          <a:blip r:embed="rId3"/>
          <a:stretch/>
        </p:blipFill>
        <p:spPr>
          <a:xfrm>
            <a:off x="7315200" y="1280160"/>
            <a:ext cx="1280160" cy="1298880"/>
          </a:xfrm>
          <a:prstGeom prst="rect">
            <a:avLst/>
          </a:prstGeom>
          <a:ln>
            <a:noFill/>
          </a:ln>
        </p:spPr>
      </p:pic>
      <p:sp>
        <p:nvSpPr>
          <p:cNvPr id="255" name="TextShape 6"/>
          <p:cNvSpPr txBox="1"/>
          <p:nvPr/>
        </p:nvSpPr>
        <p:spPr>
          <a:xfrm>
            <a:off x="7132320" y="246888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Faker</a:t>
            </a:r>
          </a:p>
        </p:txBody>
      </p:sp>
      <p:sp>
        <p:nvSpPr>
          <p:cNvPr id="256" name="TextShape 7"/>
          <p:cNvSpPr txBox="1"/>
          <p:nvPr/>
        </p:nvSpPr>
        <p:spPr>
          <a:xfrm>
            <a:off x="457200" y="219456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Apollo GraphQL</a:t>
            </a:r>
          </a:p>
        </p:txBody>
      </p:sp>
      <p:pic>
        <p:nvPicPr>
          <p:cNvPr id="257" name="Picture 256"/>
          <p:cNvPicPr/>
          <p:nvPr/>
        </p:nvPicPr>
        <p:blipFill>
          <a:blip r:embed="rId4"/>
          <a:stretch/>
        </p:blipFill>
        <p:spPr>
          <a:xfrm>
            <a:off x="5669280" y="4206240"/>
            <a:ext cx="885600" cy="361440"/>
          </a:xfrm>
          <a:prstGeom prst="rect">
            <a:avLst/>
          </a:prstGeom>
          <a:ln>
            <a:noFill/>
          </a:ln>
        </p:spPr>
      </p:pic>
      <p:pic>
        <p:nvPicPr>
          <p:cNvPr id="258" name="Picture 257"/>
          <p:cNvPicPr/>
          <p:nvPr/>
        </p:nvPicPr>
        <p:blipFill>
          <a:blip r:embed="rId5"/>
          <a:stretch/>
        </p:blipFill>
        <p:spPr>
          <a:xfrm>
            <a:off x="3657600" y="779760"/>
            <a:ext cx="1123920" cy="1123920"/>
          </a:xfrm>
          <a:prstGeom prst="rect">
            <a:avLst/>
          </a:prstGeom>
          <a:ln>
            <a:noFill/>
          </a:ln>
        </p:spPr>
      </p:pic>
      <p:pic>
        <p:nvPicPr>
          <p:cNvPr id="259" name="Picture 258"/>
          <p:cNvPicPr/>
          <p:nvPr/>
        </p:nvPicPr>
        <p:blipFill>
          <a:blip r:embed="rId6"/>
          <a:stretch/>
        </p:blipFill>
        <p:spPr>
          <a:xfrm>
            <a:off x="6858000" y="4114800"/>
            <a:ext cx="1510920" cy="552240"/>
          </a:xfrm>
          <a:prstGeom prst="rect">
            <a:avLst/>
          </a:prstGeom>
          <a:ln>
            <a:noFill/>
          </a:ln>
        </p:spPr>
      </p:pic>
      <p:pic>
        <p:nvPicPr>
          <p:cNvPr id="260" name="Picture 259"/>
          <p:cNvPicPr/>
          <p:nvPr/>
        </p:nvPicPr>
        <p:blipFill>
          <a:blip r:embed="rId7"/>
          <a:stretch/>
        </p:blipFill>
        <p:spPr>
          <a:xfrm>
            <a:off x="858960" y="2571120"/>
            <a:ext cx="1917360" cy="720720"/>
          </a:xfrm>
          <a:prstGeom prst="rect">
            <a:avLst/>
          </a:prstGeom>
          <a:ln>
            <a:noFill/>
          </a:ln>
        </p:spPr>
      </p:pic>
      <p:pic>
        <p:nvPicPr>
          <p:cNvPr id="261" name="Picture 260"/>
          <p:cNvPicPr/>
          <p:nvPr/>
        </p:nvPicPr>
        <p:blipFill>
          <a:blip r:embed="rId8"/>
          <a:stretch/>
        </p:blipFill>
        <p:spPr>
          <a:xfrm>
            <a:off x="331920" y="3749040"/>
            <a:ext cx="1314000" cy="45684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9"/>
          <a:stretch/>
        </p:blipFill>
        <p:spPr>
          <a:xfrm>
            <a:off x="2776320" y="2103120"/>
            <a:ext cx="2161440" cy="640080"/>
          </a:xfrm>
          <a:prstGeom prst="rect">
            <a:avLst/>
          </a:prstGeom>
          <a:ln>
            <a:noFill/>
          </a:ln>
        </p:spPr>
      </p:pic>
      <p:pic>
        <p:nvPicPr>
          <p:cNvPr id="263" name="Picture 262"/>
          <p:cNvPicPr/>
          <p:nvPr/>
        </p:nvPicPr>
        <p:blipFill>
          <a:blip r:embed="rId10"/>
          <a:stretch/>
        </p:blipFill>
        <p:spPr>
          <a:xfrm>
            <a:off x="6126480" y="1456200"/>
            <a:ext cx="708840" cy="646920"/>
          </a:xfrm>
          <a:prstGeom prst="rect">
            <a:avLst/>
          </a:prstGeom>
          <a:ln>
            <a:noFill/>
          </a:ln>
        </p:spPr>
      </p:pic>
      <p:sp>
        <p:nvSpPr>
          <p:cNvPr id="264" name="TextShape 8"/>
          <p:cNvSpPr txBox="1"/>
          <p:nvPr/>
        </p:nvSpPr>
        <p:spPr>
          <a:xfrm>
            <a:off x="5760720" y="2067840"/>
            <a:ext cx="18194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PHP GraphQL</a:t>
            </a:r>
          </a:p>
        </p:txBody>
      </p:sp>
      <p:pic>
        <p:nvPicPr>
          <p:cNvPr id="265" name="Picture 264"/>
          <p:cNvPicPr/>
          <p:nvPr/>
        </p:nvPicPr>
        <p:blipFill>
          <a:blip r:embed="rId11"/>
          <a:stretch/>
        </p:blipFill>
        <p:spPr>
          <a:xfrm>
            <a:off x="4114800" y="2863440"/>
            <a:ext cx="837720" cy="885600"/>
          </a:xfrm>
          <a:prstGeom prst="rect">
            <a:avLst/>
          </a:prstGeom>
          <a:ln>
            <a:noFill/>
          </a:ln>
        </p:spPr>
      </p:pic>
      <p:sp>
        <p:nvSpPr>
          <p:cNvPr id="266" name="TextShape 9"/>
          <p:cNvSpPr txBox="1"/>
          <p:nvPr/>
        </p:nvSpPr>
        <p:spPr>
          <a:xfrm>
            <a:off x="3840480" y="374904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Java</a:t>
            </a:r>
          </a:p>
        </p:txBody>
      </p:sp>
      <p:pic>
        <p:nvPicPr>
          <p:cNvPr id="267" name="Picture 266"/>
          <p:cNvPicPr/>
          <p:nvPr/>
        </p:nvPicPr>
        <p:blipFill>
          <a:blip r:embed="rId12"/>
          <a:stretch/>
        </p:blipFill>
        <p:spPr>
          <a:xfrm>
            <a:off x="6309360" y="3383280"/>
            <a:ext cx="1188720" cy="594000"/>
          </a:xfrm>
          <a:prstGeom prst="rect">
            <a:avLst/>
          </a:prstGeom>
          <a:ln>
            <a:noFill/>
          </a:ln>
        </p:spPr>
      </p:pic>
      <p:pic>
        <p:nvPicPr>
          <p:cNvPr id="268" name="Picture 267"/>
          <p:cNvPicPr/>
          <p:nvPr/>
        </p:nvPicPr>
        <p:blipFill>
          <a:blip r:embed="rId13"/>
          <a:stretch/>
        </p:blipFill>
        <p:spPr>
          <a:xfrm>
            <a:off x="2743200" y="3418920"/>
            <a:ext cx="1047240" cy="960840"/>
          </a:xfrm>
          <a:prstGeom prst="rect">
            <a:avLst/>
          </a:prstGeom>
          <a:ln>
            <a:noFill/>
          </a:ln>
        </p:spPr>
      </p:pic>
      <p:sp>
        <p:nvSpPr>
          <p:cNvPr id="269" name="TextShape 10"/>
          <p:cNvSpPr txBox="1"/>
          <p:nvPr/>
        </p:nvSpPr>
        <p:spPr>
          <a:xfrm>
            <a:off x="2377440" y="434412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GraphQL 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Top Reasons to Use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B93F443-1421-48FB-A418-95E3D16F64D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https://www.prisma.io/blog/top-5-reasons-to-use-graphql-b60cfa683511/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607320" y="76464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GraphQL APIs have a strongly typed schema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more overfetching and underfetching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Builtin support for deprecation removes need for versioning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GraphQL enables rapid product development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Composing GraphQL APIs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 open-source ecosystem and an amazing community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Reasons NOT to Use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BCC21E0-C5F6-426C-8388-D8C1BBBFE12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https://www.prisma.io/blog/top-5-reasons-to-use-graphql-b60cfa683511/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(status codes)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endParaRPr lang="en-US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6715875-26EA-4A78-B44C-6E758CE0CD1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86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87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4C5103-B2A7-4331-ACC2-157759EBD6C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92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3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Hands 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20BCEDF-5172-47C2-822F-22A6ADDC13C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98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9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2387880" y="1479960"/>
            <a:ext cx="4367880" cy="1924560"/>
          </a:xfrm>
          <a:prstGeom prst="rect">
            <a:avLst/>
          </a:prstGeom>
          <a:ln>
            <a:noFill/>
          </a:ln>
        </p:spPr>
      </p:pic>
      <p:pic>
        <p:nvPicPr>
          <p:cNvPr id="181" name="Picture 4"/>
          <p:cNvPicPr/>
          <p:nvPr/>
        </p:nvPicPr>
        <p:blipFill>
          <a:blip r:embed="rId3"/>
          <a:stretch/>
        </p:blipFill>
        <p:spPr>
          <a:xfrm>
            <a:off x="810720" y="1568160"/>
            <a:ext cx="1192680" cy="119268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810720" y="2977920"/>
            <a:ext cx="130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iOS Client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5E5FF1-DB42-4EAC-848E-B50F587F128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189" name="Picture 2"/>
          <p:cNvPicPr/>
          <p:nvPr/>
        </p:nvPicPr>
        <p:blipFill>
          <a:blip r:embed="rId3"/>
          <a:stretch/>
        </p:blipFill>
        <p:spPr>
          <a:xfrm>
            <a:off x="0" y="907200"/>
            <a:ext cx="4571640" cy="1976040"/>
          </a:xfrm>
          <a:prstGeom prst="rect">
            <a:avLst/>
          </a:prstGeom>
          <a:ln>
            <a:noFill/>
          </a:ln>
        </p:spPr>
      </p:pic>
      <p:pic>
        <p:nvPicPr>
          <p:cNvPr id="190" name="Picture 4"/>
          <p:cNvPicPr/>
          <p:nvPr/>
        </p:nvPicPr>
        <p:blipFill>
          <a:blip r:embed="rId4"/>
          <a:stretch/>
        </p:blipFill>
        <p:spPr>
          <a:xfrm>
            <a:off x="4572000" y="2889720"/>
            <a:ext cx="4571640" cy="189360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>
            <a:off x="4746960" y="1335960"/>
            <a:ext cx="4068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Think "Graphs", not "Endpoints"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Have a Single Source of Truth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Thin API Layer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50320" y="898560"/>
            <a:ext cx="5643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“A query language for your API”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44CD5D-3A37-4F58-BCC8-64DCD7D5FB32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0" y="223884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“Ask for what you need, get exactly that”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2286000" y="31240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“Get many resources in a single request”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572000" y="400932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02020"/>
                </a:solidFill>
                <a:latin typeface="Arial"/>
                <a:ea typeface="DejaVu Sans"/>
              </a:rPr>
              <a:t>“Evolve your API without versions”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– How To…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0BFC915-03C4-4F62-B07E-771A9A54D1A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3931560" y="780120"/>
            <a:ext cx="521208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0" y="780120"/>
            <a:ext cx="393120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3931560" y="780120"/>
            <a:ext cx="521208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0" y="780120"/>
            <a:ext cx="393120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931560" y="780120"/>
            <a:ext cx="521208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0" y="780120"/>
            <a:ext cx="393120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3931560" y="780120"/>
            <a:ext cx="5212080" cy="393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"friends"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[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"Obi-Wan Kenobi"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"R2-D2"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"Han Solo"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  <a:ea typeface="DejaVu Sans"/>
              </a:rPr>
              <a:t>"Leia Organa"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}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0" y="780120"/>
            <a:ext cx="3931200" cy="283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friends {</a:t>
            </a:r>
            <a:endParaRPr lang="en-US" sz="18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4"/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[Friend]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Friend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B17AD-D1DF-48E0-A8FF-774CBA819289}"/>
              </a:ext>
            </a:extLst>
          </p:cNvPr>
          <p:cNvSpPr/>
          <p:nvPr/>
        </p:nvSpPr>
        <p:spPr>
          <a:xfrm>
            <a:off x="527538" y="2046849"/>
            <a:ext cx="2123502" cy="49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51DA7A-7EDB-4FF0-9800-4861AC532B9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8C42CE2A-5EAB-4042-9572-6876D6B36360}"/>
              </a:ext>
            </a:extLst>
          </p:cNvPr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[Hero]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217680" y="2571840"/>
            <a:ext cx="2175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Scalar Types: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Strin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g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Int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Float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Boolean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no Date!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51DA7A-7EDB-4FF0-9800-4861AC532B9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[Friend]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Friend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217680" y="2571840"/>
            <a:ext cx="2175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Scalar Types: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Strin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g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Int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Float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Boolean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no Date!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358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451DA7A-7EDB-4FF0-9800-4861AC532B9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217680" y="2571840"/>
            <a:ext cx="21754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Scalar Types: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Strin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g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Int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Float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Boolean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no Date!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B198A-FFBA-4A39-82BE-3867B9091E2C}"/>
              </a:ext>
            </a:extLst>
          </p:cNvPr>
          <p:cNvSpPr txBox="1"/>
          <p:nvPr/>
        </p:nvSpPr>
        <p:spPr>
          <a:xfrm>
            <a:off x="1139483" y="2096085"/>
            <a:ext cx="164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215" name="CustomShape 4"/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friends: [Hero]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572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61AB9B1-AC1C-4D21-9CB9-E7A15340DBB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0" y="987120"/>
            <a:ext cx="513468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0" y="987120"/>
            <a:ext cx="5134680" cy="255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createHero(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name: String,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height: Float,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0" y="987120"/>
            <a:ext cx="5134680" cy="310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createHero(input: HeroInput): Hero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input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HeroInput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5028120" y="987120"/>
            <a:ext cx="4451400" cy="146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friend(name: String): Friend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3556</TotalTime>
  <Words>683</Words>
  <Application>Microsoft Office PowerPoint</Application>
  <PresentationFormat>On-screen Show (16:9)</PresentationFormat>
  <Paragraphs>248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Chiel Ham</cp:lastModifiedBy>
  <cp:revision>318</cp:revision>
  <dcterms:created xsi:type="dcterms:W3CDTF">2018-07-18T12:37:15Z</dcterms:created>
  <dcterms:modified xsi:type="dcterms:W3CDTF">2019-02-28T12:47:02Z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2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14</vt:i4>
  </property>
</Properties>
</file>