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25"/>
  </p:notesMasterIdLst>
  <p:sldIdLst>
    <p:sldId id="282" r:id="rId5"/>
    <p:sldId id="306" r:id="rId6"/>
    <p:sldId id="308" r:id="rId7"/>
    <p:sldId id="305" r:id="rId8"/>
    <p:sldId id="307" r:id="rId9"/>
    <p:sldId id="292" r:id="rId10"/>
    <p:sldId id="302" r:id="rId11"/>
    <p:sldId id="303" r:id="rId12"/>
    <p:sldId id="297" r:id="rId13"/>
    <p:sldId id="295" r:id="rId14"/>
    <p:sldId id="296" r:id="rId15"/>
    <p:sldId id="298" r:id="rId16"/>
    <p:sldId id="299" r:id="rId17"/>
    <p:sldId id="309" r:id="rId18"/>
    <p:sldId id="311" r:id="rId19"/>
    <p:sldId id="310" r:id="rId20"/>
    <p:sldId id="313" r:id="rId21"/>
    <p:sldId id="312" r:id="rId22"/>
    <p:sldId id="315" r:id="rId23"/>
    <p:sldId id="301" r:id="rId24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25F1BB-D42E-40DA-ABAC-45F47E8791B1}" v="20" dt="2020-11-30T12:25:34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4" autoAdjust="0"/>
    <p:restoredTop sz="73493" autoAdjust="0"/>
  </p:normalViewPr>
  <p:slideViewPr>
    <p:cSldViewPr snapToGrid="0" snapToObjects="1">
      <p:cViewPr varScale="1">
        <p:scale>
          <a:sx n="155" d="100"/>
          <a:sy n="155" d="100"/>
        </p:scale>
        <p:origin x="1872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31-5-2021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3653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7745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9956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0494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8265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Mockito tracks all method calls and their parameters.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4000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095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9474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2148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6246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3002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2779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9503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648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7019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421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L" noProof="0"/>
              <a:t>14 december 2020</a:t>
            </a:r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What's Up, What's New?!  JAVA platform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L"/>
              <a:t>14 december 2020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What's Up, What's New?!  JAVA platform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L"/>
              <a:t>14 december 2020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What's Up, What's New?!  JAVA platform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L"/>
              <a:t>14 december 2020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What's Up, What's New?!  JAVA platform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L"/>
              <a:t>14 december 2020</a:t>
            </a:r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What's Up, What's New?!  JAVA platform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L"/>
              <a:t>14 december 2020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What's Up, What's New?!  JAVA platform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L"/>
              <a:t>14 december 2020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What's Up, What's New?!  JAVA platform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L"/>
              <a:t>14 december 2020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What's Up, What's New?!  JAVA platform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L"/>
              <a:t>14 december 2020</a:t>
            </a:r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What's Up, What's New?!  JAVA platform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L"/>
              <a:t>14 december 2020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What's Up, What's New?!  JAVA platform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L" noProof="0"/>
              <a:t>14 december 2020</a:t>
            </a:r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What's Up, What's New?!  JAVA platform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NL"/>
              <a:t>14 december 2020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What's Up, What's New?!  JAVA platform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docs/current/user-guid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docs/current/api/org.junit.jupiter.api/org/junit/jupiter/api/package-summary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oracle.com/javase/8/docs/api/java/time/Duration.html?is-external=true" TargetMode="External"/><Relationship Id="rId5" Type="http://schemas.openxmlformats.org/officeDocument/2006/relationships/hyperlink" Target="https://junit.org/junit5/docs/5.0.1/api/org/junit/jupiter/api/function/Executable.html" TargetMode="External"/><Relationship Id="rId4" Type="http://schemas.openxmlformats.org/officeDocument/2006/relationships/hyperlink" Target="https://docs.oracle.com/javase/8/docs/api/java/lang/Class.html?is-external=tru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Unittesting in Java</a:t>
            </a: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7CF9-13E2-43E6-846D-C826478B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4 vs 5 - Annotations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870B-60CA-4B6D-A25E-BA32E843F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1724036"/>
          </a:xfrm>
        </p:spPr>
        <p:txBody>
          <a:bodyPr/>
          <a:lstStyle/>
          <a:p>
            <a:r>
              <a:rPr lang="en-US" dirty="0"/>
              <a:t>@Test no longer accepts parameters</a:t>
            </a:r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BE38D-FB59-4E9F-8913-3FDC4B09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Unittesting</a:t>
            </a:r>
            <a:r>
              <a:rPr lang="en-US" dirty="0"/>
              <a:t> in Java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4C287-B825-4074-9A72-9F4F23CD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49CE3419-588F-4A4F-AE81-C1B6BF0B4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679988"/>
              </p:ext>
            </p:extLst>
          </p:nvPr>
        </p:nvGraphicFramePr>
        <p:xfrm>
          <a:off x="648003" y="2429491"/>
          <a:ext cx="7501278" cy="2218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639">
                  <a:extLst>
                    <a:ext uri="{9D8B030D-6E8A-4147-A177-3AD203B41FA5}">
                      <a16:colId xmlns:a16="http://schemas.microsoft.com/office/drawing/2014/main" val="2170828211"/>
                    </a:ext>
                  </a:extLst>
                </a:gridCol>
                <a:gridCol w="3750639">
                  <a:extLst>
                    <a:ext uri="{9D8B030D-6E8A-4147-A177-3AD203B41FA5}">
                      <a16:colId xmlns:a16="http://schemas.microsoft.com/office/drawing/2014/main" val="3497998547"/>
                    </a:ext>
                  </a:extLst>
                </a:gridCol>
              </a:tblGrid>
              <a:tr h="274498">
                <a:tc>
                  <a:txBody>
                    <a:bodyPr/>
                    <a:lstStyle/>
                    <a:p>
                      <a:r>
                        <a:rPr lang="en-US" dirty="0"/>
                        <a:t>JUnit 4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JUnit 5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885338"/>
                  </a:ext>
                </a:extLst>
              </a:tr>
              <a:tr h="27449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@Before</a:t>
                      </a:r>
                      <a:endParaRPr lang="en-NL" sz="12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@BeforeEach</a:t>
                      </a:r>
                      <a:endParaRPr lang="en-NL" sz="12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465150"/>
                  </a:ext>
                </a:extLst>
              </a:tr>
              <a:tr h="27449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@After</a:t>
                      </a:r>
                      <a:endParaRPr lang="en-NL" sz="12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@AfterEach</a:t>
                      </a:r>
                      <a:endParaRPr lang="en-NL" sz="12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964356"/>
                  </a:ext>
                </a:extLst>
              </a:tr>
              <a:tr h="27449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@BeforeClass</a:t>
                      </a:r>
                      <a:endParaRPr lang="en-NL" sz="12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@BeforeAll</a:t>
                      </a:r>
                      <a:endParaRPr lang="en-NL" sz="12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8943"/>
                  </a:ext>
                </a:extLst>
              </a:tr>
              <a:tr h="27449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@AfterClass</a:t>
                      </a:r>
                      <a:endParaRPr lang="en-NL" sz="12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@AfterAll</a:t>
                      </a:r>
                      <a:endParaRPr lang="en-NL" sz="12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676423"/>
                  </a:ext>
                </a:extLst>
              </a:tr>
              <a:tr h="27449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@Ignore</a:t>
                      </a:r>
                      <a:endParaRPr lang="en-NL" sz="12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@Disabled</a:t>
                      </a:r>
                      <a:endParaRPr lang="en-NL" sz="12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40510"/>
                  </a:ext>
                </a:extLst>
              </a:tr>
              <a:tr h="27449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@Category</a:t>
                      </a:r>
                      <a:endParaRPr lang="en-NL" sz="12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@Tag</a:t>
                      </a:r>
                      <a:endParaRPr lang="en-NL" sz="12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489259"/>
                  </a:ext>
                </a:extLst>
              </a:tr>
              <a:tr h="27449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@Rule and @ClassRule</a:t>
                      </a:r>
                      <a:endParaRPr lang="en-NL" sz="12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@ExtendWith and @RegisterExtensions</a:t>
                      </a:r>
                      <a:endParaRPr lang="en-NL" sz="12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63874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D94C1308-C099-4A55-91A6-9D62BE00D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280" y="1213670"/>
            <a:ext cx="4374292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94BFC6"/>
                </a:solidFill>
                <a:effectLst/>
                <a:latin typeface="Source Code Pro" panose="020B0509030403020204" pitchFamily="49" charset="0"/>
              </a:rPr>
              <a:t>testThrowsException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()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throws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Exception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Assertions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NL" altLang="en-NL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assertThrows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Exception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() -&gt; {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//...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})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A167192-B755-4034-BE02-3A4228EF5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03" y="1213670"/>
            <a:ext cx="3663779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  <a:t>@Test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  <a:t>expected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Exception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public void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94BFC6"/>
                </a:solidFill>
                <a:effectLst/>
                <a:latin typeface="Source Code Pro" panose="020B0509030403020204" pitchFamily="49" charset="0"/>
              </a:rPr>
              <a:t>testThrowsException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()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throws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Exception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...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04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7CF9-13E2-43E6-846D-C826478B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4 vs 5 - Assertions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870B-60CA-4B6D-A25E-BA32E843F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5999"/>
            <a:ext cx="6623999" cy="3022225"/>
          </a:xfrm>
        </p:spPr>
        <p:txBody>
          <a:bodyPr/>
          <a:lstStyle/>
          <a:p>
            <a:r>
              <a:rPr lang="en-US" dirty="0"/>
              <a:t>Most assertions accept lambda to construct an error message</a:t>
            </a:r>
          </a:p>
          <a:p>
            <a:r>
              <a:rPr lang="en-US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assertTimeout</a:t>
            </a:r>
            <a:r>
              <a:rPr lang="en-US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 </a:t>
            </a:r>
            <a:r>
              <a:rPr lang="en-US" dirty="0"/>
              <a:t>and </a:t>
            </a:r>
            <a:r>
              <a:rPr lang="en-US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assertTimeoutPreemptively</a:t>
            </a:r>
            <a:r>
              <a:rPr lang="en-US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 </a:t>
            </a:r>
            <a:r>
              <a:rPr lang="en-US" dirty="0"/>
              <a:t>have replaced the </a:t>
            </a:r>
            <a:r>
              <a:rPr lang="en-US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@Timeout</a:t>
            </a:r>
            <a:r>
              <a:rPr lang="en-US" dirty="0"/>
              <a:t> annotation</a:t>
            </a:r>
          </a:p>
          <a:p>
            <a:r>
              <a:rPr lang="en-US" dirty="0"/>
              <a:t>JUnit 4 assertions can be used in a JUnit 5 test</a:t>
            </a:r>
          </a:p>
          <a:p>
            <a:r>
              <a:rPr lang="en-US" dirty="0"/>
              <a:t>Most assertions are available in JUnit 5 with some differences, examples:</a:t>
            </a:r>
          </a:p>
          <a:p>
            <a:pPr lvl="1"/>
            <a:r>
              <a:rPr lang="en-US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assertTrue</a:t>
            </a:r>
            <a:r>
              <a:rPr lang="en-US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(condition, message)</a:t>
            </a:r>
            <a:r>
              <a:rPr lang="en-US" dirty="0"/>
              <a:t> -&gt; </a:t>
            </a:r>
            <a:r>
              <a:rPr lang="en-US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assertTrue</a:t>
            </a:r>
            <a:r>
              <a:rPr lang="en-US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(message, condition)</a:t>
            </a:r>
          </a:p>
          <a:p>
            <a:pPr lvl="1"/>
            <a:r>
              <a:rPr lang="en-US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assertThat</a:t>
            </a:r>
            <a:r>
              <a:rPr lang="en-US" dirty="0"/>
              <a:t> is not available anymore -&gt; use third party libraries</a:t>
            </a:r>
          </a:p>
          <a:p>
            <a:pPr lvl="1"/>
            <a:endParaRPr lang="en-US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BE38D-FB59-4E9F-8913-3FDC4B09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Unittesting</a:t>
            </a:r>
            <a:r>
              <a:rPr lang="en-US" dirty="0"/>
              <a:t> in Java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4C287-B825-4074-9A72-9F4F23CD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1447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7CF9-13E2-43E6-846D-C826478B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4 vs 5 - Assumptions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870B-60CA-4B6D-A25E-BA32E843F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1724036"/>
          </a:xfrm>
        </p:spPr>
        <p:txBody>
          <a:bodyPr/>
          <a:lstStyle/>
          <a:p>
            <a:r>
              <a:rPr lang="en-US" dirty="0"/>
              <a:t>Use of lambda in </a:t>
            </a:r>
            <a:r>
              <a:rPr lang="en-US" sz="1400" dirty="0" err="1">
                <a:latin typeface="Source Code Pro" panose="020B0509030403020204" pitchFamily="49" charset="0"/>
                <a:ea typeface="Source Code Pro" panose="020B0509030403020204" pitchFamily="49" charset="0"/>
                <a:cs typeface="Tahoma" panose="020B0604030504040204" pitchFamily="34" charset="0"/>
              </a:rPr>
              <a:t>Assumptions.assumingThat</a:t>
            </a:r>
            <a:r>
              <a:rPr lang="en-US" sz="1400" dirty="0">
                <a:latin typeface="Source Code Pro" panose="020B0509030403020204" pitchFamily="49" charset="0"/>
                <a:ea typeface="Source Code Pro" panose="020B0509030403020204" pitchFamily="49" charset="0"/>
                <a:cs typeface="Tahoma" panose="020B0604030504040204" pitchFamily="34" charset="0"/>
              </a:rPr>
              <a:t>(</a:t>
            </a:r>
            <a:r>
              <a:rPr lang="en-US" sz="1400" dirty="0" err="1">
                <a:latin typeface="Source Code Pro" panose="020B0509030403020204" pitchFamily="49" charset="0"/>
                <a:ea typeface="Source Code Pro" panose="020B0509030403020204" pitchFamily="49" charset="0"/>
                <a:cs typeface="Tahoma" panose="020B0604030504040204" pitchFamily="34" charset="0"/>
              </a:rPr>
              <a:t>BooleanSupplier</a:t>
            </a:r>
            <a:r>
              <a:rPr lang="en-US" sz="1400" dirty="0">
                <a:latin typeface="Source Code Pro" panose="020B0509030403020204" pitchFamily="49" charset="0"/>
                <a:ea typeface="Source Code Pro" panose="020B0509030403020204" pitchFamily="49" charset="0"/>
                <a:cs typeface="Tahoma" panose="020B0604030504040204" pitchFamily="34" charset="0"/>
              </a:rPr>
              <a:t>, Executable)</a:t>
            </a:r>
          </a:p>
          <a:p>
            <a:endParaRPr lang="en-N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BE38D-FB59-4E9F-8913-3FDC4B09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Unittesting</a:t>
            </a:r>
            <a:r>
              <a:rPr lang="en-US" dirty="0"/>
              <a:t> in Java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4C287-B825-4074-9A72-9F4F23CD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5B8D2F6-E01E-43D9-BF68-3527842E4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38" y="1552372"/>
            <a:ext cx="5325762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public void 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94BFC6"/>
                </a:solidFill>
                <a:effectLst/>
                <a:latin typeface="Source Code Pro" panose="020B0509030403020204" pitchFamily="49" charset="0"/>
              </a:rPr>
              <a:t>testAssumptionJ</a:t>
            </a:r>
            <a:r>
              <a:rPr kumimoji="0" lang="en-US" altLang="en-NL" sz="1000" b="0" i="0" u="none" strike="noStrike" cap="none" normalizeH="0" baseline="0" dirty="0">
                <a:ln>
                  <a:noFill/>
                </a:ln>
                <a:solidFill>
                  <a:srgbClr val="94BFC6"/>
                </a:solidFill>
                <a:effectLst/>
                <a:latin typeface="Source Code Pro" panose="020B0509030403020204" pitchFamily="49" charset="0"/>
              </a:rPr>
              <a:t>U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94BFC6"/>
                </a:solidFill>
                <a:effectLst/>
                <a:latin typeface="Source Code Pro" panose="020B0509030403020204" pitchFamily="49" charset="0"/>
              </a:rPr>
              <a:t>nit4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()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throws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Exception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Assume.assumeThat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"hello"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is(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"goodbye"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))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assertEquals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(...)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9FA21A0-D760-4F0E-B180-96FC47374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38" y="3184187"/>
            <a:ext cx="5325762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94BFC6"/>
                </a:solidFill>
                <a:effectLst/>
                <a:latin typeface="Source Code Pro" panose="020B0509030403020204" pitchFamily="49" charset="0"/>
              </a:rPr>
              <a:t>testAssumptionJ</a:t>
            </a:r>
            <a:r>
              <a:rPr kumimoji="0" lang="en-US" altLang="en-NL" sz="1000" b="0" i="0" u="none" strike="noStrike" cap="none" normalizeH="0" baseline="0" dirty="0">
                <a:ln>
                  <a:noFill/>
                </a:ln>
                <a:solidFill>
                  <a:srgbClr val="94BFC6"/>
                </a:solidFill>
                <a:effectLst/>
                <a:latin typeface="Source Code Pro" panose="020B0509030403020204" pitchFamily="49" charset="0"/>
              </a:rPr>
              <a:t>U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94BFC6"/>
                </a:solidFill>
                <a:effectLst/>
                <a:latin typeface="Source Code Pro" panose="020B0509030403020204" pitchFamily="49" charset="0"/>
              </a:rPr>
              <a:t>nit5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()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throws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Exception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Assumptions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NL" altLang="en-NL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assumingThat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hello"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85BCC6"/>
                </a:solidFill>
                <a:effectLst/>
                <a:latin typeface="Source Code Pro" panose="020B0509030403020204" pitchFamily="49" charset="0"/>
              </a:rPr>
              <a:t>equals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 goodbye"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() -&gt; {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assertEquals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(...)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})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726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7CF9-13E2-43E6-846D-C826478B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4 vs 5 - Extensions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870B-60CA-4B6D-A25E-BA32E843F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3416004"/>
            <a:ext cx="6623999" cy="1027207"/>
          </a:xfrm>
        </p:spPr>
        <p:txBody>
          <a:bodyPr/>
          <a:lstStyle/>
          <a:p>
            <a:r>
              <a:rPr lang="en-US" sz="1400" dirty="0">
                <a:latin typeface="Source Code Pro" panose="020B0509030403020204" pitchFamily="49" charset="0"/>
                <a:ea typeface="Source Code Pro" panose="020B0509030403020204" pitchFamily="49" charset="0"/>
                <a:cs typeface="Tahoma" panose="020B0604030504040204" pitchFamily="34" charset="0"/>
              </a:rPr>
              <a:t>@ExtendWith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is repeatable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Create your own extensions using an interface from </a:t>
            </a:r>
            <a:r>
              <a:rPr lang="en-US" sz="1400" dirty="0" err="1">
                <a:latin typeface="Source Code Pro" panose="020B0509030403020204" pitchFamily="49" charset="0"/>
                <a:ea typeface="Source Code Pro" panose="020B0509030403020204" pitchFamily="49" charset="0"/>
                <a:cs typeface="Tahoma" panose="020B0604030504040204" pitchFamily="34" charset="0"/>
              </a:rPr>
              <a:t>org.junit.jupiter.api.extension</a:t>
            </a:r>
            <a:endParaRPr lang="en-NL" dirty="0">
              <a:latin typeface="Source Code Pro" panose="020B0509030403020204" pitchFamily="49" charset="0"/>
              <a:ea typeface="Source Code Pro" panose="020B0509030403020204" pitchFamily="49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BE38D-FB59-4E9F-8913-3FDC4B09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Unittesting</a:t>
            </a:r>
            <a:r>
              <a:rPr lang="en-US" dirty="0"/>
              <a:t> in Java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4C287-B825-4074-9A72-9F4F23CD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3BA2108-B75D-42C5-9326-6EB22740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124" y="2317331"/>
            <a:ext cx="6011562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  <a:t>@ExtendWith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SpringExtension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class 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MyTestJUnit5 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...</a:t>
            </a:r>
            <a:b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en-NL" altLang="en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A40A1C7-7339-4098-A528-C4C7B14C4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124" y="1182787"/>
            <a:ext cx="6011562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  <a:t>@RunWith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(SpringJUnit4ClassRunner.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class 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MyTestJUnit4 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...</a:t>
            </a:r>
            <a:b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en-NL" altLang="en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44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F811-D8A7-4449-AACA-413DF267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938DB-1E3A-4162-94FD-C9E1B3D0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Unittesting</a:t>
            </a:r>
            <a:r>
              <a:rPr lang="en-US" dirty="0"/>
              <a:t> in Java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E5F9F-F3AD-41B1-9AD3-7124F565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  <p:pic>
        <p:nvPicPr>
          <p:cNvPr id="1026" name="Picture 2" descr="mockitousagevisualization">
            <a:extLst>
              <a:ext uri="{FF2B5EF4-FFF2-40B4-BE49-F238E27FC236}">
                <a16:creationId xmlns:a16="http://schemas.microsoft.com/office/drawing/2014/main" id="{86C95DBB-04FB-4554-883D-48C2566B2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73" y="1820359"/>
            <a:ext cx="5081989" cy="150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2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F811-D8A7-4449-AACA-413DF267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1C5F7-2132-4F54-8FD3-C0332D1A1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938DB-1E3A-4162-94FD-C9E1B3D0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Unittesting</a:t>
            </a:r>
            <a:r>
              <a:rPr lang="en-US" dirty="0"/>
              <a:t> in Java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E5F9F-F3AD-41B1-9AD3-7124F565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9D4729-A313-4719-9E91-BCC2A367A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313764"/>
              </p:ext>
            </p:extLst>
          </p:nvPr>
        </p:nvGraphicFramePr>
        <p:xfrm>
          <a:off x="841419" y="936000"/>
          <a:ext cx="6096000" cy="323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1416253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510005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Annotation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17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@Mock</a:t>
                      </a:r>
                      <a:endParaRPr lang="en-NL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Mock object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8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@Spy</a:t>
                      </a:r>
                      <a:endParaRPr lang="en-NL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Partial mock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7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@MockBean</a:t>
                      </a:r>
                      <a:endParaRPr lang="en-NL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Mock object which replaces object with same type in the Spring application context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0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+mn-cs"/>
                        </a:rPr>
                        <a:t>@ExtendWith(MockitoExtension.class)</a:t>
                      </a:r>
                      <a:endParaRPr lang="en-NL" b="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Extension which automatically creates mock objects for any mock annotated object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@InjectMocks</a:t>
                      </a:r>
                      <a:endParaRPr lang="en-NL" b="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Inject mocks into the object using constructor injection, setter injection or property injection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725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015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F811-D8A7-4449-AACA-413DF267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 - Expectations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1C5F7-2132-4F54-8FD3-C0332D1A1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when(…).</a:t>
            </a:r>
            <a:r>
              <a:rPr lang="en-US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thenReturn</a:t>
            </a:r>
            <a:r>
              <a:rPr lang="en-US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(…) </a:t>
            </a:r>
            <a:r>
              <a:rPr lang="en-US" dirty="0"/>
              <a:t>– </a:t>
            </a:r>
            <a:r>
              <a:rPr lang="en-US" dirty="0" err="1"/>
              <a:t>thenReturn</a:t>
            </a:r>
            <a:r>
              <a:rPr lang="en-US" dirty="0"/>
              <a:t> can be chained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when(…).</a:t>
            </a:r>
            <a:r>
              <a:rPr lang="en-US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thenThrow</a:t>
            </a:r>
            <a:r>
              <a:rPr lang="en-US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(…)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When/then does not work on @Spy or void methods. Use:</a:t>
            </a:r>
          </a:p>
          <a:p>
            <a:r>
              <a:rPr lang="en-US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doReturn</a:t>
            </a:r>
            <a:r>
              <a:rPr lang="en-US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().when(…).</a:t>
            </a:r>
            <a:r>
              <a:rPr lang="en-US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methodCall</a:t>
            </a:r>
            <a:endParaRPr lang="en-US" sz="1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doThrow</a:t>
            </a:r>
            <a:r>
              <a:rPr lang="en-US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().when(…).</a:t>
            </a:r>
            <a:r>
              <a:rPr lang="en-US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methodCall</a:t>
            </a:r>
            <a:endParaRPr lang="en-US" sz="1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938DB-1E3A-4162-94FD-C9E1B3D0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Unittesting</a:t>
            </a:r>
            <a:r>
              <a:rPr lang="en-US" dirty="0"/>
              <a:t> in Java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E5F9F-F3AD-41B1-9AD3-7124F565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355387C-A5CB-45DF-9E56-1D040B010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4" y="2625945"/>
            <a:ext cx="5812665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List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String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&gt; 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mockList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kumimoji="0" lang="en-NL" altLang="en-NL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mock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ArrayList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when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mockList.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85BCC6"/>
                </a:solidFill>
                <a:effectLst/>
                <a:latin typeface="Source Code Pro" panose="020B0509030403020204" pitchFamily="49" charset="0"/>
              </a:rPr>
              <a:t>get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anyInt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())).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85BCC6"/>
                </a:solidFill>
                <a:effectLst/>
                <a:latin typeface="Source Code Pro" panose="020B0509030403020204" pitchFamily="49" charset="0"/>
              </a:rPr>
              <a:t>thenThrow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RuntimeException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"BOEM"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))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10054EE-CA67-4E32-AEF1-74DED094D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4" y="1825725"/>
            <a:ext cx="4511899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List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String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&gt; mockList = </a:t>
            </a:r>
            <a:r>
              <a:rPr kumimoji="0" lang="en-NL" altLang="en-NL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mock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ArrayList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when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(mockList.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85BCC6"/>
                </a:solidFill>
                <a:effectLst/>
                <a:latin typeface="Source Code Pro" panose="020B0509030403020204" pitchFamily="49" charset="0"/>
              </a:rPr>
              <a:t>get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eq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))).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85BCC6"/>
                </a:solidFill>
                <a:effectLst/>
                <a:latin typeface="Source Code Pro" panose="020B0509030403020204" pitchFamily="49" charset="0"/>
              </a:rPr>
              <a:t>thenReturn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"TEST"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endParaRPr kumimoji="0" lang="en-NL" altLang="en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81E8D02-6B4D-4A02-8ADE-23ECCB32B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4" y="1281615"/>
            <a:ext cx="5812665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List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String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&gt; 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mockList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kumimoji="0" lang="en-NL" altLang="en-NL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mock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ArrayList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when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mockList.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85BCC6"/>
                </a:solidFill>
                <a:effectLst/>
                <a:latin typeface="Source Code Pro" panose="020B0509030403020204" pitchFamily="49" charset="0"/>
              </a:rPr>
              <a:t>get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NL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anyInt</a:t>
            </a:r>
            <a:r>
              <a:rPr kumimoji="0" lang="en-US" altLang="en-NL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()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)).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85BCC6"/>
                </a:solidFill>
                <a:effectLst/>
                <a:latin typeface="Source Code Pro" panose="020B0509030403020204" pitchFamily="49" charset="0"/>
              </a:rPr>
              <a:t>thenReturn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"TEST"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).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85BCC6"/>
                </a:solidFill>
                <a:effectLst/>
                <a:latin typeface="Source Code Pro" panose="020B0509030403020204" pitchFamily="49" charset="0"/>
              </a:rPr>
              <a:t>thenReturn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"HOI"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90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F811-D8A7-4449-AACA-413DF267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 - Answer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1C5F7-2132-4F54-8FD3-C0332D1A1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thenAnswer</a:t>
            </a:r>
            <a:r>
              <a:rPr lang="en-US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en-US" sz="1400" dirty="0"/>
              <a:t> </a:t>
            </a:r>
            <a:r>
              <a:rPr lang="en-US" dirty="0"/>
              <a:t>for calculating response based on arguments</a:t>
            </a:r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938DB-1E3A-4162-94FD-C9E1B3D0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Unittesting</a:t>
            </a:r>
            <a:r>
              <a:rPr lang="en-US" dirty="0"/>
              <a:t> in Java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E5F9F-F3AD-41B1-9AD3-7124F565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17</a:t>
            </a:fld>
            <a:endParaRPr lang="nl-NL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DC2746A-E2A3-4CFD-8E98-BEBCD99C7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03" y="1531739"/>
            <a:ext cx="7023279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List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String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&gt; mockList = </a:t>
            </a:r>
            <a:r>
              <a:rPr kumimoji="0" lang="en-NL" altLang="en-NL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mock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ArrayList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when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(mockList.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85BCC6"/>
                </a:solidFill>
                <a:effectLst/>
                <a:latin typeface="Source Code Pro" panose="020B0509030403020204" pitchFamily="49" charset="0"/>
              </a:rPr>
              <a:t>get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anyInt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())).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85BCC6"/>
                </a:solidFill>
                <a:effectLst/>
                <a:latin typeface="Source Code Pro" panose="020B0509030403020204" pitchFamily="49" charset="0"/>
              </a:rPr>
              <a:t>thenAnswer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(i -&gt; 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"answer " 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+ i.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85BCC6"/>
                </a:solidFill>
                <a:effectLst/>
                <a:latin typeface="Source Code Pro" panose="020B0509030403020204" pitchFamily="49" charset="0"/>
              </a:rPr>
              <a:t>getArgument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))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result = mockList.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85BCC6"/>
                </a:solidFill>
                <a:effectLst/>
                <a:latin typeface="Source Code Pro" panose="020B0509030403020204" pitchFamily="49" charset="0"/>
              </a:rPr>
              <a:t>get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assertEquals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"answer 0"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result)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endParaRPr kumimoji="0" lang="en-NL" altLang="en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097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F811-D8A7-4449-AACA-413DF267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 - Verify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1C5F7-2132-4F54-8FD3-C0332D1A1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verify() on mock object to verify specified conditions are met.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ArgumentCaptor</a:t>
            </a:r>
            <a:r>
              <a:rPr lang="en-US" dirty="0"/>
              <a:t> to access arguments of method calls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938DB-1E3A-4162-94FD-C9E1B3D0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Unittesting</a:t>
            </a:r>
            <a:r>
              <a:rPr lang="en-US" dirty="0"/>
              <a:t> in Java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E5F9F-F3AD-41B1-9AD3-7124F565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C768D1D-C2FB-4F00-81B9-644FAF5E9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99" y="1320338"/>
            <a:ext cx="4340180" cy="1051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List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String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&gt; 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mockList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kumimoji="0" lang="en-NL" altLang="en-NL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mock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ArrayList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when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mockList.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85BCC6"/>
                </a:solidFill>
                <a:effectLst/>
                <a:latin typeface="Source Code Pro" panose="020B0509030403020204" pitchFamily="49" charset="0"/>
              </a:rPr>
              <a:t>get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anyInt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())).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85BCC6"/>
                </a:solidFill>
                <a:effectLst/>
                <a:latin typeface="Source Code Pro" panose="020B0509030403020204" pitchFamily="49" charset="0"/>
              </a:rPr>
              <a:t>thenReturn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"TEST"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mockList.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85BCC6"/>
                </a:solidFill>
                <a:effectLst/>
                <a:latin typeface="Source Code Pro" panose="020B0509030403020204" pitchFamily="49" charset="0"/>
              </a:rPr>
              <a:t>get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verify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mockList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NL" altLang="en-NL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times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)).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85BCC6"/>
                </a:solidFill>
                <a:effectLst/>
                <a:latin typeface="Source Code Pro" panose="020B0509030403020204" pitchFamily="49" charset="0"/>
              </a:rPr>
              <a:t>get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verify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mockList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NL" altLang="en-NL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never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()).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85BCC6"/>
                </a:solidFill>
                <a:effectLst/>
                <a:latin typeface="Source Code Pro" panose="020B0509030403020204" pitchFamily="49" charset="0"/>
              </a:rPr>
              <a:t>get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verify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mockList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NL" altLang="en-NL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atMostOnce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()).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85BCC6"/>
                </a:solidFill>
                <a:effectLst/>
                <a:latin typeface="Source Code Pro" panose="020B0509030403020204" pitchFamily="49" charset="0"/>
              </a:rPr>
              <a:t>get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AF00378-DCF2-45D8-9ACE-4E282B1B1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151" y="3267057"/>
            <a:ext cx="5898524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ArgumentCaptor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Integer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&gt; 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intCaptor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ArgumentCaptor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NL" altLang="en-NL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forClass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Integer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verify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mockList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).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85BCC6"/>
                </a:solidFill>
                <a:effectLst/>
                <a:latin typeface="Source Code Pro" panose="020B0509030403020204" pitchFamily="49" charset="0"/>
              </a:rPr>
              <a:t>get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intCaptor.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85BCC6"/>
                </a:solidFill>
                <a:effectLst/>
                <a:latin typeface="Source Code Pro" panose="020B0509030403020204" pitchFamily="49" charset="0"/>
              </a:rPr>
              <a:t>capture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())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assertEquals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intCaptor.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85BCC6"/>
                </a:solidFill>
                <a:effectLst/>
                <a:latin typeface="Source Code Pro" panose="020B0509030403020204" pitchFamily="49" charset="0"/>
              </a:rPr>
              <a:t>getValue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())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76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F811-D8A7-4449-AACA-413DF267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 – Strict stubbing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1C5F7-2132-4F54-8FD3-C0332D1A1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7227910" cy="3780000"/>
          </a:xfrm>
        </p:spPr>
        <p:txBody>
          <a:bodyPr/>
          <a:lstStyle/>
          <a:p>
            <a:r>
              <a:rPr lang="en-US" dirty="0" err="1"/>
              <a:t>MockitoExtension</a:t>
            </a:r>
            <a:r>
              <a:rPr lang="en-US" dirty="0"/>
              <a:t> adds strict rule to tests -&gt; </a:t>
            </a:r>
            <a:r>
              <a:rPr lang="en-US" dirty="0" err="1"/>
              <a:t>UnnecessaryStubbingException</a:t>
            </a:r>
            <a:r>
              <a:rPr lang="en-US" dirty="0"/>
              <a:t> </a:t>
            </a:r>
          </a:p>
          <a:p>
            <a:r>
              <a:rPr lang="en-US" dirty="0"/>
              <a:t>Add </a:t>
            </a:r>
            <a:r>
              <a:rPr lang="en-US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Mockito.verifyNoMoreInteractions</a:t>
            </a:r>
            <a:r>
              <a:rPr lang="en-US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(Object… mocks) </a:t>
            </a:r>
            <a:r>
              <a:rPr lang="en-US" sz="1600" dirty="0">
                <a:latin typeface="+mj-lt"/>
                <a:ea typeface="Source Code Pro" panose="020B0509030403020204" pitchFamily="49" charset="0"/>
              </a:rPr>
              <a:t>to test</a:t>
            </a:r>
            <a:endParaRPr lang="en-US" sz="1400" dirty="0">
              <a:latin typeface="+mj-lt"/>
              <a:ea typeface="Source Code Pro" panose="020B0509030403020204" pitchFamily="49" charset="0"/>
            </a:endParaRPr>
          </a:p>
          <a:p>
            <a:pPr lvl="1"/>
            <a:endParaRPr lang="en-US" dirty="0"/>
          </a:p>
          <a:p>
            <a:pPr lvl="1"/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938DB-1E3A-4162-94FD-C9E1B3D0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Unittesting</a:t>
            </a:r>
            <a:r>
              <a:rPr lang="en-US" dirty="0"/>
              <a:t> in Java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E5F9F-F3AD-41B1-9AD3-7124F565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689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7CF9-13E2-43E6-846D-C826478B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870B-60CA-4B6D-A25E-BA32E843F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JUnit Jupiter engine</a:t>
            </a:r>
          </a:p>
          <a:p>
            <a:r>
              <a:rPr lang="en-US" dirty="0"/>
              <a:t>Leverages features from Java 8 (such as lambda’s)</a:t>
            </a:r>
          </a:p>
          <a:p>
            <a:r>
              <a:rPr lang="en-US" dirty="0"/>
              <a:t>Split up into several packages</a:t>
            </a:r>
          </a:p>
          <a:p>
            <a:r>
              <a:rPr lang="en-US" dirty="0"/>
              <a:t>New features</a:t>
            </a:r>
          </a:p>
          <a:p>
            <a:pPr lvl="1"/>
            <a:r>
              <a:rPr lang="en-US" dirty="0"/>
              <a:t>Display names</a:t>
            </a:r>
          </a:p>
          <a:p>
            <a:pPr lvl="1"/>
            <a:r>
              <a:rPr lang="en-US" dirty="0"/>
              <a:t>Grouping and organizing tests</a:t>
            </a:r>
          </a:p>
          <a:p>
            <a:pPr lvl="1"/>
            <a:r>
              <a:rPr lang="en-US" dirty="0"/>
              <a:t>Parameterized tests</a:t>
            </a:r>
          </a:p>
          <a:p>
            <a:pPr lvl="1"/>
            <a:r>
              <a:rPr lang="en-US" dirty="0"/>
              <a:t>Conditional tests</a:t>
            </a:r>
          </a:p>
          <a:p>
            <a:pPr lvl="1"/>
            <a:r>
              <a:rPr lang="en-US" dirty="0"/>
              <a:t>Test templates</a:t>
            </a:r>
          </a:p>
          <a:p>
            <a:pPr lvl="1"/>
            <a:r>
              <a:rPr lang="en-US" dirty="0"/>
              <a:t>Dynamic tests</a:t>
            </a:r>
          </a:p>
          <a:p>
            <a:endParaRPr lang="en-US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BE38D-FB59-4E9F-8913-3FDC4B09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Unittesting</a:t>
            </a:r>
            <a:r>
              <a:rPr lang="en-US" dirty="0"/>
              <a:t> in Java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4C287-B825-4074-9A72-9F4F23CD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pic>
        <p:nvPicPr>
          <p:cNvPr id="7" name="Picture 6" descr="A picture containing porcelain&#10;&#10;Description automatically generated">
            <a:extLst>
              <a:ext uri="{FF2B5EF4-FFF2-40B4-BE49-F238E27FC236}">
                <a16:creationId xmlns:a16="http://schemas.microsoft.com/office/drawing/2014/main" id="{F54F03C5-2510-426D-90F4-13C8A0EB8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124" y="2679275"/>
            <a:ext cx="2571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37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B3D2-358B-4731-AC35-9781A70D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Handson</a:t>
            </a:r>
            <a:r>
              <a:rPr lang="en-US" dirty="0"/>
              <a:t>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26EB-BA25-4677-8D6C-4101D018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https://github.com/AMIS-Services/sig-java-unittesting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Info</a:t>
            </a:r>
          </a:p>
          <a:p>
            <a:r>
              <a:rPr lang="en-US" dirty="0">
                <a:hlinkClick r:id="rId3"/>
              </a:rPr>
              <a:t>https://junit.org/junit5/docs/current/user-guide/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https://howtodoinjava.com/junit-5-tutorial/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19EDA-7D21-4180-9117-5B2F4EEC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Unittesting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C1807-AED8-4656-BA26-DB2B1657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331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7CF9-13E2-43E6-846D-C826478B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870B-60CA-4B6D-A25E-BA32E843F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BE38D-FB59-4E9F-8913-3FDC4B09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Unittesting</a:t>
            </a:r>
            <a:r>
              <a:rPr lang="en-US" dirty="0"/>
              <a:t> in Java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4C287-B825-4074-9A72-9F4F23CD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CA0F7512-4859-4890-898E-FD9691EAD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296899"/>
              </p:ext>
            </p:extLst>
          </p:nvPr>
        </p:nvGraphicFramePr>
        <p:xfrm>
          <a:off x="720003" y="870307"/>
          <a:ext cx="7389394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697">
                  <a:extLst>
                    <a:ext uri="{9D8B030D-6E8A-4147-A177-3AD203B41FA5}">
                      <a16:colId xmlns:a16="http://schemas.microsoft.com/office/drawing/2014/main" val="2655304010"/>
                    </a:ext>
                  </a:extLst>
                </a:gridCol>
                <a:gridCol w="3694697">
                  <a:extLst>
                    <a:ext uri="{9D8B030D-6E8A-4147-A177-3AD203B41FA5}">
                      <a16:colId xmlns:a16="http://schemas.microsoft.com/office/drawing/2014/main" val="267627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55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@BeforeEach, @AfterEach</a:t>
                      </a:r>
                      <a:endParaRPr lang="en-NL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 the method before/after each test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8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@BeforeAll, @AfterAll</a:t>
                      </a:r>
                      <a:endParaRPr lang="en-NL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 the method before/after start of all tests. Method must be static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3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@Test</a:t>
                      </a:r>
                      <a:endParaRPr lang="en-NL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 method as </a:t>
                      </a:r>
                      <a:r>
                        <a:rPr lang="en-US" dirty="0" err="1"/>
                        <a:t>junit</a:t>
                      </a:r>
                      <a:r>
                        <a:rPr lang="en-US" dirty="0"/>
                        <a:t> test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0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@DisplayName("&lt;name&gt;")</a:t>
                      </a:r>
                      <a:endParaRPr lang="en-NL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 custom display name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32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@Disable</a:t>
                      </a:r>
                      <a:endParaRPr lang="en-NL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disable/ignore a test class or method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3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@Nested</a:t>
                      </a:r>
                      <a:endParaRPr lang="en-NL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create nested test classes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591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@Tag("&lt;name&gt;")</a:t>
                      </a:r>
                      <a:endParaRPr lang="en-NL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 a test method. Test runs can use filtering on tags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8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@ExtendWith</a:t>
                      </a:r>
                      <a:endParaRPr lang="en-NL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an Extension class that adds functionality to the tests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9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3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7CF9-13E2-43E6-846D-C826478B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870B-60CA-4B6D-A25E-BA32E843F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BE38D-FB59-4E9F-8913-3FDC4B09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Unittesting</a:t>
            </a:r>
            <a:r>
              <a:rPr lang="en-US" dirty="0"/>
              <a:t> in Java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4C287-B825-4074-9A72-9F4F23CD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5415C3-F74A-4321-88B5-C7D408A63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439" y="1154806"/>
            <a:ext cx="3593121" cy="299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55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7CF9-13E2-43E6-846D-C826478B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870B-60CA-4B6D-A25E-BA32E843F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r>
              <a:rPr lang="en-US" dirty="0"/>
              <a:t>All JUnit assertions are static methods in package </a:t>
            </a:r>
            <a:r>
              <a:rPr lang="en-US" sz="1400" b="0" i="0" u="none" strike="noStrike" dirty="0" err="1">
                <a:solidFill>
                  <a:srgbClr val="B62B2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hlinkClick r:id="rId3"/>
              </a:rPr>
              <a:t>org.junit.jupiter.api</a:t>
            </a:r>
            <a:r>
              <a:rPr lang="en-US" sz="1400" b="0" i="0" u="none" strike="noStrike" dirty="0">
                <a:solidFill>
                  <a:srgbClr val="B62B2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/>
              <a:t>to help validate the expected output.</a:t>
            </a:r>
          </a:p>
          <a:p>
            <a:pPr lvl="1"/>
            <a:r>
              <a:rPr lang="en-US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assertNull</a:t>
            </a:r>
            <a:r>
              <a:rPr lang="en-US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(Object object);</a:t>
            </a:r>
          </a:p>
          <a:p>
            <a:pPr lvl="1"/>
            <a:r>
              <a:rPr lang="en-US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assertEquals</a:t>
            </a:r>
            <a:r>
              <a:rPr lang="en-US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(Object expected, Object actual);</a:t>
            </a:r>
          </a:p>
          <a:p>
            <a:pPr lvl="1"/>
            <a:r>
              <a:rPr lang="en-US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assertThrows</a:t>
            </a:r>
            <a:r>
              <a:rPr lang="en-US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400" b="0" i="0" u="sng" dirty="0">
                <a:solidFill>
                  <a:srgbClr val="B62B2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hlinkClick r:id="rId4" tooltip="class or interface in java.lang"/>
              </a:rPr>
              <a:t>Class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&lt;T&gt; 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expectedType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 </a:t>
            </a:r>
            <a:r>
              <a:rPr lang="en-US" sz="1400" b="0" i="0" u="none" strike="noStrike" dirty="0">
                <a:solidFill>
                  <a:srgbClr val="DC524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hlinkClick r:id="rId5" tooltip="interface in org.junit.jupiter.api.function"/>
              </a:rPr>
              <a:t>Executable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executable)</a:t>
            </a:r>
          </a:p>
          <a:p>
            <a:pPr lvl="1"/>
            <a:r>
              <a:rPr lang="en-US" sz="1400" dirty="0" err="1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assertTimeout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400" b="0" i="0" u="none" strike="noStrike" dirty="0">
                <a:solidFill>
                  <a:srgbClr val="DC524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hlinkClick r:id="rId6" tooltip="class or interface in java.time"/>
              </a:rPr>
              <a:t>Duration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timeout, </a:t>
            </a:r>
            <a:r>
              <a:rPr lang="en-US" sz="1400" b="0" i="0" u="none" strike="noStrike" dirty="0">
                <a:solidFill>
                  <a:srgbClr val="DC524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hlinkClick r:id="rId5" tooltip="interface in org.junit.jupiter.api.function"/>
              </a:rPr>
              <a:t>Executable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executable)</a:t>
            </a:r>
            <a:endParaRPr lang="en-US" sz="1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/>
              <a:t>Most assertion methods accept a string as custom error message</a:t>
            </a:r>
          </a:p>
          <a:p>
            <a:r>
              <a:rPr lang="en-US" dirty="0"/>
              <a:t>Group assertions using </a:t>
            </a:r>
            <a:r>
              <a:rPr lang="en-US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assertAll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400" b="0" i="0" u="none" strike="noStrike" dirty="0">
                <a:solidFill>
                  <a:srgbClr val="DC524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hlinkClick r:id="rId5" tooltip="interface in org.junit.jupiter.api.function"/>
              </a:rPr>
              <a:t>Executable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... executables)</a:t>
            </a:r>
            <a:endParaRPr lang="en-US" sz="1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 use other third-party libraries:</a:t>
            </a:r>
          </a:p>
          <a:p>
            <a:r>
              <a:rPr lang="en-US" dirty="0" err="1"/>
              <a:t>AssertJ</a:t>
            </a:r>
            <a:endParaRPr lang="en-US" dirty="0"/>
          </a:p>
          <a:p>
            <a:r>
              <a:rPr lang="en-US" dirty="0" err="1"/>
              <a:t>Hamcrest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BE38D-FB59-4E9F-8913-3FDC4B09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Unittesting</a:t>
            </a:r>
            <a:r>
              <a:rPr lang="en-US" dirty="0"/>
              <a:t> in Java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4C287-B825-4074-9A72-9F4F23CD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281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7CF9-13E2-43E6-846D-C826478B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names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BE38D-FB59-4E9F-8913-3FDC4B09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Unittesting</a:t>
            </a:r>
            <a:r>
              <a:rPr lang="en-US" dirty="0"/>
              <a:t> in Java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4C287-B825-4074-9A72-9F4F23CD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5AAC7AC-4829-42C3-8DC5-E15745066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45" y="1200160"/>
            <a:ext cx="5422006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  <a:t>@DisplayName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"This is a 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testclass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DisplayNameTest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  <a:t>  @DisplayName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"My first test"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94BFC6"/>
                </a:solidFill>
                <a:effectLst/>
                <a:latin typeface="Source Code Pro" panose="020B0509030403020204" pitchFamily="49" charset="0"/>
              </a:rPr>
              <a:t>test_spaces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() {}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C16867-65C9-40EC-859B-E0B8A7729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678" y="1200160"/>
            <a:ext cx="3069338" cy="624346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99C294CF-143B-498D-B8B8-BB4718ACF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45" y="2615406"/>
            <a:ext cx="5422006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  <a:t>@DisplayNameGeneration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DisplayNameGenerator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ReplaceUnderscores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DisplayNameTest 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94BFC6"/>
                </a:solidFill>
                <a:effectLst/>
                <a:latin typeface="Source Code Pro" panose="020B0509030403020204" pitchFamily="49" charset="0"/>
              </a:rPr>
              <a:t>test_spaces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() {}</a:t>
            </a:r>
            <a:b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en-NL" altLang="en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9B9490-5258-49E8-B3B4-BED11AAE7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678" y="2615406"/>
            <a:ext cx="3069338" cy="6026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AD1DE1B-87A8-4D5F-A11D-2FEE375B249A}"/>
              </a:ext>
            </a:extLst>
          </p:cNvPr>
          <p:cNvSpPr txBox="1"/>
          <p:nvPr/>
        </p:nvSpPr>
        <p:spPr>
          <a:xfrm>
            <a:off x="442175" y="4194423"/>
            <a:ext cx="527175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Or create your own generator by extending </a:t>
            </a:r>
            <a:r>
              <a:rPr lang="en-US" sz="1300" dirty="0" err="1"/>
              <a:t>DisplayNameGenerator</a:t>
            </a:r>
            <a:endParaRPr lang="en-NL" sz="1300" dirty="0" err="1"/>
          </a:p>
        </p:txBody>
      </p:sp>
    </p:spTree>
    <p:extLst>
      <p:ext uri="{BB962C8B-B14F-4D97-AF65-F5344CB8AC3E}">
        <p14:creationId xmlns:p14="http://schemas.microsoft.com/office/powerpoint/2010/main" val="156189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7CF9-13E2-43E6-846D-C826478B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tests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BE38D-FB59-4E9F-8913-3FDC4B09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Unittesting</a:t>
            </a:r>
            <a:r>
              <a:rPr lang="en-US" dirty="0"/>
              <a:t> in Java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4C287-B825-4074-9A72-9F4F23CD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9A6A9CF-763B-4919-AF33-67912381E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61" y="1140589"/>
            <a:ext cx="3918422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  <a:t>@DisplayName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"A stack"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NestedTest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  <a:t>  @DisplayName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"is instantiated"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94BFC6"/>
                </a:solidFill>
                <a:effectLst/>
                <a:latin typeface="Source Code Pro" panose="020B0509030403020204" pitchFamily="49" charset="0"/>
              </a:rPr>
              <a:t>testInstantiated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() {}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  <a:t>@Nested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  <a:t>  @DisplayName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"when new"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class 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WhenNew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  <a:t>    @DisplayName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"is empty"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94BFC6"/>
                </a:solidFill>
                <a:effectLst/>
                <a:latin typeface="Source Code Pro" panose="020B0509030403020204" pitchFamily="49" charset="0"/>
              </a:rPr>
              <a:t>testIsEmpty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() {}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  <a:t>    @DisplayName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"is filled"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94BFC6"/>
                </a:solidFill>
                <a:effectLst/>
                <a:latin typeface="Source Code Pro" panose="020B0509030403020204" pitchFamily="49" charset="0"/>
              </a:rPr>
              <a:t>testIsFilled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() {}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}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3BF570-2E4D-48BE-8763-F5C17E167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000" y="1723354"/>
            <a:ext cx="3060692" cy="120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8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7CF9-13E2-43E6-846D-C826478B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870B-60CA-4B6D-A25E-BA32E843F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4061138"/>
            <a:ext cx="6623999" cy="654862"/>
          </a:xfrm>
        </p:spPr>
        <p:txBody>
          <a:bodyPr/>
          <a:lstStyle/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BE38D-FB59-4E9F-8913-3FDC4B09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Unittesting</a:t>
            </a:r>
            <a:r>
              <a:rPr lang="en-US" dirty="0"/>
              <a:t> in Java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4C287-B825-4074-9A72-9F4F23CD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85FB4D2-6EC0-4AB3-8795-E9FBD1574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85" y="988244"/>
            <a:ext cx="4391697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  <a:t>@DisplayName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"Test value"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endParaRPr kumimoji="0" lang="en-GB" altLang="en-NL" sz="1000" b="0" i="0" u="none" strike="noStrike" cap="none" normalizeH="0" baseline="0" dirty="0">
              <a:ln>
                <a:noFill/>
              </a:ln>
              <a:solidFill>
                <a:srgbClr val="BBB529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  <a:t>@ParameterizedTest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  <a:t>name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"{index} ==&gt; value is {0}"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  <a:t>@ValueSource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  <a:t>ints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{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5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6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7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})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94BFC6"/>
                </a:solidFill>
                <a:effectLst/>
                <a:latin typeface="Source Code Pro" panose="020B0509030403020204" pitchFamily="49" charset="0"/>
              </a:rPr>
              <a:t>testWithValueSource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int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argument) {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en-NL" altLang="en-NL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assertTrue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(argument &gt;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4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&amp;&amp; argument &lt;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8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95860E-14E1-4B05-ABBD-3D38860F4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035" y="929508"/>
            <a:ext cx="2979715" cy="1168515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381B1608-85C6-4EE0-BAD0-10399BEA0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85" y="2571750"/>
            <a:ext cx="4391697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  <a:t>@DisplayName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"Test values"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  <a:t>@ParameterizedTest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  <a:t>name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"{index} ==&gt; with {0} {1}"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Source Code Pro" panose="020B0509030403020204" pitchFamily="49" charset="0"/>
              </a:rPr>
              <a:t>@CsvSource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({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"5, apples"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"6, bananas"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"7, pears"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})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en-NL" altLang="en-NL" sz="1000" b="0" i="0" u="none" strike="noStrike" cap="none" normalizeH="0" baseline="0" dirty="0" err="1">
                <a:ln>
                  <a:noFill/>
                </a:ln>
                <a:solidFill>
                  <a:srgbClr val="94BFC6"/>
                </a:solidFill>
                <a:effectLst/>
                <a:latin typeface="Source Code Pro" panose="020B0509030403020204" pitchFamily="49" charset="0"/>
              </a:rPr>
              <a:t>testMultipleValues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int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argument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FFDA84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name) {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en-NL" altLang="en-NL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assertTrue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(argument &gt;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4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&amp;&amp; argument &lt; 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8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NL" altLang="en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21D0D6-D5EB-4341-A8C6-BB8A6D23D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035" y="2495323"/>
            <a:ext cx="3033965" cy="116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1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7CF9-13E2-43E6-846D-C826478B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4 vs 5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870B-60CA-4B6D-A25E-BA32E843F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JUnit 5 is in new namespace</a:t>
            </a:r>
          </a:p>
          <a:p>
            <a:pPr lvl="1"/>
            <a:r>
              <a:rPr lang="en-US" dirty="0"/>
              <a:t>JUnit 4: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org.junit</a:t>
            </a:r>
            <a:endParaRPr lang="en-US" dirty="0"/>
          </a:p>
          <a:p>
            <a:pPr lvl="1"/>
            <a:r>
              <a:rPr lang="en-US" dirty="0"/>
              <a:t>JUnit 5: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org.junit.jupiter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JDK 5 vs JDK 8</a:t>
            </a:r>
          </a:p>
          <a:p>
            <a:r>
              <a:rPr lang="en-US" dirty="0"/>
              <a:t>Annotations</a:t>
            </a:r>
          </a:p>
          <a:p>
            <a:r>
              <a:rPr lang="en-US" dirty="0"/>
              <a:t>Assertions</a:t>
            </a:r>
          </a:p>
          <a:p>
            <a:r>
              <a:rPr lang="en-US" dirty="0"/>
              <a:t>Assumptions</a:t>
            </a:r>
          </a:p>
          <a:p>
            <a:endParaRPr lang="en-US" dirty="0"/>
          </a:p>
          <a:p>
            <a:r>
              <a:rPr lang="en-US" dirty="0"/>
              <a:t>JUnit 5 can run JUnit 3 and 4 tests using the Vintage package</a:t>
            </a:r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BE38D-FB59-4E9F-8913-3FDC4B09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Unittesting</a:t>
            </a:r>
            <a:r>
              <a:rPr lang="en-US" dirty="0"/>
              <a:t> in Java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4C287-B825-4074-9A72-9F4F23CD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F9F80457-7E9D-406D-824B-90057BAC1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435" y="1016036"/>
            <a:ext cx="2590565" cy="145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7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ED940281-E184-7F41-8FBC-9283F70EF3DC}" vid="{06E219FD-7C92-2F4C-AAE9-4F759F7D00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6" ma:contentTypeDescription="Een nieuw document maken." ma:contentTypeScope="" ma:versionID="b06164b3fd5da11ca9f7bb1b82024672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12483fe1a591bf0ffa72e05baf87ef3d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D9E1F8-7010-46B9-B190-C3D78E6AB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a74c57c6-afd1-46a5-a503-29300b13d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653586-D9AD-4A7C-AE25-8F164514A81A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bd3a200e-a112-4432-b134-79c9e3991b87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a74c57c6-afd1-46a5-a503-29300b13d32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AMIS_Conclusion_Presentatie_v2</Template>
  <TotalTime>1578</TotalTime>
  <Words>1411</Words>
  <Application>Microsoft Office PowerPoint</Application>
  <PresentationFormat>On-screen Show (16:9)</PresentationFormat>
  <Paragraphs>210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Source Code Pro</vt:lpstr>
      <vt:lpstr>Tahoma</vt:lpstr>
      <vt:lpstr>Office-thema</vt:lpstr>
      <vt:lpstr>Unittesting in Java</vt:lpstr>
      <vt:lpstr>JUnit 5</vt:lpstr>
      <vt:lpstr>Annotations</vt:lpstr>
      <vt:lpstr>Lifecycle</vt:lpstr>
      <vt:lpstr>Assertions</vt:lpstr>
      <vt:lpstr>Display names</vt:lpstr>
      <vt:lpstr>Grouping tests</vt:lpstr>
      <vt:lpstr>Parameterized tests</vt:lpstr>
      <vt:lpstr>Junit 4 vs 5</vt:lpstr>
      <vt:lpstr>JUnit 4 vs 5 - Annotations</vt:lpstr>
      <vt:lpstr>JUnit 4 vs 5 - Assertions</vt:lpstr>
      <vt:lpstr>JUnit 4 vs 5 - Assumptions</vt:lpstr>
      <vt:lpstr>JUnit 4 vs 5 - Extensions</vt:lpstr>
      <vt:lpstr>Mockito</vt:lpstr>
      <vt:lpstr>Mockito</vt:lpstr>
      <vt:lpstr>Mockito - Expectations</vt:lpstr>
      <vt:lpstr>Mockito - Answer</vt:lpstr>
      <vt:lpstr>Mockito - Verify</vt:lpstr>
      <vt:lpstr>Mockito – Strict stubbing</vt:lpstr>
      <vt:lpstr>Handson </vt:lpstr>
    </vt:vector>
  </TitlesOfParts>
  <Manager/>
  <Company>AMIS 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What's Up, What's New?!  JAVA platform</dc:title>
  <dc:subject/>
  <dc:creator>Nico Klasens</dc:creator>
  <cp:keywords/>
  <dc:description>AMIS Conclusion presentatie - versie 2 - juni 2019
Ontwerp: Humming
Template: Ton Persoon</dc:description>
  <cp:lastModifiedBy>Jeffrey Resodikromo</cp:lastModifiedBy>
  <cp:revision>188</cp:revision>
  <dcterms:created xsi:type="dcterms:W3CDTF">2020-11-30T08:15:20Z</dcterms:created>
  <dcterms:modified xsi:type="dcterms:W3CDTF">2021-05-31T09:21:39Z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