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82" r:id="rId5"/>
    <p:sldId id="333" r:id="rId6"/>
    <p:sldId id="334" r:id="rId7"/>
    <p:sldId id="338" r:id="rId8"/>
    <p:sldId id="335" r:id="rId9"/>
    <p:sldId id="332" r:id="rId10"/>
    <p:sldId id="339" r:id="rId11"/>
    <p:sldId id="337" r:id="rId12"/>
    <p:sldId id="340" r:id="rId13"/>
    <p:sldId id="341" r:id="rId14"/>
    <p:sldId id="336" r:id="rId15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94607" autoAdjust="0"/>
  </p:normalViewPr>
  <p:slideViewPr>
    <p:cSldViewPr snapToGrid="0" snapToObjects="1">
      <p:cViewPr varScale="1">
        <p:scale>
          <a:sx n="97" d="100"/>
          <a:sy n="97" d="100"/>
        </p:scale>
        <p:origin x="102" y="9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5E9943-027F-477F-8628-1C055E9961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9B814-A030-4E99-A1E6-484BBBA010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E98DD-6812-454C-AE65-FC853C04DD9F}" type="datetimeFigureOut">
              <a:rPr lang="x-none" smtClean="0"/>
              <a:t>1/25/2019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1CB0D-9077-4281-8ED1-3DC5B30391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/>
              <a:t>Docker data persistency</a:t>
            </a:r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68FA1-1EC6-4227-9CA4-DF466CAA18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7B2AB-270B-4F1F-B3CA-0508686C844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787862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25-1-2019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/>
              <a:t>Docker data persistency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Docker data persistency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960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Helm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Helm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Helm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Helm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Helm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Docker data persistency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Helm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Helm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Helm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Helm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Helm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Docker data persistency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sldNum="0"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Helm</a:t>
            </a:r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D71B-6C38-4F4B-B099-F05F714F1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en-US" dirty="0"/>
              <a:t>Helm service template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B3149-27B5-4B61-B18C-5DE5553A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Helm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D7316-AC94-4709-8F70-8040DA3D7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9" y="1154293"/>
            <a:ext cx="5058481" cy="326753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0AAC54-D081-43D5-92E5-932E1F7A2A19}"/>
              </a:ext>
            </a:extLst>
          </p:cNvPr>
          <p:cNvCxnSpPr>
            <a:cxnSpLocks/>
          </p:cNvCxnSpPr>
          <p:nvPr/>
        </p:nvCxnSpPr>
        <p:spPr>
          <a:xfrm flipH="1">
            <a:off x="5748921" y="1705650"/>
            <a:ext cx="8882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2E4CA1-7469-4A90-9162-ABED4BF5F25B}"/>
              </a:ext>
            </a:extLst>
          </p:cNvPr>
          <p:cNvCxnSpPr>
            <a:cxnSpLocks/>
          </p:cNvCxnSpPr>
          <p:nvPr/>
        </p:nvCxnSpPr>
        <p:spPr>
          <a:xfrm flipH="1">
            <a:off x="5748921" y="2413573"/>
            <a:ext cx="8882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1E1B2D-67A2-4EC0-A7CD-33707331FFE7}"/>
              </a:ext>
            </a:extLst>
          </p:cNvPr>
          <p:cNvCxnSpPr>
            <a:cxnSpLocks/>
          </p:cNvCxnSpPr>
          <p:nvPr/>
        </p:nvCxnSpPr>
        <p:spPr>
          <a:xfrm flipH="1">
            <a:off x="5748921" y="2905187"/>
            <a:ext cx="8882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42B818-0067-41A7-822E-2F724F2B86BD}"/>
              </a:ext>
            </a:extLst>
          </p:cNvPr>
          <p:cNvSpPr txBox="1"/>
          <p:nvPr/>
        </p:nvSpPr>
        <p:spPr>
          <a:xfrm>
            <a:off x="6807517" y="1520984"/>
            <a:ext cx="2273058" cy="346249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/>
              <a:t>From _</a:t>
            </a:r>
            <a:r>
              <a:rPr lang="en-US" sz="1200" b="1" dirty="0" err="1"/>
              <a:t>helpers.tpl</a:t>
            </a:r>
            <a:endParaRPr lang="en-US" sz="1200" b="1" dirty="0"/>
          </a:p>
          <a:p>
            <a:r>
              <a:rPr lang="en-US" sz="1050" dirty="0"/>
              <a:t>Based on </a:t>
            </a:r>
            <a:r>
              <a:rPr lang="en-US" sz="1050" dirty="0" err="1"/>
              <a:t>Chart.yaml</a:t>
            </a:r>
            <a:r>
              <a:rPr lang="en-US" sz="1050" dirty="0"/>
              <a:t> and </a:t>
            </a:r>
            <a:r>
              <a:rPr lang="en-US" sz="1050" dirty="0" err="1"/>
              <a:t>values.yaml</a:t>
            </a:r>
            <a:endParaRPr 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68935-B8E8-4B97-8DE8-CD79A3DD5032}"/>
              </a:ext>
            </a:extLst>
          </p:cNvPr>
          <p:cNvSpPr txBox="1"/>
          <p:nvPr/>
        </p:nvSpPr>
        <p:spPr>
          <a:xfrm>
            <a:off x="6807517" y="2240448"/>
            <a:ext cx="2273058" cy="346249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/>
              <a:t>From _</a:t>
            </a:r>
            <a:r>
              <a:rPr lang="en-US" sz="1200" b="1" dirty="0" err="1"/>
              <a:t>helpers.tpl</a:t>
            </a:r>
            <a:endParaRPr lang="en-US" sz="1200" b="1" dirty="0"/>
          </a:p>
          <a:p>
            <a:r>
              <a:rPr lang="en-US" sz="1050" dirty="0"/>
              <a:t>Based on </a:t>
            </a:r>
            <a:r>
              <a:rPr lang="en-US" sz="1050" dirty="0" err="1"/>
              <a:t>Chart.yaml</a:t>
            </a:r>
            <a:r>
              <a:rPr lang="en-US" sz="1050" dirty="0"/>
              <a:t> and </a:t>
            </a:r>
            <a:r>
              <a:rPr lang="en-US" sz="1050" dirty="0" err="1"/>
              <a:t>values.yaml</a:t>
            </a:r>
            <a:endParaRPr 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C6E137-61C0-40D5-AB86-CD93B510142B}"/>
              </a:ext>
            </a:extLst>
          </p:cNvPr>
          <p:cNvSpPr txBox="1"/>
          <p:nvPr/>
        </p:nvSpPr>
        <p:spPr>
          <a:xfrm>
            <a:off x="6806819" y="2812854"/>
            <a:ext cx="1298432" cy="184666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/>
              <a:t>From </a:t>
            </a:r>
            <a:r>
              <a:rPr lang="en-US" sz="1200" b="1" dirty="0" err="1"/>
              <a:t>values.yaml</a:t>
            </a:r>
            <a:endParaRPr 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DE926-9162-4B03-800E-059218AABDC3}"/>
              </a:ext>
            </a:extLst>
          </p:cNvPr>
          <p:cNvSpPr txBox="1"/>
          <p:nvPr/>
        </p:nvSpPr>
        <p:spPr>
          <a:xfrm>
            <a:off x="719999" y="806089"/>
            <a:ext cx="920124" cy="184666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 err="1"/>
              <a:t>service.yaml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20765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2EB1-D9AB-4EAD-811A-16E2A036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3A85B-1825-4393-A951-BCE0A858D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relative immaturity - it's a young project</a:t>
            </a:r>
          </a:p>
          <a:p>
            <a:pPr lvl="1"/>
            <a:r>
              <a:rPr lang="en-GB" dirty="0"/>
              <a:t>No built-in environment support</a:t>
            </a:r>
          </a:p>
          <a:p>
            <a:pPr lvl="1"/>
            <a:r>
              <a:rPr lang="en-GB" dirty="0"/>
              <a:t>Non informative logs on failures (it's also a K8s issue)</a:t>
            </a:r>
          </a:p>
          <a:p>
            <a:pPr lvl="1"/>
            <a:r>
              <a:rPr lang="en-GB" dirty="0"/>
              <a:t>Weak linter: too many errors skip linter checks</a:t>
            </a:r>
          </a:p>
          <a:p>
            <a:endParaRPr lang="en-GB" dirty="0"/>
          </a:p>
          <a:p>
            <a:r>
              <a:rPr lang="en-GB" dirty="0"/>
              <a:t>Open Issues:</a:t>
            </a:r>
          </a:p>
          <a:p>
            <a:pPr lvl="1"/>
            <a:r>
              <a:rPr lang="en-GB" dirty="0" err="1"/>
              <a:t>subcharts</a:t>
            </a:r>
            <a:r>
              <a:rPr lang="en-GB" dirty="0"/>
              <a:t> are ignored when there is a </a:t>
            </a:r>
            <a:r>
              <a:rPr lang="en-GB" dirty="0" err="1"/>
              <a:t>requirements.yaml</a:t>
            </a:r>
            <a:endParaRPr lang="en-GB" dirty="0"/>
          </a:p>
          <a:p>
            <a:pPr lvl="1"/>
            <a:r>
              <a:rPr lang="en-GB" dirty="0"/>
              <a:t>the --recreate-pods tag is does not recreate pods of </a:t>
            </a:r>
            <a:r>
              <a:rPr lang="en-GB" dirty="0" err="1"/>
              <a:t>statefulsets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8CB21-094D-466B-913E-489B44D7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Helm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30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BD24-8012-4FDA-AFEC-11F43A8B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K8s Deployment 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05D46-ABCB-4360-B34F-89E648C4F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7776297" cy="3780000"/>
          </a:xfrm>
        </p:spPr>
        <p:txBody>
          <a:bodyPr/>
          <a:lstStyle/>
          <a:p>
            <a:r>
              <a:rPr lang="en-GB" dirty="0"/>
              <a:t>Move to microservice architecture</a:t>
            </a:r>
          </a:p>
          <a:p>
            <a:pPr lvl="1"/>
            <a:r>
              <a:rPr lang="en-GB" dirty="0"/>
              <a:t>application consists from multiple components</a:t>
            </a:r>
          </a:p>
          <a:p>
            <a:pPr lvl="1"/>
            <a:r>
              <a:rPr lang="en-GB" dirty="0"/>
              <a:t>each component has its own resources and can be scaled individually</a:t>
            </a:r>
          </a:p>
          <a:p>
            <a:endParaRPr lang="en-GB" dirty="0"/>
          </a:p>
          <a:p>
            <a:r>
              <a:rPr lang="en-GB" dirty="0"/>
              <a:t>It’s hard to</a:t>
            </a:r>
          </a:p>
          <a:p>
            <a:pPr lvl="1"/>
            <a:r>
              <a:rPr lang="en-GB" dirty="0"/>
              <a:t>manage, edit and update multiple K8s configurations</a:t>
            </a:r>
          </a:p>
          <a:p>
            <a:pPr lvl="1"/>
            <a:r>
              <a:rPr lang="en-GB" dirty="0"/>
              <a:t>deploy multiple K8s configuration as a SINGLE application</a:t>
            </a:r>
          </a:p>
          <a:p>
            <a:pPr lvl="1"/>
            <a:r>
              <a:rPr lang="en-GB" dirty="0"/>
              <a:t>share and reuse K8s configurations and applications</a:t>
            </a:r>
          </a:p>
          <a:p>
            <a:pPr lvl="1"/>
            <a:r>
              <a:rPr lang="en-GB" dirty="0"/>
              <a:t>parametrize and support multiple environments</a:t>
            </a:r>
          </a:p>
          <a:p>
            <a:pPr lvl="1"/>
            <a:r>
              <a:rPr lang="en-GB" dirty="0"/>
              <a:t>manage application releases: rollout, rollback, diff, history</a:t>
            </a:r>
          </a:p>
          <a:p>
            <a:pPr lvl="1"/>
            <a:r>
              <a:rPr lang="en-GB" dirty="0"/>
              <a:t>define deployment lifecycle (control operations to be run in different phases)</a:t>
            </a:r>
          </a:p>
          <a:p>
            <a:pPr lvl="1"/>
            <a:r>
              <a:rPr lang="en-GB" dirty="0"/>
              <a:t>validate release state after deployment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0B2F5-E539-4A3B-93AE-2DB7CC77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Helm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753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5DC2-7D5E-4439-8198-766A021B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/ Helm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663B7-8693-4FB6-BC39-948A35995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Helm was jointly started by Google and </a:t>
            </a:r>
            <a:r>
              <a:rPr lang="en-GB" dirty="0" err="1"/>
              <a:t>Deis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Helm is a Kubernetes project now (managed by CNCF)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Active community: Google, Microsoft, </a:t>
            </a:r>
            <a:r>
              <a:rPr lang="en-GB" dirty="0" err="1"/>
              <a:t>Bitnami</a:t>
            </a:r>
            <a:r>
              <a:rPr lang="en-GB" dirty="0"/>
              <a:t>, …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kubeapps.com - curated list (repository) of Helm Charts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Works with any K8s cluster: K8s, </a:t>
            </a:r>
            <a:r>
              <a:rPr lang="en-GB" dirty="0" err="1"/>
              <a:t>Minikube</a:t>
            </a:r>
            <a:r>
              <a:rPr lang="en-GB" dirty="0"/>
              <a:t>, GKE, ACS, …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B4F0A-8936-4E38-A80A-023DF63C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Helm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D6549-F1FA-450B-8CE1-F9DE39A7F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122" y="936000"/>
            <a:ext cx="1509079" cy="387708"/>
          </a:xfrm>
          <a:prstGeom prst="rect">
            <a:avLst/>
          </a:prstGeom>
        </p:spPr>
      </p:pic>
      <p:pic>
        <p:nvPicPr>
          <p:cNvPr id="1026" name="Picture 2" descr="Image result for google">
            <a:extLst>
              <a:ext uri="{FF2B5EF4-FFF2-40B4-BE49-F238E27FC236}">
                <a16:creationId xmlns:a16="http://schemas.microsoft.com/office/drawing/2014/main" id="{A0843926-E1A3-4539-AAE3-608E5D490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793" y="936000"/>
            <a:ext cx="1457612" cy="51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ncf">
            <a:extLst>
              <a:ext uri="{FF2B5EF4-FFF2-40B4-BE49-F238E27FC236}">
                <a16:creationId xmlns:a16="http://schemas.microsoft.com/office/drawing/2014/main" id="{1D7AEFC0-76D0-46C5-9966-59F1FBF9F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224" y="1660419"/>
            <a:ext cx="2946286" cy="51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google">
            <a:extLst>
              <a:ext uri="{FF2B5EF4-FFF2-40B4-BE49-F238E27FC236}">
                <a16:creationId xmlns:a16="http://schemas.microsoft.com/office/drawing/2014/main" id="{6E02BFE8-270B-4E6A-9E69-FFFC772D1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969" y="2393308"/>
            <a:ext cx="1055327" cy="36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icrosoft">
            <a:extLst>
              <a:ext uri="{FF2B5EF4-FFF2-40B4-BE49-F238E27FC236}">
                <a16:creationId xmlns:a16="http://schemas.microsoft.com/office/drawing/2014/main" id="{1769E6BA-8F23-4998-8A5C-F89C10A37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3" t="35681" r="10939" b="37276"/>
          <a:stretch/>
        </p:blipFill>
        <p:spPr bwMode="auto">
          <a:xfrm>
            <a:off x="6588000" y="2849295"/>
            <a:ext cx="1330661" cy="30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bitnami">
            <a:extLst>
              <a:ext uri="{FF2B5EF4-FFF2-40B4-BE49-F238E27FC236}">
                <a16:creationId xmlns:a16="http://schemas.microsoft.com/office/drawing/2014/main" id="{61B4528D-5411-4F77-869D-05BEB23669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9" t="19788" r="4028" b="19324"/>
          <a:stretch/>
        </p:blipFill>
        <p:spPr bwMode="auto">
          <a:xfrm>
            <a:off x="7346073" y="2344108"/>
            <a:ext cx="1198704" cy="41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6EF366-DF8A-4217-A415-3B138A4F19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1632" y="3269720"/>
            <a:ext cx="1571844" cy="590632"/>
          </a:xfrm>
          <a:prstGeom prst="rect">
            <a:avLst/>
          </a:prstGeom>
        </p:spPr>
      </p:pic>
      <p:pic>
        <p:nvPicPr>
          <p:cNvPr id="1034" name="Picture 10" descr="Image result for k8s">
            <a:extLst>
              <a:ext uri="{FF2B5EF4-FFF2-40B4-BE49-F238E27FC236}">
                <a16:creationId xmlns:a16="http://schemas.microsoft.com/office/drawing/2014/main" id="{7A20065C-E9DE-4A3A-BDFE-C0D8F0D14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446" y="3935565"/>
            <a:ext cx="605108" cy="59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266F0B-8211-463B-82B4-CC516E5640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50001" y="4537737"/>
            <a:ext cx="1457999" cy="404058"/>
          </a:xfrm>
          <a:prstGeom prst="rect">
            <a:avLst/>
          </a:prstGeom>
        </p:spPr>
      </p:pic>
      <p:pic>
        <p:nvPicPr>
          <p:cNvPr id="1036" name="Picture 12" descr="Image result for gke">
            <a:extLst>
              <a:ext uri="{FF2B5EF4-FFF2-40B4-BE49-F238E27FC236}">
                <a16:creationId xmlns:a16="http://schemas.microsoft.com/office/drawing/2014/main" id="{86122010-8947-4643-85C0-3285564C8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128" y="3704276"/>
            <a:ext cx="1118852" cy="111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6BCB46-3B6F-41DA-86B3-745BEB8389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2530" y="3954118"/>
            <a:ext cx="656985" cy="651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8D6BB1-A399-485D-A650-F929882DBE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29515" y="4371114"/>
            <a:ext cx="711213" cy="46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863A-ED52-4762-8738-7A013B9F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Helm?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F6CD2-9920-4A48-B68D-72C7CF3FE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Helm is a Package Manager for Kubernetes</a:t>
            </a:r>
          </a:p>
          <a:p>
            <a:pPr lvl="1"/>
            <a:r>
              <a:rPr lang="en-GB" dirty="0"/>
              <a:t>package multiple K8s resources into a single logical deployment unit: Chart</a:t>
            </a:r>
          </a:p>
          <a:p>
            <a:pPr lvl="1"/>
            <a:r>
              <a:rPr lang="en-GB" dirty="0"/>
              <a:t>… but it’s not just a Package Manager</a:t>
            </a:r>
          </a:p>
          <a:p>
            <a:endParaRPr lang="en-GB" dirty="0"/>
          </a:p>
          <a:p>
            <a:r>
              <a:rPr lang="en-GB" dirty="0"/>
              <a:t>Helm is a Deployment Management for Kubernetes</a:t>
            </a:r>
          </a:p>
          <a:p>
            <a:pPr lvl="1"/>
            <a:r>
              <a:rPr lang="en-GB" dirty="0"/>
              <a:t>do a repeatable deployment</a:t>
            </a:r>
          </a:p>
          <a:p>
            <a:pPr lvl="1"/>
            <a:r>
              <a:rPr lang="en-GB" dirty="0"/>
              <a:t>management dependencies: reuse and share</a:t>
            </a:r>
          </a:p>
          <a:p>
            <a:pPr lvl="1"/>
            <a:r>
              <a:rPr lang="en-GB" dirty="0"/>
              <a:t>manage multiple configurations</a:t>
            </a:r>
          </a:p>
          <a:p>
            <a:pPr lvl="1"/>
            <a:r>
              <a:rPr lang="en-GB" dirty="0"/>
              <a:t>update, rollback and test application deployments (Releases)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9A993-9BD5-4E55-AAE7-E962E39B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Helm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494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C307-99E0-4016-92F0-22A7259E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15821-7EDB-4FA5-B7A7-EA68A3383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Chart</a:t>
            </a:r>
            <a:r>
              <a:rPr lang="en-GB" dirty="0"/>
              <a:t> - a package; bundle of Kubernetes resources</a:t>
            </a:r>
          </a:p>
          <a:p>
            <a:endParaRPr lang="en-GB" dirty="0"/>
          </a:p>
          <a:p>
            <a:r>
              <a:rPr lang="en-GB" b="1" dirty="0"/>
              <a:t>Release</a:t>
            </a:r>
            <a:r>
              <a:rPr lang="en-GB" dirty="0"/>
              <a:t> - a chart instance is loaded into Kubernetes</a:t>
            </a:r>
          </a:p>
          <a:p>
            <a:pPr lvl="1"/>
            <a:r>
              <a:rPr lang="en-GB" dirty="0"/>
              <a:t>same chart can be installed several times into the same </a:t>
            </a:r>
            <a:br>
              <a:rPr lang="en-GB" dirty="0"/>
            </a:br>
            <a:r>
              <a:rPr lang="en-GB" dirty="0"/>
              <a:t>cluster; each will have it’s own Release</a:t>
            </a:r>
          </a:p>
          <a:p>
            <a:endParaRPr lang="en-GB" dirty="0"/>
          </a:p>
          <a:p>
            <a:r>
              <a:rPr lang="en-GB" b="1" dirty="0"/>
              <a:t>Repository</a:t>
            </a:r>
            <a:r>
              <a:rPr lang="en-GB" dirty="0"/>
              <a:t> - a repository of published Charts</a:t>
            </a:r>
          </a:p>
          <a:p>
            <a:endParaRPr lang="en-GB" dirty="0"/>
          </a:p>
          <a:p>
            <a:r>
              <a:rPr lang="en-GB" b="1" dirty="0"/>
              <a:t>Template</a:t>
            </a:r>
            <a:r>
              <a:rPr lang="en-GB" dirty="0"/>
              <a:t> - a K8s configuration file mixed with Go/Sprig template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F625C-1000-40C6-BBCC-EBC53215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Helm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442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Helm </a:t>
            </a:r>
            <a:r>
              <a:rPr lang="nl-NL" dirty="0" err="1"/>
              <a:t>architecture</a:t>
            </a:r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Helm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973BC5-8157-421F-9589-1CECF9D4A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00" y="946659"/>
            <a:ext cx="7480300" cy="390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5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1509-945F-4256-88EC-7CF3A477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235B6-1C1F-4F5E-BE6D-F83D94FD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Helm</a:t>
            </a:r>
            <a:endParaRPr lang="nl-NL" dirty="0"/>
          </a:p>
        </p:txBody>
      </p:sp>
      <p:pic>
        <p:nvPicPr>
          <p:cNvPr id="2052" name="Picture 4" descr="Image result for ubuntu snap">
            <a:extLst>
              <a:ext uri="{FF2B5EF4-FFF2-40B4-BE49-F238E27FC236}">
                <a16:creationId xmlns:a16="http://schemas.microsoft.com/office/drawing/2014/main" id="{29CAB497-1086-46FB-B2E3-731C76F8A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1657793"/>
            <a:ext cx="2396492" cy="134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homebrew">
            <a:extLst>
              <a:ext uri="{FF2B5EF4-FFF2-40B4-BE49-F238E27FC236}">
                <a16:creationId xmlns:a16="http://schemas.microsoft.com/office/drawing/2014/main" id="{2E5CE767-2E6B-46B5-8AFB-E8F0E0815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389" y="1816721"/>
            <a:ext cx="2071456" cy="96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chocolatey">
            <a:extLst>
              <a:ext uri="{FF2B5EF4-FFF2-40B4-BE49-F238E27FC236}">
                <a16:creationId xmlns:a16="http://schemas.microsoft.com/office/drawing/2014/main" id="{4775B2D2-C269-4284-8C30-07066772D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000" y="1657793"/>
            <a:ext cx="1733040" cy="117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34352D-96A2-46BE-84B6-3D4DE3534123}"/>
              </a:ext>
            </a:extLst>
          </p:cNvPr>
          <p:cNvSpPr txBox="1"/>
          <p:nvPr/>
        </p:nvSpPr>
        <p:spPr>
          <a:xfrm>
            <a:off x="719999" y="3190791"/>
            <a:ext cx="2021386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/>
              <a:t>Ubuntu / snap</a:t>
            </a:r>
          </a:p>
          <a:p>
            <a:pPr algn="ctr"/>
            <a:r>
              <a:rPr lang="en-US" sz="1400" dirty="0"/>
              <a:t>snap install helm –classic</a:t>
            </a:r>
          </a:p>
          <a:p>
            <a:pPr algn="ctr"/>
            <a:endParaRPr lang="en-US" sz="14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19C558-0FD1-4BE2-9D9C-86BDD56C94D3}"/>
              </a:ext>
            </a:extLst>
          </p:cNvPr>
          <p:cNvSpPr txBox="1"/>
          <p:nvPr/>
        </p:nvSpPr>
        <p:spPr>
          <a:xfrm>
            <a:off x="3615944" y="3188801"/>
            <a:ext cx="227786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/>
              <a:t>MacOS / homebrew</a:t>
            </a:r>
          </a:p>
          <a:p>
            <a:pPr algn="ctr"/>
            <a:r>
              <a:rPr lang="en-GB" sz="1400" dirty="0"/>
              <a:t>brew install </a:t>
            </a:r>
            <a:r>
              <a:rPr lang="en-GB" sz="1400" dirty="0" err="1"/>
              <a:t>kubernetes</a:t>
            </a:r>
            <a:r>
              <a:rPr lang="en-GB" sz="1400" dirty="0"/>
              <a:t>-helm</a:t>
            </a:r>
            <a:endParaRPr lang="en-US" sz="1400" dirty="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5D77C-B961-485F-9B57-F2697CB173A7}"/>
              </a:ext>
            </a:extLst>
          </p:cNvPr>
          <p:cNvSpPr txBox="1"/>
          <p:nvPr/>
        </p:nvSpPr>
        <p:spPr>
          <a:xfrm>
            <a:off x="6292985" y="3190790"/>
            <a:ext cx="2417328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/>
              <a:t>Windows / chocolatey</a:t>
            </a:r>
          </a:p>
          <a:p>
            <a:pPr algn="ctr"/>
            <a:r>
              <a:rPr lang="en-US" sz="1400" dirty="0" err="1"/>
              <a:t>choco</a:t>
            </a:r>
            <a:r>
              <a:rPr lang="en-US" sz="1400" dirty="0"/>
              <a:t> install </a:t>
            </a:r>
            <a:r>
              <a:rPr lang="en-US" sz="1400" dirty="0" err="1"/>
              <a:t>kubernetes</a:t>
            </a:r>
            <a:r>
              <a:rPr lang="en-US" sz="1400" dirty="0"/>
              <a:t>-helm </a:t>
            </a:r>
          </a:p>
          <a:p>
            <a:pPr algn="ctr"/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3778369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B640-519C-47A7-8353-340BCFBF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BE427-82CB-46C1-AEAB-2BA87DAAB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821700"/>
            <a:ext cx="6623999" cy="3780000"/>
          </a:xfrm>
        </p:spPr>
        <p:txBody>
          <a:bodyPr/>
          <a:lstStyle/>
          <a:p>
            <a:r>
              <a:rPr lang="en-US" sz="1400" b="1" dirty="0"/>
              <a:t>Charts</a:t>
            </a:r>
          </a:p>
          <a:p>
            <a:pPr lvl="1"/>
            <a:r>
              <a:rPr lang="en-US" sz="1400" dirty="0"/>
              <a:t>helm create		Creates a new chart with a given name</a:t>
            </a:r>
          </a:p>
          <a:p>
            <a:pPr lvl="1"/>
            <a:r>
              <a:rPr lang="en-US" sz="1400" dirty="0"/>
              <a:t>helm package	Creates a .</a:t>
            </a:r>
            <a:r>
              <a:rPr lang="en-US" sz="1400" dirty="0" err="1"/>
              <a:t>tgz</a:t>
            </a:r>
            <a:r>
              <a:rPr lang="en-US" sz="1400" dirty="0"/>
              <a:t> file of the chart</a:t>
            </a:r>
          </a:p>
          <a:p>
            <a:pPr lvl="1"/>
            <a:r>
              <a:rPr lang="en-US" sz="1400" dirty="0"/>
              <a:t>helm install		Installs a chart (and adds it to a local repository)</a:t>
            </a:r>
          </a:p>
          <a:p>
            <a:pPr lvl="1"/>
            <a:r>
              <a:rPr lang="en-US" sz="1400" dirty="0"/>
              <a:t>helm lint		Validates the generated charts</a:t>
            </a:r>
          </a:p>
          <a:p>
            <a:endParaRPr lang="en-US" sz="1400" dirty="0"/>
          </a:p>
          <a:p>
            <a:r>
              <a:rPr lang="en-US" sz="1400" b="1" dirty="0"/>
              <a:t>Releases</a:t>
            </a:r>
          </a:p>
          <a:p>
            <a:pPr lvl="1"/>
            <a:r>
              <a:rPr lang="en-US" sz="1400" dirty="0"/>
              <a:t>helm list		Lists releases</a:t>
            </a:r>
          </a:p>
          <a:p>
            <a:pPr lvl="1"/>
            <a:r>
              <a:rPr lang="en-US" sz="1400" dirty="0"/>
              <a:t>helm delete		Deletes a release</a:t>
            </a:r>
          </a:p>
          <a:p>
            <a:pPr lvl="1"/>
            <a:r>
              <a:rPr lang="en-US" sz="1400" dirty="0"/>
              <a:t>helm upgrade	Upgrades a release</a:t>
            </a:r>
          </a:p>
          <a:p>
            <a:pPr lvl="1"/>
            <a:r>
              <a:rPr lang="en-US" sz="1400" dirty="0"/>
              <a:t>helm rollback	Rolls back a release to a previous version</a:t>
            </a:r>
          </a:p>
          <a:p>
            <a:pPr lvl="1"/>
            <a:r>
              <a:rPr lang="en-US" sz="1400" dirty="0"/>
              <a:t>helm get		Downloads a release</a:t>
            </a:r>
          </a:p>
          <a:p>
            <a:pPr lvl="1"/>
            <a:endParaRPr lang="en-US" sz="1400" dirty="0"/>
          </a:p>
          <a:p>
            <a:r>
              <a:rPr lang="en-US" sz="1400" b="1" dirty="0"/>
              <a:t>Repositories</a:t>
            </a:r>
          </a:p>
          <a:p>
            <a:pPr lvl="1"/>
            <a:r>
              <a:rPr lang="en-US" sz="1400" dirty="0"/>
              <a:t>helm repo		Add, remove, list repositories</a:t>
            </a:r>
          </a:p>
          <a:p>
            <a:pPr lvl="1"/>
            <a:r>
              <a:rPr lang="en-US" sz="1400" dirty="0"/>
              <a:t>helm serve		Hosts a local Helm repository </a:t>
            </a:r>
          </a:p>
          <a:p>
            <a:pPr lvl="1"/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8BA65-F6EE-419C-BCA6-E45C8BF3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Helm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4901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042A-227C-4717-AF4B-4A43B57AB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en-US" dirty="0"/>
              <a:t>Helm chart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770FB-FF72-4AE7-96AE-ADB65949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Helm</a:t>
            </a:r>
            <a:endParaRPr lang="nl-NL" dirty="0"/>
          </a:p>
        </p:txBody>
      </p:sp>
      <p:pic>
        <p:nvPicPr>
          <p:cNvPr id="3074" name="Picture 2" descr="Image result for helm chart">
            <a:extLst>
              <a:ext uri="{FF2B5EF4-FFF2-40B4-BE49-F238E27FC236}">
                <a16:creationId xmlns:a16="http://schemas.microsoft.com/office/drawing/2014/main" id="{ECADAE49-26B5-4F74-87FE-C8D3BA779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63" y="1090946"/>
            <a:ext cx="4294823" cy="327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231B77-11A6-420E-8555-1C02719E85D3}"/>
              </a:ext>
            </a:extLst>
          </p:cNvPr>
          <p:cNvCxnSpPr>
            <a:cxnSpLocks/>
          </p:cNvCxnSpPr>
          <p:nvPr/>
        </p:nvCxnSpPr>
        <p:spPr>
          <a:xfrm flipH="1">
            <a:off x="5473618" y="4188296"/>
            <a:ext cx="8882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5B8866-2F6B-4951-A233-A8DEC3CB9C0C}"/>
              </a:ext>
            </a:extLst>
          </p:cNvPr>
          <p:cNvCxnSpPr>
            <a:cxnSpLocks/>
          </p:cNvCxnSpPr>
          <p:nvPr/>
        </p:nvCxnSpPr>
        <p:spPr>
          <a:xfrm flipH="1">
            <a:off x="5473618" y="2571750"/>
            <a:ext cx="8882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694DDA-C161-4260-B3D2-DDA993ECA089}"/>
              </a:ext>
            </a:extLst>
          </p:cNvPr>
          <p:cNvCxnSpPr>
            <a:cxnSpLocks/>
          </p:cNvCxnSpPr>
          <p:nvPr/>
        </p:nvCxnSpPr>
        <p:spPr>
          <a:xfrm flipH="1">
            <a:off x="5473618" y="2020283"/>
            <a:ext cx="8882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C8F51A-26C7-4754-B1E5-1196C01F300B}"/>
              </a:ext>
            </a:extLst>
          </p:cNvPr>
          <p:cNvSpPr txBox="1"/>
          <p:nvPr/>
        </p:nvSpPr>
        <p:spPr>
          <a:xfrm>
            <a:off x="6735097" y="1835617"/>
            <a:ext cx="2119619" cy="369332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/>
              <a:t>Chart metadata</a:t>
            </a:r>
          </a:p>
          <a:p>
            <a:r>
              <a:rPr lang="en-US" sz="1200" dirty="0"/>
              <a:t>Name, version, replica’s, labels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5080EC-9829-4638-BCA1-8E3447D2C1A7}"/>
              </a:ext>
            </a:extLst>
          </p:cNvPr>
          <p:cNvSpPr txBox="1"/>
          <p:nvPr/>
        </p:nvSpPr>
        <p:spPr>
          <a:xfrm>
            <a:off x="6735097" y="2294751"/>
            <a:ext cx="2346796" cy="553998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/>
              <a:t>Templates</a:t>
            </a:r>
          </a:p>
          <a:p>
            <a:r>
              <a:rPr lang="en-US" sz="1200" dirty="0"/>
              <a:t>Kubernetes deployment </a:t>
            </a:r>
            <a:r>
              <a:rPr lang="en-US" sz="1200" dirty="0" err="1"/>
              <a:t>yamls</a:t>
            </a:r>
            <a:endParaRPr lang="en-US" sz="1200" dirty="0"/>
          </a:p>
          <a:p>
            <a:r>
              <a:rPr lang="en-US" sz="1200" dirty="0"/>
              <a:t>With placeholders / template script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C0A775-CB5D-4E80-A06A-9AC066CDC6D1}"/>
              </a:ext>
            </a:extLst>
          </p:cNvPr>
          <p:cNvSpPr txBox="1"/>
          <p:nvPr/>
        </p:nvSpPr>
        <p:spPr>
          <a:xfrm>
            <a:off x="6735097" y="3911297"/>
            <a:ext cx="2009974" cy="369332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/>
              <a:t>Values</a:t>
            </a:r>
          </a:p>
          <a:p>
            <a:r>
              <a:rPr lang="en-US" sz="1200" dirty="0"/>
              <a:t>Variables for use in templates</a:t>
            </a:r>
          </a:p>
        </p:txBody>
      </p:sp>
    </p:spTree>
    <p:extLst>
      <p:ext uri="{BB962C8B-B14F-4D97-AF65-F5344CB8AC3E}">
        <p14:creationId xmlns:p14="http://schemas.microsoft.com/office/powerpoint/2010/main" val="99271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4" ma:contentTypeDescription="Een nieuw document maken." ma:contentTypeScope="" ma:versionID="890a625500243192203a5f75e70e3187">
  <xsd:schema xmlns:xsd="http://www.w3.org/2001/XMLSchema" xmlns:xs="http://www.w3.org/2001/XMLSchema" xmlns:p="http://schemas.microsoft.com/office/2006/metadata/properties" xmlns:ns2="bd3a200e-a112-4432-b134-79c9e3991b87" targetNamespace="http://schemas.microsoft.com/office/2006/metadata/properties" ma:root="true" ma:fieldsID="19c006e645b1596e83fa8f4c2bdffb76" ns2:_="">
    <xsd:import namespace="bd3a200e-a112-4432-b134-79c9e3991b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8386BB-D1FC-40A2-87C8-E729A7252F21}">
  <ds:schemaRefs>
    <ds:schemaRef ds:uri="http://purl.org/dc/elements/1.1/"/>
    <ds:schemaRef ds:uri="http://purl.org/dc/terms/"/>
    <ds:schemaRef ds:uri="bd3a200e-a112-4432-b134-79c9e3991b87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E0BD5BC-1318-4595-A8BB-C1045EDC54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F52C54-E7F0-4533-A258-2B00DF9E8B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1285</TotalTime>
  <Words>400</Words>
  <Application>Microsoft Office PowerPoint</Application>
  <PresentationFormat>On-screen Show (16:9)</PresentationFormat>
  <Paragraphs>109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Office-thema</vt:lpstr>
      <vt:lpstr>Helm</vt:lpstr>
      <vt:lpstr>K8s Deployment Challenges</vt:lpstr>
      <vt:lpstr>Kubernetes / Helm</vt:lpstr>
      <vt:lpstr>What is Helm?</vt:lpstr>
      <vt:lpstr>Helm dictionary</vt:lpstr>
      <vt:lpstr>Helm architecture</vt:lpstr>
      <vt:lpstr>Helm installation</vt:lpstr>
      <vt:lpstr>Helm commands</vt:lpstr>
      <vt:lpstr>Helm chart</vt:lpstr>
      <vt:lpstr>Helm service template</vt:lpstr>
      <vt:lpstr>Helm weaknesses</vt:lpstr>
    </vt:vector>
  </TitlesOfParts>
  <Company>Amis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Jacco Cijsouw</dc:creator>
  <dc:description>Amis - versie 1 - juni 2017
Ontwerp: Humming
Template: Ton Persoon</dc:description>
  <cp:lastModifiedBy>Maarten Smeets</cp:lastModifiedBy>
  <cp:revision>83</cp:revision>
  <dcterms:created xsi:type="dcterms:W3CDTF">2018-09-12T08:15:53Z</dcterms:created>
  <dcterms:modified xsi:type="dcterms:W3CDTF">2019-01-25T12:41:50Z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