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22"/>
  </p:notesMasterIdLst>
  <p:sldIdLst>
    <p:sldId id="297" r:id="rId5"/>
    <p:sldId id="273" r:id="rId6"/>
    <p:sldId id="302" r:id="rId7"/>
    <p:sldId id="303" r:id="rId8"/>
    <p:sldId id="307" r:id="rId9"/>
    <p:sldId id="304" r:id="rId10"/>
    <p:sldId id="282" r:id="rId11"/>
    <p:sldId id="308" r:id="rId12"/>
    <p:sldId id="305" r:id="rId13"/>
    <p:sldId id="306" r:id="rId14"/>
    <p:sldId id="293" r:id="rId15"/>
    <p:sldId id="295" r:id="rId16"/>
    <p:sldId id="296" r:id="rId17"/>
    <p:sldId id="299" r:id="rId18"/>
    <p:sldId id="300" r:id="rId19"/>
    <p:sldId id="301" r:id="rId20"/>
    <p:sldId id="298" r:id="rId21"/>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07"/>
  </p:normalViewPr>
  <p:slideViewPr>
    <p:cSldViewPr snapToGrid="0" snapToObjects="1">
      <p:cViewPr varScale="1">
        <p:scale>
          <a:sx n="163" d="100"/>
          <a:sy n="163" d="100"/>
        </p:scale>
        <p:origin x="1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12-3-2019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‹nr.›</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3/12/2019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‹nr.›</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3/12/2019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3/12/2019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3/12/2019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3/12/2019</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3/12/2019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3/12/2019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3/12/2019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3/12/2019</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13" name="Content Placeholder 2"/>
          <p:cNvSpPr>
            <a:spLocks noGrp="1"/>
          </p:cNvSpPr>
          <p:nvPr>
            <p:ph idx="14"/>
          </p:nvPr>
        </p:nvSpPr>
        <p:spPr>
          <a:xfrm>
            <a:off x="4679007" y="1224000"/>
            <a:ext cx="3744993" cy="3491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3/12/2019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3/12/2019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‹nr.›</a:t>
            </a:fld>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200000" y="360000"/>
            <a:ext cx="1258824" cy="286512"/>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E300D605-E2BB-8B4E-A2F3-5A64231C34A6}" type="datetime1">
              <a:rPr lang="en-US" smtClean="0"/>
              <a:t>3/12/2019</a:t>
            </a:fld>
            <a:endParaRPr lang="nl-NL"/>
          </a:p>
        </p:txBody>
      </p:sp>
      <p:sp>
        <p:nvSpPr>
          <p:cNvPr id="5" name="Footer Placeholder 4"/>
          <p:cNvSpPr>
            <a:spLocks noGrp="1"/>
          </p:cNvSpPr>
          <p:nvPr>
            <p:ph type="ftr" sz="quarter" idx="3"/>
          </p:nvPr>
        </p:nvSpPr>
        <p:spPr>
          <a:xfrm>
            <a:off x="4968000" y="5004000"/>
            <a:ext cx="3240000"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8280000"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‹nr.›</a:t>
            </a:fld>
            <a:endParaRPr lang="nl-NL" dirty="0"/>
          </a:p>
        </p:txBody>
      </p:sp>
      <p:cxnSp>
        <p:nvCxnSpPr>
          <p:cNvPr id="10" name="Straight Connector 9"/>
          <p:cNvCxnSpPr/>
          <p:nvPr userDrawn="1"/>
        </p:nvCxnSpPr>
        <p:spPr>
          <a:xfrm>
            <a:off x="8244000" y="5004000"/>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33.jp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 xmlns:a16="http://schemas.microsoft.com/office/drawing/2014/main" id="{6975EE21-81C6-48CB-B9DE-21908D96F779}"/>
              </a:ext>
            </a:extLst>
          </p:cNvPr>
          <p:cNvSpPr>
            <a:spLocks noGrp="1"/>
          </p:cNvSpPr>
          <p:nvPr>
            <p:ph type="title"/>
          </p:nvPr>
        </p:nvSpPr>
        <p:spPr/>
        <p:txBody>
          <a:bodyPr/>
          <a:lstStyle/>
          <a:p>
            <a:r>
              <a:rPr lang="en-US" dirty="0"/>
              <a:t>Kubernetes container platform</a:t>
            </a:r>
            <a:endParaRPr lang="x-none" dirty="0"/>
          </a:p>
        </p:txBody>
      </p:sp>
      <p:pic>
        <p:nvPicPr>
          <p:cNvPr id="8" name="Tijdelijke aanduiding voor afbeelding 7">
            <a:extLst>
              <a:ext uri="{FF2B5EF4-FFF2-40B4-BE49-F238E27FC236}">
                <a16:creationId xmlns="" xmlns:a16="http://schemas.microsoft.com/office/drawing/2014/main" id="{A9585DE4-9793-4611-919A-4DA452067348}"/>
              </a:ext>
            </a:extLst>
          </p:cNvPr>
          <p:cNvPicPr>
            <a:picLocks noGrp="1" noChangeAspect="1"/>
          </p:cNvPicPr>
          <p:nvPr>
            <p:ph type="pic" idx="13"/>
          </p:nvPr>
        </p:nvPicPr>
        <p:blipFill>
          <a:blip r:embed="rId2"/>
          <a:srcRect t="11615" b="11615"/>
          <a:stretch>
            <a:fillRect/>
          </a:stretch>
        </p:blipFill>
        <p:spPr/>
      </p:pic>
    </p:spTree>
    <p:extLst>
      <p:ext uri="{BB962C8B-B14F-4D97-AF65-F5344CB8AC3E}">
        <p14:creationId xmlns:p14="http://schemas.microsoft.com/office/powerpoint/2010/main" val="2697372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4E237F76-8D85-49C2-A26A-118908737EF4}"/>
              </a:ext>
            </a:extLst>
          </p:cNvPr>
          <p:cNvSpPr>
            <a:spLocks noGrp="1"/>
          </p:cNvSpPr>
          <p:nvPr>
            <p:ph type="title"/>
          </p:nvPr>
        </p:nvSpPr>
        <p:spPr/>
        <p:txBody>
          <a:bodyPr/>
          <a:lstStyle/>
          <a:p>
            <a:r>
              <a:rPr lang="en-US" dirty="0" smtClean="0"/>
              <a:t>Streaming sidecar container</a:t>
            </a:r>
            <a:endParaRPr lang="x-none" dirty="0"/>
          </a:p>
        </p:txBody>
      </p:sp>
      <p:pic>
        <p:nvPicPr>
          <p:cNvPr id="2" name="Afbeelding 1"/>
          <p:cNvPicPr>
            <a:picLocks noChangeAspect="1"/>
          </p:cNvPicPr>
          <p:nvPr/>
        </p:nvPicPr>
        <p:blipFill>
          <a:blip r:embed="rId2"/>
          <a:stretch>
            <a:fillRect/>
          </a:stretch>
        </p:blipFill>
        <p:spPr>
          <a:xfrm>
            <a:off x="1982475" y="1193546"/>
            <a:ext cx="4521077" cy="2894143"/>
          </a:xfrm>
          <a:prstGeom prst="rect">
            <a:avLst/>
          </a:prstGeom>
        </p:spPr>
      </p:pic>
    </p:spTree>
    <p:extLst>
      <p:ext uri="{BB962C8B-B14F-4D97-AF65-F5344CB8AC3E}">
        <p14:creationId xmlns:p14="http://schemas.microsoft.com/office/powerpoint/2010/main" val="226326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4E237F76-8D85-49C2-A26A-118908737EF4}"/>
              </a:ext>
            </a:extLst>
          </p:cNvPr>
          <p:cNvSpPr>
            <a:spLocks noGrp="1"/>
          </p:cNvSpPr>
          <p:nvPr>
            <p:ph type="title"/>
          </p:nvPr>
        </p:nvSpPr>
        <p:spPr/>
        <p:txBody>
          <a:bodyPr/>
          <a:lstStyle/>
          <a:p>
            <a:r>
              <a:rPr lang="en-US" dirty="0" smtClean="0"/>
              <a:t>Exposing logs directly from the container</a:t>
            </a:r>
            <a:endParaRPr lang="x-none" dirty="0"/>
          </a:p>
        </p:txBody>
      </p:sp>
      <p:pic>
        <p:nvPicPr>
          <p:cNvPr id="4" name="Afbeelding 3"/>
          <p:cNvPicPr>
            <a:picLocks noChangeAspect="1"/>
          </p:cNvPicPr>
          <p:nvPr/>
        </p:nvPicPr>
        <p:blipFill>
          <a:blip r:embed="rId2"/>
          <a:stretch>
            <a:fillRect/>
          </a:stretch>
        </p:blipFill>
        <p:spPr>
          <a:xfrm>
            <a:off x="1762125" y="1762125"/>
            <a:ext cx="5619750" cy="1619250"/>
          </a:xfrm>
          <a:prstGeom prst="rect">
            <a:avLst/>
          </a:prstGeom>
        </p:spPr>
      </p:pic>
    </p:spTree>
    <p:extLst>
      <p:ext uri="{BB962C8B-B14F-4D97-AF65-F5344CB8AC3E}">
        <p14:creationId xmlns:p14="http://schemas.microsoft.com/office/powerpoint/2010/main" val="20661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 xmlns:a16="http://schemas.microsoft.com/office/drawing/2014/main" id="{462619B2-13A4-4BFC-B51A-BB78C0471E5A}"/>
              </a:ext>
            </a:extLst>
          </p:cNvPr>
          <p:cNvSpPr>
            <a:spLocks noGrp="1"/>
          </p:cNvSpPr>
          <p:nvPr>
            <p:ph type="title"/>
          </p:nvPr>
        </p:nvSpPr>
        <p:spPr/>
        <p:txBody>
          <a:bodyPr/>
          <a:lstStyle/>
          <a:p>
            <a:r>
              <a:rPr lang="en-US" dirty="0"/>
              <a:t>ELK </a:t>
            </a:r>
            <a:r>
              <a:rPr lang="en-US" dirty="0" err="1"/>
              <a:t>en</a:t>
            </a:r>
            <a:r>
              <a:rPr lang="en-US" dirty="0"/>
              <a:t> EFK</a:t>
            </a:r>
            <a:endParaRPr lang="x-none" dirty="0"/>
          </a:p>
        </p:txBody>
      </p:sp>
      <p:pic>
        <p:nvPicPr>
          <p:cNvPr id="14" name="Afbeelding 13">
            <a:extLst>
              <a:ext uri="{FF2B5EF4-FFF2-40B4-BE49-F238E27FC236}">
                <a16:creationId xmlns="" xmlns:a16="http://schemas.microsoft.com/office/drawing/2014/main" id="{C1CFBDE8-3F0D-4600-8BAD-613C38FF6CD4}"/>
              </a:ext>
            </a:extLst>
          </p:cNvPr>
          <p:cNvPicPr>
            <a:picLocks noChangeAspect="1"/>
          </p:cNvPicPr>
          <p:nvPr/>
        </p:nvPicPr>
        <p:blipFill>
          <a:blip r:embed="rId2"/>
          <a:stretch>
            <a:fillRect/>
          </a:stretch>
        </p:blipFill>
        <p:spPr>
          <a:xfrm>
            <a:off x="981073" y="1258565"/>
            <a:ext cx="6661421" cy="3132424"/>
          </a:xfrm>
          <a:prstGeom prst="rect">
            <a:avLst/>
          </a:prstGeom>
        </p:spPr>
      </p:pic>
    </p:spTree>
    <p:extLst>
      <p:ext uri="{BB962C8B-B14F-4D97-AF65-F5344CB8AC3E}">
        <p14:creationId xmlns:p14="http://schemas.microsoft.com/office/powerpoint/2010/main" val="106461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D143EF-A71B-4718-A6E7-EEB286C75A98}"/>
              </a:ext>
            </a:extLst>
          </p:cNvPr>
          <p:cNvSpPr>
            <a:spLocks noGrp="1"/>
          </p:cNvSpPr>
          <p:nvPr>
            <p:ph type="title"/>
          </p:nvPr>
        </p:nvSpPr>
        <p:spPr/>
        <p:txBody>
          <a:bodyPr/>
          <a:lstStyle/>
          <a:p>
            <a:r>
              <a:rPr lang="en-US" dirty="0"/>
              <a:t>Logstash vs </a:t>
            </a:r>
            <a:r>
              <a:rPr lang="en-US" dirty="0" err="1"/>
              <a:t>Fluentd</a:t>
            </a:r>
            <a:endParaRPr lang="x-none" dirty="0"/>
          </a:p>
        </p:txBody>
      </p:sp>
      <p:pic>
        <p:nvPicPr>
          <p:cNvPr id="8" name="Afbeelding 7">
            <a:extLst>
              <a:ext uri="{FF2B5EF4-FFF2-40B4-BE49-F238E27FC236}">
                <a16:creationId xmlns="" xmlns:a16="http://schemas.microsoft.com/office/drawing/2014/main" id="{03A3FABC-5EFC-4F39-A1F9-1958537B991E}"/>
              </a:ext>
            </a:extLst>
          </p:cNvPr>
          <p:cNvPicPr>
            <a:picLocks noChangeAspect="1"/>
          </p:cNvPicPr>
          <p:nvPr/>
        </p:nvPicPr>
        <p:blipFill>
          <a:blip r:embed="rId2"/>
          <a:stretch>
            <a:fillRect/>
          </a:stretch>
        </p:blipFill>
        <p:spPr>
          <a:xfrm>
            <a:off x="625872" y="900903"/>
            <a:ext cx="6760185" cy="2688600"/>
          </a:xfrm>
          <a:prstGeom prst="rect">
            <a:avLst/>
          </a:prstGeom>
        </p:spPr>
      </p:pic>
      <p:pic>
        <p:nvPicPr>
          <p:cNvPr id="9" name="Afbeelding 8">
            <a:extLst>
              <a:ext uri="{FF2B5EF4-FFF2-40B4-BE49-F238E27FC236}">
                <a16:creationId xmlns="" xmlns:a16="http://schemas.microsoft.com/office/drawing/2014/main" id="{A339BB9E-44FB-41B3-9763-4FD88583DC33}"/>
              </a:ext>
            </a:extLst>
          </p:cNvPr>
          <p:cNvPicPr>
            <a:picLocks noChangeAspect="1"/>
          </p:cNvPicPr>
          <p:nvPr/>
        </p:nvPicPr>
        <p:blipFill>
          <a:blip r:embed="rId3"/>
          <a:stretch>
            <a:fillRect/>
          </a:stretch>
        </p:blipFill>
        <p:spPr>
          <a:xfrm>
            <a:off x="1332795" y="3450272"/>
            <a:ext cx="6292827" cy="1454039"/>
          </a:xfrm>
          <a:prstGeom prst="rect">
            <a:avLst/>
          </a:prstGeom>
        </p:spPr>
      </p:pic>
    </p:spTree>
    <p:extLst>
      <p:ext uri="{BB962C8B-B14F-4D97-AF65-F5344CB8AC3E}">
        <p14:creationId xmlns:p14="http://schemas.microsoft.com/office/powerpoint/2010/main" val="75315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nl-NL" smtClean="0"/>
              <a:t>Titel van de presentatie</a:t>
            </a:r>
            <a:endParaRPr lang="nl-NL"/>
          </a:p>
        </p:txBody>
      </p:sp>
      <p:sp>
        <p:nvSpPr>
          <p:cNvPr id="3" name="Tijdelijke aanduiding voor dianummer 2"/>
          <p:cNvSpPr>
            <a:spLocks noGrp="1"/>
          </p:cNvSpPr>
          <p:nvPr>
            <p:ph type="sldNum" sz="quarter" idx="12"/>
          </p:nvPr>
        </p:nvSpPr>
        <p:spPr/>
        <p:txBody>
          <a:bodyPr/>
          <a:lstStyle/>
          <a:p>
            <a:fld id="{14F1411D-0280-154F-AEAC-4C20B7AA46B2}" type="slidenum">
              <a:rPr lang="nl-NL" smtClean="0"/>
              <a:t>14</a:t>
            </a:fld>
            <a:endParaRPr lang="nl-NL"/>
          </a:p>
        </p:txBody>
      </p:sp>
      <p:sp>
        <p:nvSpPr>
          <p:cNvPr id="6" name="Titel 5"/>
          <p:cNvSpPr>
            <a:spLocks noGrp="1"/>
          </p:cNvSpPr>
          <p:nvPr>
            <p:ph type="title"/>
          </p:nvPr>
        </p:nvSpPr>
        <p:spPr/>
        <p:txBody>
          <a:bodyPr/>
          <a:lstStyle/>
          <a:p>
            <a:r>
              <a:rPr lang="nl-NL" dirty="0" smtClean="0"/>
              <a:t>Event routing</a:t>
            </a:r>
            <a:endParaRPr lang="nl-NL" dirty="0"/>
          </a:p>
        </p:txBody>
      </p:sp>
      <p:pic>
        <p:nvPicPr>
          <p:cNvPr id="8" name="Afbeelding 7"/>
          <p:cNvPicPr>
            <a:picLocks noChangeAspect="1"/>
          </p:cNvPicPr>
          <p:nvPr/>
        </p:nvPicPr>
        <p:blipFill>
          <a:blip r:embed="rId2"/>
          <a:stretch>
            <a:fillRect/>
          </a:stretch>
        </p:blipFill>
        <p:spPr>
          <a:xfrm>
            <a:off x="2316042" y="1300358"/>
            <a:ext cx="6153150" cy="1304925"/>
          </a:xfrm>
          <a:prstGeom prst="rect">
            <a:avLst/>
          </a:prstGeom>
        </p:spPr>
      </p:pic>
      <p:pic>
        <p:nvPicPr>
          <p:cNvPr id="9" name="Afbeelding 8"/>
          <p:cNvPicPr>
            <a:picLocks noChangeAspect="1"/>
          </p:cNvPicPr>
          <p:nvPr/>
        </p:nvPicPr>
        <p:blipFill>
          <a:blip r:embed="rId3"/>
          <a:stretch>
            <a:fillRect/>
          </a:stretch>
        </p:blipFill>
        <p:spPr>
          <a:xfrm>
            <a:off x="2316042" y="2996056"/>
            <a:ext cx="6172200" cy="895350"/>
          </a:xfrm>
          <a:prstGeom prst="rect">
            <a:avLst/>
          </a:prstGeom>
        </p:spPr>
      </p:pic>
      <p:pic>
        <p:nvPicPr>
          <p:cNvPr id="10" name="Afbeelding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196" y="2996056"/>
            <a:ext cx="1035660" cy="671880"/>
          </a:xfrm>
          <a:prstGeom prst="rect">
            <a:avLst/>
          </a:prstGeom>
        </p:spPr>
      </p:pic>
      <p:pic>
        <p:nvPicPr>
          <p:cNvPr id="11" name="Afbeelding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669" y="1412752"/>
            <a:ext cx="1485187" cy="481276"/>
          </a:xfrm>
          <a:prstGeom prst="rect">
            <a:avLst/>
          </a:prstGeom>
        </p:spPr>
      </p:pic>
    </p:spTree>
    <p:extLst>
      <p:ext uri="{BB962C8B-B14F-4D97-AF65-F5344CB8AC3E}">
        <p14:creationId xmlns:p14="http://schemas.microsoft.com/office/powerpoint/2010/main" val="217892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nl-NL" smtClean="0"/>
              <a:t>Titel van de presentatie</a:t>
            </a:r>
            <a:endParaRPr lang="nl-NL"/>
          </a:p>
        </p:txBody>
      </p:sp>
      <p:sp>
        <p:nvSpPr>
          <p:cNvPr id="3" name="Tijdelijke aanduiding voor dianummer 2"/>
          <p:cNvSpPr>
            <a:spLocks noGrp="1"/>
          </p:cNvSpPr>
          <p:nvPr>
            <p:ph type="sldNum" sz="quarter" idx="12"/>
          </p:nvPr>
        </p:nvSpPr>
        <p:spPr/>
        <p:txBody>
          <a:bodyPr/>
          <a:lstStyle/>
          <a:p>
            <a:fld id="{14F1411D-0280-154F-AEAC-4C20B7AA46B2}" type="slidenum">
              <a:rPr lang="nl-NL" smtClean="0"/>
              <a:t>15</a:t>
            </a:fld>
            <a:endParaRPr lang="nl-NL"/>
          </a:p>
        </p:txBody>
      </p:sp>
      <p:sp>
        <p:nvSpPr>
          <p:cNvPr id="6" name="Titel 5"/>
          <p:cNvSpPr>
            <a:spLocks noGrp="1"/>
          </p:cNvSpPr>
          <p:nvPr>
            <p:ph type="title"/>
          </p:nvPr>
        </p:nvSpPr>
        <p:spPr/>
        <p:txBody>
          <a:bodyPr/>
          <a:lstStyle/>
          <a:p>
            <a:r>
              <a:rPr lang="nl-NL" dirty="0" err="1" smtClean="0"/>
              <a:t>Plugins</a:t>
            </a:r>
            <a:endParaRPr lang="nl-NL" dirty="0"/>
          </a:p>
        </p:txBody>
      </p:sp>
      <p:pic>
        <p:nvPicPr>
          <p:cNvPr id="4" name="Afbeelding 3"/>
          <p:cNvPicPr>
            <a:picLocks noChangeAspect="1"/>
          </p:cNvPicPr>
          <p:nvPr/>
        </p:nvPicPr>
        <p:blipFill>
          <a:blip r:embed="rId2"/>
          <a:stretch>
            <a:fillRect/>
          </a:stretch>
        </p:blipFill>
        <p:spPr>
          <a:xfrm>
            <a:off x="719999" y="899197"/>
            <a:ext cx="5543183" cy="1568256"/>
          </a:xfrm>
          <a:prstGeom prst="rect">
            <a:avLst/>
          </a:prstGeom>
        </p:spPr>
      </p:pic>
      <p:pic>
        <p:nvPicPr>
          <p:cNvPr id="5" name="Afbeelding 4"/>
          <p:cNvPicPr>
            <a:picLocks noChangeAspect="1"/>
          </p:cNvPicPr>
          <p:nvPr/>
        </p:nvPicPr>
        <p:blipFill>
          <a:blip r:embed="rId3"/>
          <a:stretch>
            <a:fillRect/>
          </a:stretch>
        </p:blipFill>
        <p:spPr>
          <a:xfrm>
            <a:off x="630847" y="2789204"/>
            <a:ext cx="2643920" cy="1409687"/>
          </a:xfrm>
          <a:prstGeom prst="rect">
            <a:avLst/>
          </a:prstGeom>
        </p:spPr>
      </p:pic>
      <p:pic>
        <p:nvPicPr>
          <p:cNvPr id="7" name="Afbeelding 6"/>
          <p:cNvPicPr>
            <a:picLocks noChangeAspect="1"/>
          </p:cNvPicPr>
          <p:nvPr/>
        </p:nvPicPr>
        <p:blipFill>
          <a:blip r:embed="rId4"/>
          <a:stretch>
            <a:fillRect/>
          </a:stretch>
        </p:blipFill>
        <p:spPr>
          <a:xfrm>
            <a:off x="5272339" y="2777698"/>
            <a:ext cx="3333383" cy="1743731"/>
          </a:xfrm>
          <a:prstGeom prst="rect">
            <a:avLst/>
          </a:prstGeom>
        </p:spPr>
      </p:pic>
      <p:sp>
        <p:nvSpPr>
          <p:cNvPr id="12" name="Rechthoek 11"/>
          <p:cNvSpPr/>
          <p:nvPr/>
        </p:nvSpPr>
        <p:spPr>
          <a:xfrm>
            <a:off x="5272339" y="4453151"/>
            <a:ext cx="1356910" cy="276999"/>
          </a:xfrm>
          <a:prstGeom prst="rect">
            <a:avLst/>
          </a:prstGeom>
          <a:noFill/>
        </p:spPr>
        <p:txBody>
          <a:bodyPr wrap="none" lIns="91440" tIns="45720" rIns="91440" bIns="45720">
            <a:spAutoFit/>
          </a:bodyPr>
          <a:lstStyle/>
          <a:p>
            <a:pPr algn="ctr"/>
            <a:r>
              <a:rPr lang="nl-NL" sz="1200" b="0" cap="none" spc="0" dirty="0" smtClean="0">
                <a:ln w="0"/>
                <a:solidFill>
                  <a:srgbClr val="FF0000"/>
                </a:solidFill>
                <a:effectLst>
                  <a:outerShdw blurRad="38100" dist="19050" dir="2700000" algn="tl" rotWithShape="0">
                    <a:schemeClr val="dk1">
                      <a:alpha val="40000"/>
                    </a:schemeClr>
                  </a:outerShdw>
                </a:effectLst>
              </a:rPr>
              <a:t>10 official </a:t>
            </a:r>
            <a:r>
              <a:rPr lang="nl-NL" sz="1200" b="0" cap="none" spc="0" dirty="0" err="1" smtClean="0">
                <a:ln w="0"/>
                <a:solidFill>
                  <a:srgbClr val="FF0000"/>
                </a:solidFill>
                <a:effectLst>
                  <a:outerShdw blurRad="38100" dist="19050" dir="2700000" algn="tl" rotWithShape="0">
                    <a:schemeClr val="dk1">
                      <a:alpha val="40000"/>
                    </a:schemeClr>
                  </a:outerShdw>
                </a:effectLst>
              </a:rPr>
              <a:t>plugins</a:t>
            </a:r>
            <a:endParaRPr lang="nl-NL" sz="1200" b="0" cap="none" spc="0" dirty="0">
              <a:ln w="0"/>
              <a:solidFill>
                <a:srgbClr val="FF0000"/>
              </a:solidFill>
              <a:effectLst>
                <a:outerShdw blurRad="38100" dist="19050" dir="2700000" algn="tl" rotWithShape="0">
                  <a:schemeClr val="dk1">
                    <a:alpha val="40000"/>
                  </a:schemeClr>
                </a:outerShdw>
              </a:effectLst>
            </a:endParaRPr>
          </a:p>
        </p:txBody>
      </p:sp>
      <p:sp>
        <p:nvSpPr>
          <p:cNvPr id="13" name="AutoShape 2" descr="Afbeeldingsresultaat voor open sou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4" name="Afbeelding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399" y="2925712"/>
            <a:ext cx="1499088" cy="568336"/>
          </a:xfrm>
          <a:prstGeom prst="rect">
            <a:avLst/>
          </a:prstGeom>
        </p:spPr>
      </p:pic>
      <p:sp>
        <p:nvSpPr>
          <p:cNvPr id="24" name="Rechthoek 23"/>
          <p:cNvSpPr/>
          <p:nvPr/>
        </p:nvSpPr>
        <p:spPr>
          <a:xfrm>
            <a:off x="3646619" y="3544780"/>
            <a:ext cx="1253868" cy="307777"/>
          </a:xfrm>
          <a:prstGeom prst="rect">
            <a:avLst/>
          </a:prstGeom>
        </p:spPr>
        <p:txBody>
          <a:bodyPr wrap="none">
            <a:spAutoFit/>
          </a:bodyPr>
          <a:lstStyle/>
          <a:p>
            <a:pPr algn="ctr"/>
            <a:r>
              <a:rPr lang="nl-NL" sz="1400" dirty="0" smtClean="0">
                <a:ln w="0"/>
                <a:solidFill>
                  <a:srgbClr val="FF0000"/>
                </a:solidFill>
                <a:effectLst>
                  <a:outerShdw blurRad="38100" dist="19050" dir="2700000" algn="tl" rotWithShape="0">
                    <a:schemeClr val="dk1">
                      <a:alpha val="40000"/>
                    </a:schemeClr>
                  </a:outerShdw>
                </a:effectLst>
              </a:rPr>
              <a:t>&gt; 500 </a:t>
            </a:r>
            <a:r>
              <a:rPr lang="nl-NL" sz="1400" dirty="0" err="1">
                <a:ln w="0"/>
                <a:solidFill>
                  <a:srgbClr val="FF0000"/>
                </a:solidFill>
                <a:effectLst>
                  <a:outerShdw blurRad="38100" dist="19050" dir="2700000" algn="tl" rotWithShape="0">
                    <a:schemeClr val="dk1">
                      <a:alpha val="40000"/>
                    </a:schemeClr>
                  </a:outerShdw>
                </a:effectLst>
              </a:rPr>
              <a:t>plugins</a:t>
            </a:r>
            <a:endParaRPr lang="nl-NL" sz="1400" dirty="0">
              <a:ln w="0"/>
              <a:solidFill>
                <a:srgbClr val="FF0000"/>
              </a:solidFill>
              <a:effectLst>
                <a:outerShdw blurRad="38100" dist="19050" dir="2700000" algn="tl" rotWithShape="0">
                  <a:schemeClr val="dk1">
                    <a:alpha val="40000"/>
                  </a:schemeClr>
                </a:outerShdw>
              </a:effectLst>
            </a:endParaRPr>
          </a:p>
        </p:txBody>
      </p:sp>
      <p:sp>
        <p:nvSpPr>
          <p:cNvPr id="25" name="Rechthoek 24"/>
          <p:cNvSpPr/>
          <p:nvPr/>
        </p:nvSpPr>
        <p:spPr>
          <a:xfrm>
            <a:off x="1184772" y="1630960"/>
            <a:ext cx="1253868" cy="307777"/>
          </a:xfrm>
          <a:prstGeom prst="rect">
            <a:avLst/>
          </a:prstGeom>
        </p:spPr>
        <p:txBody>
          <a:bodyPr wrap="none">
            <a:spAutoFit/>
          </a:bodyPr>
          <a:lstStyle/>
          <a:p>
            <a:pPr algn="ctr"/>
            <a:r>
              <a:rPr lang="nl-NL" sz="1400" dirty="0" smtClean="0">
                <a:ln w="0"/>
                <a:solidFill>
                  <a:srgbClr val="FF0000"/>
                </a:solidFill>
                <a:effectLst>
                  <a:outerShdw blurRad="38100" dist="19050" dir="2700000" algn="tl" rotWithShape="0">
                    <a:schemeClr val="dk1">
                      <a:alpha val="40000"/>
                    </a:schemeClr>
                  </a:outerShdw>
                </a:effectLst>
              </a:rPr>
              <a:t>&gt; 200 </a:t>
            </a:r>
            <a:r>
              <a:rPr lang="nl-NL" sz="1400" dirty="0" err="1">
                <a:ln w="0"/>
                <a:solidFill>
                  <a:srgbClr val="FF0000"/>
                </a:solidFill>
                <a:effectLst>
                  <a:outerShdw blurRad="38100" dist="19050" dir="2700000" algn="tl" rotWithShape="0">
                    <a:schemeClr val="dk1">
                      <a:alpha val="40000"/>
                    </a:schemeClr>
                  </a:outerShdw>
                </a:effectLst>
              </a:rPr>
              <a:t>plugins</a:t>
            </a:r>
            <a:endParaRPr lang="nl-NL" sz="14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4058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nl-NL" smtClean="0"/>
              <a:t>Titel van de presentatie</a:t>
            </a:r>
            <a:endParaRPr lang="nl-NL"/>
          </a:p>
        </p:txBody>
      </p:sp>
      <p:sp>
        <p:nvSpPr>
          <p:cNvPr id="3" name="Tijdelijke aanduiding voor dianummer 2"/>
          <p:cNvSpPr>
            <a:spLocks noGrp="1"/>
          </p:cNvSpPr>
          <p:nvPr>
            <p:ph type="sldNum" sz="quarter" idx="12"/>
          </p:nvPr>
        </p:nvSpPr>
        <p:spPr/>
        <p:txBody>
          <a:bodyPr/>
          <a:lstStyle/>
          <a:p>
            <a:fld id="{14F1411D-0280-154F-AEAC-4C20B7AA46B2}" type="slidenum">
              <a:rPr lang="nl-NL" smtClean="0"/>
              <a:t>16</a:t>
            </a:fld>
            <a:endParaRPr lang="nl-NL"/>
          </a:p>
        </p:txBody>
      </p:sp>
      <p:sp>
        <p:nvSpPr>
          <p:cNvPr id="6" name="Titel 5"/>
          <p:cNvSpPr>
            <a:spLocks noGrp="1"/>
          </p:cNvSpPr>
          <p:nvPr>
            <p:ph type="title"/>
          </p:nvPr>
        </p:nvSpPr>
        <p:spPr/>
        <p:txBody>
          <a:bodyPr/>
          <a:lstStyle/>
          <a:p>
            <a:r>
              <a:rPr lang="nl-NL" dirty="0" err="1" smtClean="0"/>
              <a:t>Lightweight</a:t>
            </a:r>
            <a:r>
              <a:rPr lang="nl-NL" dirty="0" smtClean="0"/>
              <a:t> log processor + </a:t>
            </a:r>
            <a:r>
              <a:rPr lang="nl-NL" dirty="0" err="1" smtClean="0"/>
              <a:t>forwarder</a:t>
            </a:r>
            <a:endParaRPr lang="nl-NL" dirty="0"/>
          </a:p>
        </p:txBody>
      </p:sp>
      <p:sp>
        <p:nvSpPr>
          <p:cNvPr id="13" name="AutoShape 2" descr="Afbeeldingsresultaat voor open sou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9" name="Afbeelding 8"/>
          <p:cNvPicPr>
            <a:picLocks noChangeAspect="1"/>
          </p:cNvPicPr>
          <p:nvPr/>
        </p:nvPicPr>
        <p:blipFill>
          <a:blip r:embed="rId2"/>
          <a:stretch>
            <a:fillRect/>
          </a:stretch>
        </p:blipFill>
        <p:spPr>
          <a:xfrm>
            <a:off x="1090612" y="1967278"/>
            <a:ext cx="3044103" cy="1010383"/>
          </a:xfrm>
          <a:prstGeom prst="rect">
            <a:avLst/>
          </a:prstGeom>
        </p:spPr>
      </p:pic>
      <p:pic>
        <p:nvPicPr>
          <p:cNvPr id="11" name="Afbeelding 10"/>
          <p:cNvPicPr>
            <a:picLocks noChangeAspect="1"/>
          </p:cNvPicPr>
          <p:nvPr/>
        </p:nvPicPr>
        <p:blipFill>
          <a:blip r:embed="rId3"/>
          <a:stretch>
            <a:fillRect/>
          </a:stretch>
        </p:blipFill>
        <p:spPr>
          <a:xfrm>
            <a:off x="5912458" y="1774945"/>
            <a:ext cx="1543050" cy="1819275"/>
          </a:xfrm>
          <a:prstGeom prst="rect">
            <a:avLst/>
          </a:prstGeom>
        </p:spPr>
      </p:pic>
    </p:spTree>
    <p:extLst>
      <p:ext uri="{BB962C8B-B14F-4D97-AF65-F5344CB8AC3E}">
        <p14:creationId xmlns:p14="http://schemas.microsoft.com/office/powerpoint/2010/main" val="47195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 xmlns:a16="http://schemas.microsoft.com/office/drawing/2014/main" id="{6445B399-15FB-4E53-84D6-665A0A811FE5}"/>
              </a:ext>
            </a:extLst>
          </p:cNvPr>
          <p:cNvSpPr>
            <a:spLocks noGrp="1"/>
          </p:cNvSpPr>
          <p:nvPr>
            <p:ph type="ftr" sz="quarter" idx="11"/>
          </p:nvPr>
        </p:nvSpPr>
        <p:spPr/>
        <p:txBody>
          <a:bodyPr/>
          <a:lstStyle/>
          <a:p>
            <a:r>
              <a:rPr lang="nl-NL"/>
              <a:t>Titel van de presentatie</a:t>
            </a:r>
          </a:p>
        </p:txBody>
      </p:sp>
      <p:sp>
        <p:nvSpPr>
          <p:cNvPr id="3" name="Tijdelijke aanduiding voor dianummer 2">
            <a:extLst>
              <a:ext uri="{FF2B5EF4-FFF2-40B4-BE49-F238E27FC236}">
                <a16:creationId xmlns="" xmlns:a16="http://schemas.microsoft.com/office/drawing/2014/main" id="{16146747-8977-4045-8B29-86548DC90384}"/>
              </a:ext>
            </a:extLst>
          </p:cNvPr>
          <p:cNvSpPr>
            <a:spLocks noGrp="1"/>
          </p:cNvSpPr>
          <p:nvPr>
            <p:ph type="sldNum" sz="quarter" idx="12"/>
          </p:nvPr>
        </p:nvSpPr>
        <p:spPr/>
        <p:txBody>
          <a:bodyPr/>
          <a:lstStyle/>
          <a:p>
            <a:fld id="{14F1411D-0280-154F-AEAC-4C20B7AA46B2}" type="slidenum">
              <a:rPr lang="nl-NL" smtClean="0"/>
              <a:t>17</a:t>
            </a:fld>
            <a:endParaRPr lang="nl-NL"/>
          </a:p>
        </p:txBody>
      </p:sp>
      <p:sp>
        <p:nvSpPr>
          <p:cNvPr id="4" name="Titel 3">
            <a:extLst>
              <a:ext uri="{FF2B5EF4-FFF2-40B4-BE49-F238E27FC236}">
                <a16:creationId xmlns="" xmlns:a16="http://schemas.microsoft.com/office/drawing/2014/main" id="{5AAFE3B4-5B7E-4127-841F-DFD6CFEF780B}"/>
              </a:ext>
            </a:extLst>
          </p:cNvPr>
          <p:cNvSpPr>
            <a:spLocks noGrp="1"/>
          </p:cNvSpPr>
          <p:nvPr>
            <p:ph type="title"/>
          </p:nvPr>
        </p:nvSpPr>
        <p:spPr/>
        <p:txBody>
          <a:bodyPr/>
          <a:lstStyle/>
          <a:p>
            <a:r>
              <a:rPr lang="en-US" dirty="0"/>
              <a:t>Coming up</a:t>
            </a:r>
            <a:endParaRPr lang="x-none" dirty="0"/>
          </a:p>
        </p:txBody>
      </p:sp>
      <p:sp>
        <p:nvSpPr>
          <p:cNvPr id="6" name="Rechthoek 5">
            <a:extLst>
              <a:ext uri="{FF2B5EF4-FFF2-40B4-BE49-F238E27FC236}">
                <a16:creationId xmlns="" xmlns:a16="http://schemas.microsoft.com/office/drawing/2014/main" id="{C495CFFE-CAA8-43CA-91B4-3BEC8B8E3A42}"/>
              </a:ext>
            </a:extLst>
          </p:cNvPr>
          <p:cNvSpPr/>
          <p:nvPr/>
        </p:nvSpPr>
        <p:spPr>
          <a:xfrm>
            <a:off x="770611" y="4165412"/>
            <a:ext cx="7768317" cy="338554"/>
          </a:xfrm>
          <a:prstGeom prst="rect">
            <a:avLst/>
          </a:prstGeom>
        </p:spPr>
        <p:txBody>
          <a:bodyPr wrap="square">
            <a:spAutoFit/>
          </a:bodyPr>
          <a:lstStyle/>
          <a:p>
            <a:r>
              <a:rPr lang="en-US" sz="1600" b="1" dirty="0"/>
              <a:t>https://github.com/AMIS-Services/sig-kubernetes/tree/master/SIG02-logging</a:t>
            </a:r>
            <a:endParaRPr lang="x-none" sz="1600" b="1" dirty="0"/>
          </a:p>
        </p:txBody>
      </p:sp>
      <p:pic>
        <p:nvPicPr>
          <p:cNvPr id="8" name="Afbeelding 7">
            <a:extLst>
              <a:ext uri="{FF2B5EF4-FFF2-40B4-BE49-F238E27FC236}">
                <a16:creationId xmlns="" xmlns:a16="http://schemas.microsoft.com/office/drawing/2014/main" id="{6B853EF3-0ACA-4237-8D21-F40387216DCF}"/>
              </a:ext>
            </a:extLst>
          </p:cNvPr>
          <p:cNvPicPr>
            <a:picLocks noChangeAspect="1"/>
          </p:cNvPicPr>
          <p:nvPr/>
        </p:nvPicPr>
        <p:blipFill>
          <a:blip r:embed="rId2"/>
          <a:stretch>
            <a:fillRect/>
          </a:stretch>
        </p:blipFill>
        <p:spPr>
          <a:xfrm>
            <a:off x="2994476" y="719564"/>
            <a:ext cx="2027807" cy="1513056"/>
          </a:xfrm>
          <a:prstGeom prst="rect">
            <a:avLst/>
          </a:prstGeom>
        </p:spPr>
      </p:pic>
      <p:pic>
        <p:nvPicPr>
          <p:cNvPr id="10" name="Afbeelding 9">
            <a:extLst>
              <a:ext uri="{FF2B5EF4-FFF2-40B4-BE49-F238E27FC236}">
                <a16:creationId xmlns="" xmlns:a16="http://schemas.microsoft.com/office/drawing/2014/main" id="{049C95AC-25FF-42BF-9D6E-A95194A0EE7E}"/>
              </a:ext>
            </a:extLst>
          </p:cNvPr>
          <p:cNvPicPr>
            <a:picLocks noChangeAspect="1"/>
          </p:cNvPicPr>
          <p:nvPr/>
        </p:nvPicPr>
        <p:blipFill>
          <a:blip r:embed="rId3"/>
          <a:stretch>
            <a:fillRect/>
          </a:stretch>
        </p:blipFill>
        <p:spPr>
          <a:xfrm>
            <a:off x="5135663" y="2277103"/>
            <a:ext cx="2962275" cy="1543050"/>
          </a:xfrm>
          <a:prstGeom prst="rect">
            <a:avLst/>
          </a:prstGeom>
        </p:spPr>
      </p:pic>
      <p:pic>
        <p:nvPicPr>
          <p:cNvPr id="12" name="Afbeelding 11">
            <a:extLst>
              <a:ext uri="{FF2B5EF4-FFF2-40B4-BE49-F238E27FC236}">
                <a16:creationId xmlns="" xmlns:a16="http://schemas.microsoft.com/office/drawing/2014/main" id="{D693C44A-3AD9-4F3F-9424-FB7FAE040101}"/>
              </a:ext>
            </a:extLst>
          </p:cNvPr>
          <p:cNvPicPr>
            <a:picLocks noChangeAspect="1"/>
          </p:cNvPicPr>
          <p:nvPr/>
        </p:nvPicPr>
        <p:blipFill>
          <a:blip r:embed="rId4"/>
          <a:stretch>
            <a:fillRect/>
          </a:stretch>
        </p:blipFill>
        <p:spPr>
          <a:xfrm>
            <a:off x="777078" y="2370341"/>
            <a:ext cx="2762250" cy="1657350"/>
          </a:xfrm>
          <a:prstGeom prst="rect">
            <a:avLst/>
          </a:prstGeom>
        </p:spPr>
      </p:pic>
    </p:spTree>
    <p:extLst>
      <p:ext uri="{BB962C8B-B14F-4D97-AF65-F5344CB8AC3E}">
        <p14:creationId xmlns:p14="http://schemas.microsoft.com/office/powerpoint/2010/main" val="352867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 xmlns:a16="http://schemas.microsoft.com/office/drawing/2014/main" id="{1C533F31-180B-4FF9-BA49-E3681EF7BF57}"/>
              </a:ext>
            </a:extLst>
          </p:cNvPr>
          <p:cNvSpPr>
            <a:spLocks noGrp="1"/>
          </p:cNvSpPr>
          <p:nvPr>
            <p:ph type="title"/>
          </p:nvPr>
        </p:nvSpPr>
        <p:spPr/>
        <p:txBody>
          <a:bodyPr/>
          <a:lstStyle/>
          <a:p>
            <a:r>
              <a:rPr lang="en-US" dirty="0"/>
              <a:t>pods</a:t>
            </a:r>
            <a:endParaRPr lang="x-none" dirty="0"/>
          </a:p>
        </p:txBody>
      </p:sp>
      <p:pic>
        <p:nvPicPr>
          <p:cNvPr id="8" name="Afbeelding 7">
            <a:extLst>
              <a:ext uri="{FF2B5EF4-FFF2-40B4-BE49-F238E27FC236}">
                <a16:creationId xmlns="" xmlns:a16="http://schemas.microsoft.com/office/drawing/2014/main" id="{8F8EBC34-C79C-4B1A-9A79-34F116752D35}"/>
              </a:ext>
            </a:extLst>
          </p:cNvPr>
          <p:cNvPicPr>
            <a:picLocks noChangeAspect="1"/>
          </p:cNvPicPr>
          <p:nvPr/>
        </p:nvPicPr>
        <p:blipFill>
          <a:blip r:embed="rId2"/>
          <a:stretch>
            <a:fillRect/>
          </a:stretch>
        </p:blipFill>
        <p:spPr>
          <a:xfrm>
            <a:off x="1040668" y="1328087"/>
            <a:ext cx="2143125" cy="2143125"/>
          </a:xfrm>
          <a:prstGeom prst="rect">
            <a:avLst/>
          </a:prstGeom>
        </p:spPr>
      </p:pic>
      <p:pic>
        <p:nvPicPr>
          <p:cNvPr id="16" name="Afbeelding 15">
            <a:extLst>
              <a:ext uri="{FF2B5EF4-FFF2-40B4-BE49-F238E27FC236}">
                <a16:creationId xmlns="" xmlns:a16="http://schemas.microsoft.com/office/drawing/2014/main" id="{E59519E3-6667-4D36-B70D-E151AD20CABF}"/>
              </a:ext>
            </a:extLst>
          </p:cNvPr>
          <p:cNvPicPr>
            <a:picLocks noChangeAspect="1"/>
          </p:cNvPicPr>
          <p:nvPr/>
        </p:nvPicPr>
        <p:blipFill>
          <a:blip r:embed="rId3"/>
          <a:stretch>
            <a:fillRect/>
          </a:stretch>
        </p:blipFill>
        <p:spPr>
          <a:xfrm>
            <a:off x="3409196" y="1684343"/>
            <a:ext cx="5126294" cy="2056310"/>
          </a:xfrm>
          <a:prstGeom prst="rect">
            <a:avLst/>
          </a:prstGeom>
        </p:spPr>
      </p:pic>
    </p:spTree>
    <p:extLst>
      <p:ext uri="{BB962C8B-B14F-4D97-AF65-F5344CB8AC3E}">
        <p14:creationId xmlns:p14="http://schemas.microsoft.com/office/powerpoint/2010/main" val="134937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 xmlns:a16="http://schemas.microsoft.com/office/drawing/2014/main" id="{1C533F31-180B-4FF9-BA49-E3681EF7BF57}"/>
              </a:ext>
            </a:extLst>
          </p:cNvPr>
          <p:cNvSpPr>
            <a:spLocks noGrp="1"/>
          </p:cNvSpPr>
          <p:nvPr>
            <p:ph type="title"/>
          </p:nvPr>
        </p:nvSpPr>
        <p:spPr/>
        <p:txBody>
          <a:bodyPr/>
          <a:lstStyle/>
          <a:p>
            <a:r>
              <a:rPr lang="en-US" dirty="0" smtClean="0"/>
              <a:t>Pods and logging</a:t>
            </a:r>
            <a:endParaRPr lang="x-none" dirty="0"/>
          </a:p>
        </p:txBody>
      </p:sp>
      <p:pic>
        <p:nvPicPr>
          <p:cNvPr id="2" name="Afbeelding 1"/>
          <p:cNvPicPr>
            <a:picLocks noChangeAspect="1"/>
          </p:cNvPicPr>
          <p:nvPr/>
        </p:nvPicPr>
        <p:blipFill>
          <a:blip r:embed="rId2"/>
          <a:stretch>
            <a:fillRect/>
          </a:stretch>
        </p:blipFill>
        <p:spPr>
          <a:xfrm>
            <a:off x="855783" y="958633"/>
            <a:ext cx="7508631" cy="1546743"/>
          </a:xfrm>
          <a:prstGeom prst="rect">
            <a:avLst/>
          </a:prstGeom>
        </p:spPr>
      </p:pic>
      <p:pic>
        <p:nvPicPr>
          <p:cNvPr id="3" name="Afbeelding 2"/>
          <p:cNvPicPr>
            <a:picLocks noChangeAspect="1"/>
          </p:cNvPicPr>
          <p:nvPr/>
        </p:nvPicPr>
        <p:blipFill>
          <a:blip r:embed="rId3"/>
          <a:stretch>
            <a:fillRect/>
          </a:stretch>
        </p:blipFill>
        <p:spPr>
          <a:xfrm>
            <a:off x="855783" y="2666880"/>
            <a:ext cx="5438775" cy="628650"/>
          </a:xfrm>
          <a:prstGeom prst="rect">
            <a:avLst/>
          </a:prstGeom>
        </p:spPr>
      </p:pic>
      <p:pic>
        <p:nvPicPr>
          <p:cNvPr id="4" name="Afbeelding 3"/>
          <p:cNvPicPr>
            <a:picLocks noChangeAspect="1"/>
          </p:cNvPicPr>
          <p:nvPr/>
        </p:nvPicPr>
        <p:blipFill>
          <a:blip r:embed="rId4"/>
          <a:stretch>
            <a:fillRect/>
          </a:stretch>
        </p:blipFill>
        <p:spPr>
          <a:xfrm>
            <a:off x="855783" y="3406287"/>
            <a:ext cx="3333750" cy="1085850"/>
          </a:xfrm>
          <a:prstGeom prst="rect">
            <a:avLst/>
          </a:prstGeom>
        </p:spPr>
      </p:pic>
    </p:spTree>
    <p:extLst>
      <p:ext uri="{BB962C8B-B14F-4D97-AF65-F5344CB8AC3E}">
        <p14:creationId xmlns:p14="http://schemas.microsoft.com/office/powerpoint/2010/main" val="420944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nl-NL" smtClean="0"/>
              <a:t>Titel van de presentatie</a:t>
            </a:r>
            <a:endParaRPr lang="nl-NL"/>
          </a:p>
        </p:txBody>
      </p:sp>
      <p:sp>
        <p:nvSpPr>
          <p:cNvPr id="3" name="Tijdelijke aanduiding voor dianummer 2"/>
          <p:cNvSpPr>
            <a:spLocks noGrp="1"/>
          </p:cNvSpPr>
          <p:nvPr>
            <p:ph type="sldNum" sz="quarter" idx="12"/>
          </p:nvPr>
        </p:nvSpPr>
        <p:spPr/>
        <p:txBody>
          <a:bodyPr/>
          <a:lstStyle/>
          <a:p>
            <a:fld id="{14F1411D-0280-154F-AEAC-4C20B7AA46B2}" type="slidenum">
              <a:rPr lang="nl-NL" smtClean="0"/>
              <a:t>4</a:t>
            </a:fld>
            <a:endParaRPr lang="nl-NL"/>
          </a:p>
        </p:txBody>
      </p:sp>
      <p:sp>
        <p:nvSpPr>
          <p:cNvPr id="4" name="Titel 3"/>
          <p:cNvSpPr>
            <a:spLocks noGrp="1"/>
          </p:cNvSpPr>
          <p:nvPr>
            <p:ph type="title"/>
          </p:nvPr>
        </p:nvSpPr>
        <p:spPr/>
        <p:txBody>
          <a:bodyPr/>
          <a:lstStyle/>
          <a:p>
            <a:r>
              <a:rPr lang="nl-NL" dirty="0" err="1"/>
              <a:t>s</a:t>
            </a:r>
            <a:r>
              <a:rPr lang="nl-NL" dirty="0" err="1" smtClean="0"/>
              <a:t>tderr</a:t>
            </a:r>
            <a:r>
              <a:rPr lang="nl-NL" dirty="0" smtClean="0"/>
              <a:t> </a:t>
            </a:r>
            <a:r>
              <a:rPr lang="nl-NL" dirty="0" err="1" smtClean="0"/>
              <a:t>and</a:t>
            </a:r>
            <a:r>
              <a:rPr lang="nl-NL" dirty="0" smtClean="0"/>
              <a:t> </a:t>
            </a:r>
            <a:r>
              <a:rPr lang="nl-NL" dirty="0" err="1" smtClean="0"/>
              <a:t>stdout</a:t>
            </a:r>
            <a:endParaRPr lang="nl-NL" dirty="0"/>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503" y="1155619"/>
            <a:ext cx="2781300" cy="1647825"/>
          </a:xfrm>
          <a:prstGeom prst="rect">
            <a:avLst/>
          </a:prstGeom>
        </p:spPr>
      </p:pic>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99" y="3264509"/>
            <a:ext cx="1158158" cy="986579"/>
          </a:xfrm>
          <a:prstGeom prst="rect">
            <a:avLst/>
          </a:prstGeom>
        </p:spPr>
      </p:pic>
      <p:sp>
        <p:nvSpPr>
          <p:cNvPr id="8" name="Rechthoek 7"/>
          <p:cNvSpPr/>
          <p:nvPr/>
        </p:nvSpPr>
        <p:spPr>
          <a:xfrm>
            <a:off x="2374000" y="3452761"/>
            <a:ext cx="4572000" cy="715581"/>
          </a:xfrm>
          <a:prstGeom prst="rect">
            <a:avLst/>
          </a:prstGeom>
        </p:spPr>
        <p:txBody>
          <a:bodyPr>
            <a:spAutoFit/>
          </a:bodyPr>
          <a:lstStyle/>
          <a:p>
            <a:r>
              <a:rPr lang="en-US" dirty="0"/>
              <a:t>By default in Kubernetes, Docker is configured to write a container's </a:t>
            </a:r>
            <a:r>
              <a:rPr lang="en-US" dirty="0" err="1"/>
              <a:t>stdout</a:t>
            </a:r>
            <a:r>
              <a:rPr lang="en-US" dirty="0"/>
              <a:t> and </a:t>
            </a:r>
            <a:r>
              <a:rPr lang="en-US" dirty="0" err="1"/>
              <a:t>stderr</a:t>
            </a:r>
            <a:r>
              <a:rPr lang="en-US" dirty="0"/>
              <a:t> to a file under </a:t>
            </a:r>
            <a:r>
              <a:rPr lang="en-US" b="1" dirty="0"/>
              <a:t>/</a:t>
            </a:r>
            <a:r>
              <a:rPr lang="en-US" b="1" dirty="0" err="1"/>
              <a:t>var</a:t>
            </a:r>
            <a:r>
              <a:rPr lang="en-US" b="1" dirty="0"/>
              <a:t>/log/containers </a:t>
            </a:r>
            <a:r>
              <a:rPr lang="en-US" dirty="0"/>
              <a:t>on the host system.</a:t>
            </a:r>
          </a:p>
        </p:txBody>
      </p:sp>
    </p:spTree>
    <p:extLst>
      <p:ext uri="{BB962C8B-B14F-4D97-AF65-F5344CB8AC3E}">
        <p14:creationId xmlns:p14="http://schemas.microsoft.com/office/powerpoint/2010/main" val="142729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nl-NL" smtClean="0"/>
              <a:t>Titel van de presentatie</a:t>
            </a:r>
            <a:endParaRPr lang="nl-NL"/>
          </a:p>
        </p:txBody>
      </p:sp>
      <p:sp>
        <p:nvSpPr>
          <p:cNvPr id="3" name="Tijdelijke aanduiding voor dianummer 2"/>
          <p:cNvSpPr>
            <a:spLocks noGrp="1"/>
          </p:cNvSpPr>
          <p:nvPr>
            <p:ph type="sldNum" sz="quarter" idx="12"/>
          </p:nvPr>
        </p:nvSpPr>
        <p:spPr/>
        <p:txBody>
          <a:bodyPr/>
          <a:lstStyle/>
          <a:p>
            <a:fld id="{14F1411D-0280-154F-AEAC-4C20B7AA46B2}" type="slidenum">
              <a:rPr lang="nl-NL" smtClean="0"/>
              <a:t>5</a:t>
            </a:fld>
            <a:endParaRPr lang="nl-NL"/>
          </a:p>
        </p:txBody>
      </p:sp>
      <p:sp>
        <p:nvSpPr>
          <p:cNvPr id="4" name="Titel 3"/>
          <p:cNvSpPr>
            <a:spLocks noGrp="1"/>
          </p:cNvSpPr>
          <p:nvPr>
            <p:ph type="title"/>
          </p:nvPr>
        </p:nvSpPr>
        <p:spPr/>
        <p:txBody>
          <a:bodyPr/>
          <a:lstStyle/>
          <a:p>
            <a:r>
              <a:rPr lang="nl-NL" dirty="0" err="1" smtClean="0"/>
              <a:t>Kubernetes</a:t>
            </a:r>
            <a:r>
              <a:rPr lang="nl-NL" dirty="0" smtClean="0"/>
              <a:t> system component logs</a:t>
            </a:r>
            <a:endParaRPr lang="nl-NL" dirty="0"/>
          </a:p>
        </p:txBody>
      </p:sp>
      <p:sp>
        <p:nvSpPr>
          <p:cNvPr id="6" name="Rechthoek 5"/>
          <p:cNvSpPr/>
          <p:nvPr/>
        </p:nvSpPr>
        <p:spPr>
          <a:xfrm>
            <a:off x="795647" y="1694587"/>
            <a:ext cx="6548352" cy="3000821"/>
          </a:xfrm>
          <a:prstGeom prst="rect">
            <a:avLst/>
          </a:prstGeom>
        </p:spPr>
        <p:txBody>
          <a:bodyPr wrap="square">
            <a:spAutoFit/>
          </a:bodyPr>
          <a:lstStyle/>
          <a:p>
            <a:r>
              <a:rPr lang="en-US" dirty="0" smtClean="0">
                <a:solidFill>
                  <a:srgbClr val="000000"/>
                </a:solidFill>
                <a:latin typeface="Roboto"/>
              </a:rPr>
              <a:t>There </a:t>
            </a:r>
            <a:r>
              <a:rPr lang="en-US" dirty="0">
                <a:solidFill>
                  <a:srgbClr val="000000"/>
                </a:solidFill>
                <a:latin typeface="Roboto"/>
              </a:rPr>
              <a:t>are two types of system components: </a:t>
            </a:r>
            <a:endParaRPr lang="en-US" dirty="0" smtClean="0">
              <a:solidFill>
                <a:srgbClr val="000000"/>
              </a:solidFill>
              <a:latin typeface="Roboto"/>
            </a:endParaRPr>
          </a:p>
          <a:p>
            <a:endParaRPr lang="en-US" dirty="0" smtClean="0">
              <a:solidFill>
                <a:srgbClr val="000000"/>
              </a:solidFill>
              <a:latin typeface="Roboto"/>
            </a:endParaRPr>
          </a:p>
          <a:p>
            <a:pPr marL="285750" indent="-285750">
              <a:buFont typeface="Arial" panose="020B0604020202020204" pitchFamily="34" charset="0"/>
              <a:buChar char="•"/>
            </a:pPr>
            <a:r>
              <a:rPr lang="en-US" dirty="0" smtClean="0">
                <a:solidFill>
                  <a:srgbClr val="000000"/>
                </a:solidFill>
                <a:latin typeface="Roboto"/>
              </a:rPr>
              <a:t>those </a:t>
            </a:r>
            <a:r>
              <a:rPr lang="en-US" dirty="0">
                <a:solidFill>
                  <a:srgbClr val="000000"/>
                </a:solidFill>
                <a:latin typeface="Roboto"/>
              </a:rPr>
              <a:t>that run in a </a:t>
            </a:r>
            <a:r>
              <a:rPr lang="en-US" dirty="0" smtClean="0">
                <a:solidFill>
                  <a:srgbClr val="000000"/>
                </a:solidFill>
                <a:latin typeface="Roboto"/>
              </a:rPr>
              <a:t>container; </a:t>
            </a:r>
          </a:p>
          <a:p>
            <a:pPr marL="628650" lvl="1" indent="-285750">
              <a:buFont typeface="Courier New" panose="02070309020205020404" pitchFamily="49" charset="0"/>
              <a:buChar char="o"/>
            </a:pPr>
            <a:r>
              <a:rPr lang="en-US" dirty="0" smtClean="0">
                <a:solidFill>
                  <a:srgbClr val="000000"/>
                </a:solidFill>
                <a:latin typeface="Roboto"/>
              </a:rPr>
              <a:t>e.g. Kubernetes scheduler and </a:t>
            </a:r>
            <a:r>
              <a:rPr lang="en-US" dirty="0" err="1" smtClean="0">
                <a:solidFill>
                  <a:srgbClr val="000000"/>
                </a:solidFill>
                <a:latin typeface="Roboto"/>
              </a:rPr>
              <a:t>kube</a:t>
            </a:r>
            <a:r>
              <a:rPr lang="en-US" dirty="0" smtClean="0">
                <a:solidFill>
                  <a:srgbClr val="000000"/>
                </a:solidFill>
                <a:latin typeface="Roboto"/>
              </a:rPr>
              <a:t>-proxy</a:t>
            </a:r>
          </a:p>
          <a:p>
            <a:pPr lvl="1"/>
            <a:endParaRPr lang="en-US" dirty="0" smtClean="0">
              <a:solidFill>
                <a:srgbClr val="000000"/>
              </a:solidFill>
              <a:latin typeface="Roboto"/>
            </a:endParaRPr>
          </a:p>
          <a:p>
            <a:pPr marL="285750" indent="-285750">
              <a:buFont typeface="Arial" panose="020B0604020202020204" pitchFamily="34" charset="0"/>
              <a:buChar char="•"/>
            </a:pPr>
            <a:r>
              <a:rPr lang="en-US" dirty="0" smtClean="0">
                <a:solidFill>
                  <a:srgbClr val="000000"/>
                </a:solidFill>
                <a:latin typeface="Roboto"/>
              </a:rPr>
              <a:t>those </a:t>
            </a:r>
            <a:r>
              <a:rPr lang="en-US" dirty="0">
                <a:solidFill>
                  <a:srgbClr val="000000"/>
                </a:solidFill>
                <a:latin typeface="Roboto"/>
              </a:rPr>
              <a:t>that do not run in a </a:t>
            </a:r>
            <a:r>
              <a:rPr lang="en-US" dirty="0" smtClean="0">
                <a:solidFill>
                  <a:srgbClr val="000000"/>
                </a:solidFill>
                <a:latin typeface="Roboto"/>
              </a:rPr>
              <a:t>container</a:t>
            </a:r>
            <a:endParaRPr lang="en-US" dirty="0">
              <a:solidFill>
                <a:srgbClr val="000000"/>
              </a:solidFill>
              <a:latin typeface="Roboto"/>
            </a:endParaRPr>
          </a:p>
          <a:p>
            <a:pPr marL="628650" lvl="1" indent="-285750">
              <a:buFont typeface="Courier New" panose="02070309020205020404" pitchFamily="49" charset="0"/>
              <a:buChar char="o"/>
            </a:pPr>
            <a:r>
              <a:rPr lang="en-US" dirty="0">
                <a:solidFill>
                  <a:srgbClr val="000000"/>
                </a:solidFill>
                <a:latin typeface="Roboto"/>
              </a:rPr>
              <a:t>e.g. </a:t>
            </a:r>
            <a:r>
              <a:rPr lang="en-US" dirty="0" smtClean="0">
                <a:solidFill>
                  <a:srgbClr val="000000"/>
                </a:solidFill>
                <a:latin typeface="Roboto"/>
              </a:rPr>
              <a:t>Docker</a:t>
            </a:r>
            <a:endParaRPr lang="en-US" dirty="0">
              <a:solidFill>
                <a:srgbClr val="000000"/>
              </a:solidFill>
              <a:latin typeface="Roboto"/>
            </a:endParaRPr>
          </a:p>
          <a:p>
            <a:endParaRPr lang="en-US" dirty="0">
              <a:solidFill>
                <a:srgbClr val="000000"/>
              </a:solidFill>
              <a:latin typeface="Roboto"/>
            </a:endParaRPr>
          </a:p>
          <a:p>
            <a:r>
              <a:rPr lang="en-US" dirty="0" smtClean="0">
                <a:solidFill>
                  <a:srgbClr val="000000"/>
                </a:solidFill>
                <a:latin typeface="Roboto"/>
              </a:rPr>
              <a:t>On </a:t>
            </a:r>
            <a:r>
              <a:rPr lang="en-US" dirty="0">
                <a:solidFill>
                  <a:srgbClr val="000000"/>
                </a:solidFill>
                <a:latin typeface="Roboto"/>
              </a:rPr>
              <a:t>machines with </a:t>
            </a:r>
            <a:r>
              <a:rPr lang="en-US" dirty="0" err="1">
                <a:solidFill>
                  <a:srgbClr val="000000"/>
                </a:solidFill>
                <a:latin typeface="Roboto"/>
              </a:rPr>
              <a:t>systemd</a:t>
            </a:r>
            <a:r>
              <a:rPr lang="en-US" dirty="0">
                <a:solidFill>
                  <a:srgbClr val="000000"/>
                </a:solidFill>
                <a:latin typeface="Roboto"/>
              </a:rPr>
              <a:t>, the </a:t>
            </a:r>
            <a:r>
              <a:rPr lang="en-US" dirty="0" err="1">
                <a:solidFill>
                  <a:srgbClr val="000000"/>
                </a:solidFill>
                <a:latin typeface="Roboto"/>
              </a:rPr>
              <a:t>kubelet</a:t>
            </a:r>
            <a:r>
              <a:rPr lang="en-US" dirty="0">
                <a:solidFill>
                  <a:srgbClr val="000000"/>
                </a:solidFill>
                <a:latin typeface="Roboto"/>
              </a:rPr>
              <a:t> and container runtime write to </a:t>
            </a:r>
            <a:r>
              <a:rPr lang="en-US" b="1" dirty="0" err="1">
                <a:solidFill>
                  <a:srgbClr val="000000"/>
                </a:solidFill>
                <a:latin typeface="Roboto"/>
              </a:rPr>
              <a:t>journald</a:t>
            </a:r>
            <a:r>
              <a:rPr lang="en-US" dirty="0">
                <a:solidFill>
                  <a:srgbClr val="000000"/>
                </a:solidFill>
                <a:latin typeface="Roboto"/>
              </a:rPr>
              <a:t>. </a:t>
            </a:r>
            <a:endParaRPr lang="en-US" dirty="0" smtClean="0">
              <a:solidFill>
                <a:srgbClr val="000000"/>
              </a:solidFill>
              <a:latin typeface="Roboto"/>
            </a:endParaRPr>
          </a:p>
          <a:p>
            <a:r>
              <a:rPr lang="en-US" dirty="0" smtClean="0">
                <a:solidFill>
                  <a:srgbClr val="000000"/>
                </a:solidFill>
                <a:latin typeface="Roboto"/>
              </a:rPr>
              <a:t>If </a:t>
            </a:r>
            <a:r>
              <a:rPr lang="en-US" dirty="0" err="1">
                <a:solidFill>
                  <a:srgbClr val="000000"/>
                </a:solidFill>
                <a:latin typeface="Roboto"/>
              </a:rPr>
              <a:t>systemd</a:t>
            </a:r>
            <a:r>
              <a:rPr lang="en-US" dirty="0">
                <a:solidFill>
                  <a:srgbClr val="000000"/>
                </a:solidFill>
                <a:latin typeface="Roboto"/>
              </a:rPr>
              <a:t> is not present, they write to .log files in the </a:t>
            </a:r>
            <a:r>
              <a:rPr lang="en-US" b="1" dirty="0">
                <a:solidFill>
                  <a:srgbClr val="000000"/>
                </a:solidFill>
                <a:latin typeface="Roboto"/>
              </a:rPr>
              <a:t>/</a:t>
            </a:r>
            <a:r>
              <a:rPr lang="en-US" b="1" dirty="0" err="1">
                <a:solidFill>
                  <a:srgbClr val="000000"/>
                </a:solidFill>
                <a:latin typeface="Roboto"/>
              </a:rPr>
              <a:t>var</a:t>
            </a:r>
            <a:r>
              <a:rPr lang="en-US" b="1" dirty="0">
                <a:solidFill>
                  <a:srgbClr val="000000"/>
                </a:solidFill>
                <a:latin typeface="Roboto"/>
              </a:rPr>
              <a:t>/log</a:t>
            </a:r>
            <a:r>
              <a:rPr lang="en-US" dirty="0">
                <a:solidFill>
                  <a:srgbClr val="000000"/>
                </a:solidFill>
                <a:latin typeface="Roboto"/>
              </a:rPr>
              <a:t> directory. </a:t>
            </a:r>
            <a:endParaRPr lang="en-US" dirty="0" smtClean="0">
              <a:solidFill>
                <a:srgbClr val="000000"/>
              </a:solidFill>
              <a:latin typeface="Roboto"/>
            </a:endParaRPr>
          </a:p>
          <a:p>
            <a:endParaRPr lang="en-US" dirty="0">
              <a:solidFill>
                <a:srgbClr val="000000"/>
              </a:solidFill>
              <a:latin typeface="Roboto"/>
            </a:endParaRPr>
          </a:p>
          <a:p>
            <a:r>
              <a:rPr lang="en-US" dirty="0" smtClean="0">
                <a:solidFill>
                  <a:srgbClr val="000000"/>
                </a:solidFill>
                <a:latin typeface="Roboto"/>
              </a:rPr>
              <a:t>System </a:t>
            </a:r>
            <a:r>
              <a:rPr lang="en-US" dirty="0">
                <a:solidFill>
                  <a:srgbClr val="000000"/>
                </a:solidFill>
                <a:latin typeface="Roboto"/>
              </a:rPr>
              <a:t>components inside containers always write to the </a:t>
            </a:r>
            <a:r>
              <a:rPr lang="en-US" b="1" dirty="0">
                <a:solidFill>
                  <a:srgbClr val="000000"/>
                </a:solidFill>
                <a:latin typeface="Roboto"/>
              </a:rPr>
              <a:t>/</a:t>
            </a:r>
            <a:r>
              <a:rPr lang="en-US" b="1" dirty="0" err="1">
                <a:solidFill>
                  <a:srgbClr val="000000"/>
                </a:solidFill>
                <a:latin typeface="Roboto"/>
              </a:rPr>
              <a:t>var</a:t>
            </a:r>
            <a:r>
              <a:rPr lang="en-US" b="1" dirty="0">
                <a:solidFill>
                  <a:srgbClr val="000000"/>
                </a:solidFill>
                <a:latin typeface="Roboto"/>
              </a:rPr>
              <a:t>/log </a:t>
            </a:r>
            <a:r>
              <a:rPr lang="en-US" dirty="0">
                <a:solidFill>
                  <a:srgbClr val="000000"/>
                </a:solidFill>
                <a:latin typeface="Roboto"/>
              </a:rPr>
              <a:t>directory, bypassing the default logging mechanism. They use the </a:t>
            </a:r>
            <a:r>
              <a:rPr lang="en-US" dirty="0" err="1">
                <a:solidFill>
                  <a:srgbClr val="000000"/>
                </a:solidFill>
                <a:latin typeface="Roboto"/>
              </a:rPr>
              <a:t>klog</a:t>
            </a:r>
            <a:r>
              <a:rPr lang="en-US" dirty="0">
                <a:solidFill>
                  <a:srgbClr val="000000"/>
                </a:solidFill>
                <a:latin typeface="Roboto"/>
              </a:rPr>
              <a:t> logging library.</a:t>
            </a:r>
          </a:p>
          <a:p>
            <a:pPr>
              <a:buFont typeface="Arial" panose="020B0604020202020204" pitchFamily="34" charset="0"/>
              <a:buChar char="•"/>
            </a:pPr>
            <a:endParaRPr lang="en-US" dirty="0">
              <a:solidFill>
                <a:srgbClr val="000000"/>
              </a:solidFill>
              <a:latin typeface="Roboto"/>
            </a:endParaRPr>
          </a:p>
        </p:txBody>
      </p:sp>
      <p:pic>
        <p:nvPicPr>
          <p:cNvPr id="7" name="Afbeelding 6"/>
          <p:cNvPicPr>
            <a:picLocks noChangeAspect="1"/>
          </p:cNvPicPr>
          <p:nvPr/>
        </p:nvPicPr>
        <p:blipFill>
          <a:blip r:embed="rId2"/>
          <a:stretch>
            <a:fillRect/>
          </a:stretch>
        </p:blipFill>
        <p:spPr>
          <a:xfrm>
            <a:off x="795647" y="948018"/>
            <a:ext cx="2076450" cy="590550"/>
          </a:xfrm>
          <a:prstGeom prst="rect">
            <a:avLst/>
          </a:prstGeom>
        </p:spPr>
      </p:pic>
    </p:spTree>
    <p:extLst>
      <p:ext uri="{BB962C8B-B14F-4D97-AF65-F5344CB8AC3E}">
        <p14:creationId xmlns:p14="http://schemas.microsoft.com/office/powerpoint/2010/main" val="246098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nl-NL" smtClean="0"/>
              <a:t>Titel van de presentatie</a:t>
            </a:r>
            <a:endParaRPr lang="nl-NL"/>
          </a:p>
        </p:txBody>
      </p:sp>
      <p:sp>
        <p:nvSpPr>
          <p:cNvPr id="3" name="Tijdelijke aanduiding voor dianummer 2"/>
          <p:cNvSpPr>
            <a:spLocks noGrp="1"/>
          </p:cNvSpPr>
          <p:nvPr>
            <p:ph type="sldNum" sz="quarter" idx="12"/>
          </p:nvPr>
        </p:nvSpPr>
        <p:spPr/>
        <p:txBody>
          <a:bodyPr/>
          <a:lstStyle/>
          <a:p>
            <a:fld id="{14F1411D-0280-154F-AEAC-4C20B7AA46B2}" type="slidenum">
              <a:rPr lang="nl-NL" smtClean="0"/>
              <a:t>6</a:t>
            </a:fld>
            <a:endParaRPr lang="nl-NL"/>
          </a:p>
        </p:txBody>
      </p:sp>
      <p:sp>
        <p:nvSpPr>
          <p:cNvPr id="4" name="Titel 3"/>
          <p:cNvSpPr>
            <a:spLocks noGrp="1"/>
          </p:cNvSpPr>
          <p:nvPr>
            <p:ph type="title"/>
          </p:nvPr>
        </p:nvSpPr>
        <p:spPr/>
        <p:txBody>
          <a:bodyPr/>
          <a:lstStyle/>
          <a:p>
            <a:r>
              <a:rPr lang="nl-NL" dirty="0" smtClean="0"/>
              <a:t>Log </a:t>
            </a:r>
            <a:r>
              <a:rPr lang="nl-NL" dirty="0" err="1" smtClean="0"/>
              <a:t>rotation</a:t>
            </a:r>
            <a:endParaRPr lang="nl-NL" dirty="0"/>
          </a:p>
        </p:txBody>
      </p:sp>
      <p:sp>
        <p:nvSpPr>
          <p:cNvPr id="7" name="Tekstvak 6"/>
          <p:cNvSpPr txBox="1"/>
          <p:nvPr/>
        </p:nvSpPr>
        <p:spPr>
          <a:xfrm>
            <a:off x="826477" y="1166447"/>
            <a:ext cx="6676292" cy="2631490"/>
          </a:xfrm>
          <a:prstGeom prst="rect">
            <a:avLst/>
          </a:prstGeom>
          <a:noFill/>
        </p:spPr>
        <p:txBody>
          <a:bodyPr wrap="square" lIns="0" tIns="0" rIns="0" bIns="0" rtlCol="0">
            <a:spAutoFit/>
          </a:bodyPr>
          <a:lstStyle/>
          <a:p>
            <a:r>
              <a:rPr lang="nl-NL" sz="1300" dirty="0" smtClean="0"/>
              <a:t>Logs </a:t>
            </a:r>
            <a:r>
              <a:rPr lang="nl-NL" sz="1300" dirty="0" err="1" smtClean="0"/>
              <a:t>consume</a:t>
            </a:r>
            <a:r>
              <a:rPr lang="nl-NL" sz="1300" dirty="0" smtClean="0"/>
              <a:t> </a:t>
            </a:r>
            <a:r>
              <a:rPr lang="nl-NL" sz="1300" dirty="0" err="1" smtClean="0"/>
              <a:t>available</a:t>
            </a:r>
            <a:r>
              <a:rPr lang="nl-NL" sz="1300" dirty="0" smtClean="0"/>
              <a:t> storage on </a:t>
            </a:r>
            <a:r>
              <a:rPr lang="nl-NL" sz="1300" dirty="0" err="1" smtClean="0"/>
              <a:t>the</a:t>
            </a:r>
            <a:r>
              <a:rPr lang="nl-NL" sz="1300" dirty="0" smtClean="0"/>
              <a:t> node level !!!!</a:t>
            </a:r>
          </a:p>
          <a:p>
            <a:endParaRPr lang="nl-NL" sz="1300" dirty="0"/>
          </a:p>
          <a:p>
            <a:r>
              <a:rPr lang="en-US" sz="1200" dirty="0" smtClean="0"/>
              <a:t>Kubernetes </a:t>
            </a:r>
            <a:r>
              <a:rPr lang="en-US" sz="1200" dirty="0"/>
              <a:t>currently is not responsible for rotating </a:t>
            </a:r>
            <a:r>
              <a:rPr lang="en-US" sz="1200" dirty="0" smtClean="0"/>
              <a:t>logs</a:t>
            </a:r>
          </a:p>
          <a:p>
            <a:endParaRPr lang="en-US" sz="1200" dirty="0"/>
          </a:p>
          <a:p>
            <a:r>
              <a:rPr lang="en-US" sz="1200" dirty="0" smtClean="0"/>
              <a:t>A </a:t>
            </a:r>
            <a:r>
              <a:rPr lang="en-US" sz="1200" dirty="0"/>
              <a:t>deployment tool should set up a solution to address </a:t>
            </a:r>
            <a:r>
              <a:rPr lang="en-US" sz="1200" dirty="0" smtClean="0"/>
              <a:t>that:</a:t>
            </a:r>
          </a:p>
          <a:p>
            <a:endParaRPr lang="en-US" sz="1200" dirty="0" smtClean="0"/>
          </a:p>
          <a:p>
            <a:pPr marL="171450" indent="-171450">
              <a:buFont typeface="Arial" panose="020B0604020202020204" pitchFamily="34" charset="0"/>
              <a:buChar char="•"/>
            </a:pPr>
            <a:r>
              <a:rPr lang="en-US" sz="1200" dirty="0"/>
              <a:t>in Kubernetes clusters, deployed by the </a:t>
            </a:r>
            <a:r>
              <a:rPr lang="en-US" sz="1200" b="1" dirty="0"/>
              <a:t>kube-up.sh</a:t>
            </a:r>
            <a:r>
              <a:rPr lang="en-US" sz="1200" dirty="0"/>
              <a:t> script, there is a </a:t>
            </a:r>
            <a:r>
              <a:rPr lang="en-US" sz="1200" dirty="0" err="1"/>
              <a:t>logrotate</a:t>
            </a:r>
            <a:r>
              <a:rPr lang="en-US" sz="1200" dirty="0"/>
              <a:t> tool configured to run </a:t>
            </a:r>
            <a:r>
              <a:rPr lang="en-US" sz="1200" b="1" dirty="0"/>
              <a:t>each </a:t>
            </a:r>
            <a:r>
              <a:rPr lang="en-US" sz="1200" b="1" dirty="0" smtClean="0"/>
              <a:t>hour (or when size &gt; 100 MB)</a:t>
            </a:r>
          </a:p>
          <a:p>
            <a:endParaRPr lang="en-US" sz="1200" b="1" dirty="0" smtClean="0"/>
          </a:p>
          <a:p>
            <a:pPr marL="171450" indent="-171450">
              <a:buFont typeface="Arial" panose="020B0604020202020204" pitchFamily="34" charset="0"/>
              <a:buChar char="•"/>
            </a:pPr>
            <a:r>
              <a:rPr lang="en-US" sz="1200" dirty="0" smtClean="0"/>
              <a:t>You </a:t>
            </a:r>
            <a:r>
              <a:rPr lang="en-US" sz="1200" dirty="0"/>
              <a:t>can also set up a container runtime to rotate application’s logs automatically, e.g. by using Docker’s </a:t>
            </a:r>
            <a:r>
              <a:rPr lang="en-US" sz="1200" b="1" dirty="0"/>
              <a:t>log-opt</a:t>
            </a:r>
          </a:p>
          <a:p>
            <a:endParaRPr lang="en-US" sz="1200" dirty="0" smtClean="0"/>
          </a:p>
          <a:p>
            <a:endParaRPr lang="en-US" sz="1200" dirty="0" smtClean="0"/>
          </a:p>
          <a:p>
            <a:endParaRPr lang="nl-NL" sz="1300" dirty="0" err="1" smtClean="0"/>
          </a:p>
        </p:txBody>
      </p:sp>
    </p:spTree>
    <p:extLst>
      <p:ext uri="{BB962C8B-B14F-4D97-AF65-F5344CB8AC3E}">
        <p14:creationId xmlns:p14="http://schemas.microsoft.com/office/powerpoint/2010/main" val="57301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A842491D-06D1-4ED7-9C85-E2B1A6803DD4}"/>
              </a:ext>
            </a:extLst>
          </p:cNvPr>
          <p:cNvSpPr>
            <a:spLocks noGrp="1"/>
          </p:cNvSpPr>
          <p:nvPr>
            <p:ph type="title"/>
          </p:nvPr>
        </p:nvSpPr>
        <p:spPr/>
        <p:txBody>
          <a:bodyPr/>
          <a:lstStyle/>
          <a:p>
            <a:r>
              <a:rPr lang="en-US" dirty="0" smtClean="0"/>
              <a:t>Cluster level logging</a:t>
            </a:r>
            <a:endParaRPr lang="x-none" dirty="0"/>
          </a:p>
        </p:txBody>
      </p:sp>
      <p:pic>
        <p:nvPicPr>
          <p:cNvPr id="7" name="Tijdelijke aanduiding voor afbeelding 6">
            <a:extLst>
              <a:ext uri="{FF2B5EF4-FFF2-40B4-BE49-F238E27FC236}">
                <a16:creationId xmlns="" xmlns:a16="http://schemas.microsoft.com/office/drawing/2014/main" id="{9EFB314B-0B7C-4040-A5CC-E599D640B10D}"/>
              </a:ext>
            </a:extLst>
          </p:cNvPr>
          <p:cNvPicPr>
            <a:picLocks noGrp="1" noChangeAspect="1"/>
          </p:cNvPicPr>
          <p:nvPr>
            <p:ph type="pic" idx="13"/>
          </p:nvPr>
        </p:nvPicPr>
        <p:blipFill>
          <a:blip r:embed="rId2"/>
          <a:srcRect t="10461" b="10461"/>
          <a:stretch>
            <a:fillRect/>
          </a:stretch>
        </p:blipFill>
        <p:spPr>
          <a:xfrm>
            <a:off x="1227022" y="1095811"/>
            <a:ext cx="5785338" cy="2220750"/>
          </a:xfrm>
        </p:spPr>
      </p:pic>
      <p:sp>
        <p:nvSpPr>
          <p:cNvPr id="3" name="Tekstvak 2"/>
          <p:cNvSpPr txBox="1"/>
          <p:nvPr/>
        </p:nvSpPr>
        <p:spPr>
          <a:xfrm>
            <a:off x="719999" y="3620373"/>
            <a:ext cx="6431078" cy="400110"/>
          </a:xfrm>
          <a:prstGeom prst="rect">
            <a:avLst/>
          </a:prstGeom>
          <a:noFill/>
        </p:spPr>
        <p:txBody>
          <a:bodyPr wrap="square" lIns="0" tIns="0" rIns="0" bIns="0" rtlCol="0">
            <a:spAutoFit/>
          </a:bodyPr>
          <a:lstStyle/>
          <a:p>
            <a:r>
              <a:rPr lang="nl-NL" sz="1300" b="1" dirty="0" err="1" smtClean="0"/>
              <a:t>Requirements</a:t>
            </a:r>
            <a:r>
              <a:rPr lang="nl-NL" sz="1300" b="1" dirty="0" smtClean="0"/>
              <a:t>:</a:t>
            </a:r>
          </a:p>
          <a:p>
            <a:pPr marL="285750" indent="-285750">
              <a:buFont typeface="Arial" panose="020B0604020202020204" pitchFamily="34" charset="0"/>
              <a:buChar char="•"/>
            </a:pPr>
            <a:r>
              <a:rPr lang="nl-NL" sz="1300" dirty="0" smtClean="0"/>
              <a:t>Separate backend </a:t>
            </a:r>
            <a:r>
              <a:rPr lang="nl-NL" sz="1300" dirty="0" err="1" smtClean="0"/>
              <a:t>to</a:t>
            </a:r>
            <a:r>
              <a:rPr lang="nl-NL" sz="1300" dirty="0" smtClean="0"/>
              <a:t> store, </a:t>
            </a:r>
            <a:r>
              <a:rPr lang="nl-NL" sz="1300" dirty="0" err="1" smtClean="0"/>
              <a:t>analyze</a:t>
            </a:r>
            <a:r>
              <a:rPr lang="nl-NL" sz="1300" dirty="0" smtClean="0"/>
              <a:t> </a:t>
            </a:r>
            <a:r>
              <a:rPr lang="nl-NL" sz="1300" dirty="0" err="1" smtClean="0"/>
              <a:t>and</a:t>
            </a:r>
            <a:r>
              <a:rPr lang="nl-NL" sz="1300" dirty="0" smtClean="0"/>
              <a:t> query logs</a:t>
            </a:r>
          </a:p>
        </p:txBody>
      </p:sp>
    </p:spTree>
    <p:extLst>
      <p:ext uri="{BB962C8B-B14F-4D97-AF65-F5344CB8AC3E}">
        <p14:creationId xmlns:p14="http://schemas.microsoft.com/office/powerpoint/2010/main" val="21395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nl-NL" smtClean="0"/>
              <a:t>Titel van de presentatie</a:t>
            </a:r>
            <a:endParaRPr lang="nl-NL"/>
          </a:p>
        </p:txBody>
      </p:sp>
      <p:sp>
        <p:nvSpPr>
          <p:cNvPr id="3" name="Tijdelijke aanduiding voor dianummer 2"/>
          <p:cNvSpPr>
            <a:spLocks noGrp="1"/>
          </p:cNvSpPr>
          <p:nvPr>
            <p:ph type="sldNum" sz="quarter" idx="12"/>
          </p:nvPr>
        </p:nvSpPr>
        <p:spPr/>
        <p:txBody>
          <a:bodyPr/>
          <a:lstStyle/>
          <a:p>
            <a:fld id="{14F1411D-0280-154F-AEAC-4C20B7AA46B2}" type="slidenum">
              <a:rPr lang="nl-NL" smtClean="0"/>
              <a:t>8</a:t>
            </a:fld>
            <a:endParaRPr lang="nl-NL"/>
          </a:p>
        </p:txBody>
      </p:sp>
      <p:sp>
        <p:nvSpPr>
          <p:cNvPr id="4" name="Titel 3"/>
          <p:cNvSpPr>
            <a:spLocks noGrp="1"/>
          </p:cNvSpPr>
          <p:nvPr>
            <p:ph type="title"/>
          </p:nvPr>
        </p:nvSpPr>
        <p:spPr/>
        <p:txBody>
          <a:bodyPr/>
          <a:lstStyle/>
          <a:p>
            <a:r>
              <a:rPr lang="nl-NL" dirty="0"/>
              <a:t>Cluster-level </a:t>
            </a:r>
            <a:r>
              <a:rPr lang="nl-NL" dirty="0" err="1"/>
              <a:t>logging</a:t>
            </a:r>
            <a:r>
              <a:rPr lang="nl-NL" dirty="0"/>
              <a:t> </a:t>
            </a:r>
            <a:r>
              <a:rPr lang="nl-NL" dirty="0" err="1"/>
              <a:t>architectures</a:t>
            </a:r>
            <a:r>
              <a:rPr lang="nl-NL" b="0" dirty="0"/>
              <a:t/>
            </a:r>
            <a:br>
              <a:rPr lang="nl-NL" b="0" dirty="0"/>
            </a:br>
            <a:endParaRPr lang="nl-NL" dirty="0"/>
          </a:p>
        </p:txBody>
      </p:sp>
      <p:sp>
        <p:nvSpPr>
          <p:cNvPr id="7" name="Rechthoek 6"/>
          <p:cNvSpPr/>
          <p:nvPr/>
        </p:nvSpPr>
        <p:spPr>
          <a:xfrm>
            <a:off x="990599" y="1230923"/>
            <a:ext cx="6793523" cy="1962076"/>
          </a:xfrm>
          <a:prstGeom prst="rect">
            <a:avLst/>
          </a:prstGeom>
        </p:spPr>
        <p:txBody>
          <a:bodyPr wrap="square">
            <a:spAutoFit/>
          </a:bodyPr>
          <a:lstStyle/>
          <a:p>
            <a:r>
              <a:rPr lang="en-US" dirty="0">
                <a:solidFill>
                  <a:srgbClr val="000000"/>
                </a:solidFill>
                <a:latin typeface="Roboto"/>
              </a:rPr>
              <a:t>While Kubernetes does not provide a native solution for cluster-level </a:t>
            </a:r>
            <a:r>
              <a:rPr lang="en-US" dirty="0" smtClean="0">
                <a:solidFill>
                  <a:srgbClr val="000000"/>
                </a:solidFill>
                <a:latin typeface="Roboto"/>
              </a:rPr>
              <a:t>logging</a:t>
            </a:r>
          </a:p>
          <a:p>
            <a:endParaRPr lang="en-US" dirty="0">
              <a:solidFill>
                <a:srgbClr val="000000"/>
              </a:solidFill>
              <a:latin typeface="Roboto"/>
            </a:endParaRPr>
          </a:p>
          <a:p>
            <a:r>
              <a:rPr lang="en-US" dirty="0" smtClean="0">
                <a:solidFill>
                  <a:srgbClr val="000000"/>
                </a:solidFill>
                <a:latin typeface="Roboto"/>
              </a:rPr>
              <a:t>There </a:t>
            </a:r>
            <a:r>
              <a:rPr lang="en-US" dirty="0">
                <a:solidFill>
                  <a:srgbClr val="000000"/>
                </a:solidFill>
                <a:latin typeface="Roboto"/>
              </a:rPr>
              <a:t>are several common </a:t>
            </a:r>
            <a:r>
              <a:rPr lang="en-US" dirty="0" smtClean="0">
                <a:solidFill>
                  <a:srgbClr val="000000"/>
                </a:solidFill>
                <a:latin typeface="Roboto"/>
              </a:rPr>
              <a:t>approaches:</a:t>
            </a:r>
          </a:p>
          <a:p>
            <a:endParaRPr lang="en-US" dirty="0">
              <a:solidFill>
                <a:srgbClr val="000000"/>
              </a:solidFill>
              <a:latin typeface="Roboto"/>
            </a:endParaRPr>
          </a:p>
          <a:p>
            <a:pPr marL="285750" indent="-285750">
              <a:buFont typeface="Arial" panose="020B0604020202020204" pitchFamily="34" charset="0"/>
              <a:buChar char="•"/>
            </a:pPr>
            <a:r>
              <a:rPr lang="en-US" dirty="0" smtClean="0">
                <a:solidFill>
                  <a:srgbClr val="000000"/>
                </a:solidFill>
                <a:latin typeface="Roboto"/>
              </a:rPr>
              <a:t>Use </a:t>
            </a:r>
            <a:r>
              <a:rPr lang="en-US" dirty="0">
                <a:solidFill>
                  <a:srgbClr val="000000"/>
                </a:solidFill>
                <a:latin typeface="Roboto"/>
              </a:rPr>
              <a:t>a node-level logging agent that runs on every </a:t>
            </a:r>
            <a:r>
              <a:rPr lang="en-US" dirty="0" smtClean="0">
                <a:solidFill>
                  <a:srgbClr val="000000"/>
                </a:solidFill>
                <a:latin typeface="Roboto"/>
              </a:rPr>
              <a:t>node</a:t>
            </a:r>
            <a:r>
              <a:rPr lang="en-US" dirty="0">
                <a:solidFill>
                  <a:srgbClr val="000000"/>
                </a:solidFill>
                <a:latin typeface="Roboto"/>
              </a:rPr>
              <a:t>;</a:t>
            </a:r>
            <a:endParaRPr lang="en-US" dirty="0" smtClean="0">
              <a:solidFill>
                <a:srgbClr val="000000"/>
              </a:solidFill>
              <a:latin typeface="Roboto"/>
            </a:endParaRPr>
          </a:p>
          <a:p>
            <a:pPr marL="285750" indent="-285750">
              <a:buFont typeface="Arial" panose="020B0604020202020204" pitchFamily="34" charset="0"/>
              <a:buChar char="•"/>
            </a:pPr>
            <a:endParaRPr lang="en-US" dirty="0">
              <a:solidFill>
                <a:srgbClr val="000000"/>
              </a:solidFill>
              <a:latin typeface="Roboto"/>
            </a:endParaRPr>
          </a:p>
          <a:p>
            <a:pPr marL="285750" indent="-285750">
              <a:buFont typeface="Arial" panose="020B0604020202020204" pitchFamily="34" charset="0"/>
              <a:buChar char="•"/>
            </a:pPr>
            <a:r>
              <a:rPr lang="en-US" dirty="0">
                <a:solidFill>
                  <a:srgbClr val="000000"/>
                </a:solidFill>
                <a:latin typeface="Roboto"/>
              </a:rPr>
              <a:t>Include a dedicated sidecar container for logging in an application pod</a:t>
            </a:r>
            <a:r>
              <a:rPr lang="en-US" dirty="0" smtClean="0">
                <a:solidFill>
                  <a:srgbClr val="000000"/>
                </a:solidFill>
                <a:latin typeface="Roboto"/>
              </a:rPr>
              <a:t>.</a:t>
            </a:r>
          </a:p>
          <a:p>
            <a:pPr>
              <a:buFont typeface="Arial" panose="020B0604020202020204" pitchFamily="34" charset="0"/>
              <a:buChar char="•"/>
            </a:pPr>
            <a:endParaRPr lang="en-US" dirty="0">
              <a:solidFill>
                <a:srgbClr val="000000"/>
              </a:solidFill>
              <a:latin typeface="Roboto"/>
            </a:endParaRPr>
          </a:p>
          <a:p>
            <a:pPr marL="285750" indent="-285750">
              <a:buFont typeface="Arial" panose="020B0604020202020204" pitchFamily="34" charset="0"/>
              <a:buChar char="•"/>
            </a:pPr>
            <a:r>
              <a:rPr lang="en-US" dirty="0">
                <a:solidFill>
                  <a:srgbClr val="000000"/>
                </a:solidFill>
                <a:latin typeface="Roboto"/>
              </a:rPr>
              <a:t>Push logs directly to a backend from within an application</a:t>
            </a:r>
          </a:p>
        </p:txBody>
      </p:sp>
    </p:spTree>
    <p:extLst>
      <p:ext uri="{BB962C8B-B14F-4D97-AF65-F5344CB8AC3E}">
        <p14:creationId xmlns:p14="http://schemas.microsoft.com/office/powerpoint/2010/main" val="336160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4E237F76-8D85-49C2-A26A-118908737EF4}"/>
              </a:ext>
            </a:extLst>
          </p:cNvPr>
          <p:cNvSpPr>
            <a:spLocks noGrp="1"/>
          </p:cNvSpPr>
          <p:nvPr>
            <p:ph type="title"/>
          </p:nvPr>
        </p:nvSpPr>
        <p:spPr/>
        <p:txBody>
          <a:bodyPr/>
          <a:lstStyle/>
          <a:p>
            <a:r>
              <a:rPr lang="en-US" dirty="0" smtClean="0"/>
              <a:t>Node logging-agent</a:t>
            </a:r>
            <a:endParaRPr lang="x-none" dirty="0"/>
          </a:p>
        </p:txBody>
      </p:sp>
      <p:pic>
        <p:nvPicPr>
          <p:cNvPr id="20" name="Afbeelding 19">
            <a:extLst>
              <a:ext uri="{FF2B5EF4-FFF2-40B4-BE49-F238E27FC236}">
                <a16:creationId xmlns="" xmlns:a16="http://schemas.microsoft.com/office/drawing/2014/main" id="{F4273D7C-A106-4B18-95BE-97403F14312D}"/>
              </a:ext>
            </a:extLst>
          </p:cNvPr>
          <p:cNvPicPr>
            <a:picLocks noChangeAspect="1"/>
          </p:cNvPicPr>
          <p:nvPr/>
        </p:nvPicPr>
        <p:blipFill>
          <a:blip r:embed="rId2"/>
          <a:stretch>
            <a:fillRect/>
          </a:stretch>
        </p:blipFill>
        <p:spPr>
          <a:xfrm>
            <a:off x="2004257" y="1053594"/>
            <a:ext cx="4498734" cy="3143874"/>
          </a:xfrm>
          <a:prstGeom prst="rect">
            <a:avLst/>
          </a:prstGeom>
        </p:spPr>
      </p:pic>
    </p:spTree>
    <p:extLst>
      <p:ext uri="{BB962C8B-B14F-4D97-AF65-F5344CB8AC3E}">
        <p14:creationId xmlns:p14="http://schemas.microsoft.com/office/powerpoint/2010/main" val="1230526676"/>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Amis_presentatie_v1" id="{AF9A2038-56EF-1448-BC8A-E6B1BBA70741}" vid="{7B36D259-0CD2-0844-A47A-FD3E3D794B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EB495D24965749AAFF9F94E5ED816C" ma:contentTypeVersion="1" ma:contentTypeDescription="Een nieuw document maken." ma:contentTypeScope="" ma:versionID="ec725cd57c691d5458ec54fa3f22bd53">
  <xsd:schema xmlns:xsd="http://www.w3.org/2001/XMLSchema" xmlns:xs="http://www.w3.org/2001/XMLSchema" xmlns:p="http://schemas.microsoft.com/office/2006/metadata/properties" xmlns:ns1="http://schemas.microsoft.com/sharepoint/v3" targetNamespace="http://schemas.microsoft.com/office/2006/metadata/properties" ma:root="true" ma:fieldsID="1965e00baaab3c268af8dd2e5cd1b731"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5BA46-3D0D-41F1-AE2F-C4D793BC85EE}">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92E8BBF-BAD7-438C-8C7D-21AF537AB6F7}">
  <ds:schemaRefs>
    <ds:schemaRef ds:uri="http://schemas.microsoft.com/sharepoint/v3/contenttype/forms"/>
  </ds:schemaRefs>
</ds:datastoreItem>
</file>

<file path=customXml/itemProps3.xml><?xml version="1.0" encoding="utf-8"?>
<ds:datastoreItem xmlns:ds="http://schemas.openxmlformats.org/officeDocument/2006/customXml" ds:itemID="{DEC4753B-0A76-4871-843C-D09176E050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Amis_presentatie_v1</Template>
  <TotalTime>223</TotalTime>
  <Words>354</Words>
  <Application>Microsoft Office PowerPoint</Application>
  <PresentationFormat>Diavoorstelling (16:9)</PresentationFormat>
  <Paragraphs>71</Paragraphs>
  <Slides>17</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17</vt:i4>
      </vt:variant>
    </vt:vector>
  </HeadingPairs>
  <TitlesOfParts>
    <vt:vector size="22" baseType="lpstr">
      <vt:lpstr>Arial</vt:lpstr>
      <vt:lpstr>Calibri</vt:lpstr>
      <vt:lpstr>Courier New</vt:lpstr>
      <vt:lpstr>Roboto</vt:lpstr>
      <vt:lpstr>Office-thema</vt:lpstr>
      <vt:lpstr>Kubernetes container platform</vt:lpstr>
      <vt:lpstr>pods</vt:lpstr>
      <vt:lpstr>Pods and logging</vt:lpstr>
      <vt:lpstr>stderr and stdout</vt:lpstr>
      <vt:lpstr>Kubernetes system component logs</vt:lpstr>
      <vt:lpstr>Log rotation</vt:lpstr>
      <vt:lpstr>Cluster level logging</vt:lpstr>
      <vt:lpstr>Cluster-level logging architectures </vt:lpstr>
      <vt:lpstr>Node logging-agent</vt:lpstr>
      <vt:lpstr>Streaming sidecar container</vt:lpstr>
      <vt:lpstr>Exposing logs directly from the container</vt:lpstr>
      <vt:lpstr>ELK en EFK</vt:lpstr>
      <vt:lpstr>Logstash vs Fluentd</vt:lpstr>
      <vt:lpstr>Event routing</vt:lpstr>
      <vt:lpstr>Plugins</vt:lpstr>
      <vt:lpstr>Lightweight log processor + forwarder</vt:lpstr>
      <vt:lpstr>Coming up</vt:lpstr>
    </vt:vector>
  </TitlesOfParts>
  <Manager/>
  <Company>Amis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and monitoring</dc:title>
  <dc:subject/>
  <dc:creator>Jacco Cijsouw</dc:creator>
  <cp:keywords/>
  <dc:description>Amis - versie 1 - juni 2017
Ontwerp: Humming
Template: Ton Persoon</dc:description>
  <cp:lastModifiedBy>Cijsouw, J. (Ontwikkelaars)</cp:lastModifiedBy>
  <cp:revision>19</cp:revision>
  <dcterms:created xsi:type="dcterms:W3CDTF">2019-03-08T13:10:58Z</dcterms:created>
  <dcterms:modified xsi:type="dcterms:W3CDTF">2019-03-12T10:17:56Z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0x0101004DEB495D24965749AAFF9F94E5ED816C</vt:lpwstr>
  </property>
</Properties>
</file>